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76" r:id="rId4"/>
  </p:sldMasterIdLst>
  <p:notesMasterIdLst>
    <p:notesMasterId r:id="rId6"/>
  </p:notesMasterIdLst>
  <p:handoutMasterIdLst>
    <p:handoutMasterId r:id="rId55"/>
  </p:handoutMasterIdLst>
  <p:sldIdLst>
    <p:sldId id="257" r:id="rId5"/>
    <p:sldId id="455" r:id="rId7"/>
    <p:sldId id="262" r:id="rId8"/>
    <p:sldId id="451" r:id="rId9"/>
    <p:sldId id="263" r:id="rId10"/>
    <p:sldId id="448" r:id="rId11"/>
    <p:sldId id="449" r:id="rId12"/>
    <p:sldId id="312" r:id="rId13"/>
    <p:sldId id="456" r:id="rId14"/>
    <p:sldId id="396" r:id="rId15"/>
    <p:sldId id="314" r:id="rId16"/>
    <p:sldId id="397" r:id="rId17"/>
    <p:sldId id="318" r:id="rId18"/>
    <p:sldId id="398" r:id="rId19"/>
    <p:sldId id="319" r:id="rId20"/>
    <p:sldId id="399" r:id="rId21"/>
    <p:sldId id="321" r:id="rId22"/>
    <p:sldId id="400" r:id="rId23"/>
    <p:sldId id="323" r:id="rId24"/>
    <p:sldId id="401" r:id="rId25"/>
    <p:sldId id="324" r:id="rId26"/>
    <p:sldId id="402" r:id="rId27"/>
    <p:sldId id="325" r:id="rId28"/>
    <p:sldId id="326" r:id="rId29"/>
    <p:sldId id="327" r:id="rId30"/>
    <p:sldId id="328" r:id="rId31"/>
    <p:sldId id="329" r:id="rId32"/>
    <p:sldId id="403" r:id="rId33"/>
    <p:sldId id="330" r:id="rId34"/>
    <p:sldId id="331" r:id="rId35"/>
    <p:sldId id="332" r:id="rId36"/>
    <p:sldId id="333" r:id="rId37"/>
    <p:sldId id="334" r:id="rId38"/>
    <p:sldId id="335" r:id="rId39"/>
    <p:sldId id="336" r:id="rId40"/>
    <p:sldId id="337" r:id="rId41"/>
    <p:sldId id="338" r:id="rId42"/>
    <p:sldId id="340" r:id="rId43"/>
    <p:sldId id="460" r:id="rId44"/>
    <p:sldId id="505" r:id="rId45"/>
    <p:sldId id="506" r:id="rId46"/>
    <p:sldId id="351" r:id="rId47"/>
    <p:sldId id="467" r:id="rId48"/>
    <p:sldId id="469" r:id="rId49"/>
    <p:sldId id="474" r:id="rId50"/>
    <p:sldId id="470" r:id="rId51"/>
    <p:sldId id="478" r:id="rId52"/>
    <p:sldId id="476" r:id="rId53"/>
    <p:sldId id="445"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29" autoAdjust="0"/>
  </p:normalViewPr>
  <p:slideViewPr>
    <p:cSldViewPr snapToGrid="0">
      <p:cViewPr varScale="1">
        <p:scale>
          <a:sx n="68" d="100"/>
          <a:sy n="68" d="100"/>
        </p:scale>
        <p:origin x="5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829800" cy="2387600"/>
          </a:xfrm>
          <a:prstGeom prst="rect">
            <a:avLst/>
          </a:prstGeom>
        </p:spPr>
        <p:txBody>
          <a:bodyPr anchor="b">
            <a:normAutofit/>
          </a:bodyPr>
          <a:lstStyle>
            <a:lvl1pPr algn="r">
              <a:defRPr sz="6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829800" cy="1655762"/>
          </a:xfrm>
          <a:prstGeom prst="rect">
            <a:avLst/>
          </a:prstGeom>
        </p:spPr>
        <p:txBody>
          <a:bodyPr/>
          <a:lstStyle>
            <a:lvl1pPr marL="0" indent="0" algn="r">
              <a:buNone/>
              <a:defRPr sz="2400">
                <a:solidFill>
                  <a:srgbClr val="8080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7" name="直接连接符 24"/>
          <p:cNvCxnSpPr/>
          <p:nvPr userDrawn="1"/>
        </p:nvCxnSpPr>
        <p:spPr>
          <a:xfrm>
            <a:off x="0" y="228600"/>
            <a:ext cx="4838700"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6629399"/>
            <a:ext cx="12192000" cy="26733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7"/>
          <p:cNvSpPr>
            <a:spLocks noGrp="1"/>
          </p:cNvSpPr>
          <p:nvPr>
            <p:ph type="body" sz="quarter" idx="10" hasCustomPrompt="1"/>
          </p:nvPr>
        </p:nvSpPr>
        <p:spPr>
          <a:xfrm>
            <a:off x="374719" y="445802"/>
            <a:ext cx="4463981" cy="529569"/>
          </a:xfrm>
          <a:prstGeom prst="rect">
            <a:avLst/>
          </a:prstGeom>
          <a:ln w="12700" cmpd="sng">
            <a:noFill/>
          </a:ln>
        </p:spPr>
        <p:txBody>
          <a:bodyPr vert="horz" anchor="ctr"/>
          <a:lstStyle>
            <a:lvl1pPr marL="0" indent="0" algn="l">
              <a:buNone/>
              <a:defRPr sz="2000" b="1">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467183" y="334455"/>
            <a:ext cx="5643815" cy="586316"/>
          </a:xfrm>
          <a:prstGeom prst="rect">
            <a:avLst/>
          </a:prstGeom>
        </p:spPr>
        <p:txBody>
          <a:bodyPr vert="horz" anchor="ctr"/>
          <a:lstStyle>
            <a:lvl1pPr marL="0" indent="0" algn="l">
              <a:buNone/>
              <a:defRPr sz="2665" b="1">
                <a:solidFill>
                  <a:schemeClr val="bg1"/>
                </a:solidFill>
              </a:defRPr>
            </a:lvl1pPr>
          </a:lstStyle>
          <a:p>
            <a:pPr lvl="0"/>
            <a:r>
              <a:rPr kumimoji="1" lang="en-US" altLang="zh-CN" sz="2665" dirty="0"/>
              <a:t>CLICK</a:t>
            </a:r>
            <a:r>
              <a:rPr kumimoji="1" lang="zh-CN" altLang="en-US" sz="2665" dirty="0"/>
              <a:t> </a:t>
            </a:r>
            <a:r>
              <a:rPr kumimoji="1" lang="en-US" altLang="zh-CN" sz="2665" dirty="0"/>
              <a:t>HERE</a:t>
            </a:r>
            <a:r>
              <a:rPr kumimoji="1" lang="zh-CN" altLang="en-US" sz="2665" dirty="0"/>
              <a:t> </a:t>
            </a:r>
            <a:r>
              <a:rPr kumimoji="1" lang="en-US" altLang="zh-CN" sz="2665" dirty="0"/>
              <a:t>TO</a:t>
            </a:r>
            <a:r>
              <a:rPr kumimoji="1" lang="zh-CN" altLang="en-US" sz="2665" dirty="0"/>
              <a:t> </a:t>
            </a:r>
            <a:r>
              <a:rPr kumimoji="1" lang="en-US" altLang="zh-CN" sz="2665" dirty="0"/>
              <a:t>ADD</a:t>
            </a:r>
            <a:r>
              <a:rPr kumimoji="1" lang="zh-CN" altLang="en-US" sz="2665" dirty="0"/>
              <a:t> </a:t>
            </a:r>
            <a:r>
              <a:rPr kumimoji="1" lang="en-US" altLang="zh-CN" sz="2665" dirty="0"/>
              <a:t>YOUR</a:t>
            </a:r>
            <a:r>
              <a:rPr kumimoji="1" lang="zh-CN" altLang="en-US" sz="2665" dirty="0"/>
              <a:t> </a:t>
            </a:r>
            <a:r>
              <a:rPr kumimoji="1" lang="en-US" altLang="zh-CN" sz="2665" dirty="0"/>
              <a:t>TITLE</a:t>
            </a:r>
            <a:endParaRPr kumimoji="1" lang="zh-CN" altLang="en-US" dirty="0"/>
          </a:p>
        </p:txBody>
      </p:sp>
      <p:sp>
        <p:nvSpPr>
          <p:cNvPr id="8" name="文本占位符 7"/>
          <p:cNvSpPr>
            <a:spLocks noGrp="1"/>
          </p:cNvSpPr>
          <p:nvPr>
            <p:ph type="body" sz="quarter" idx="11" hasCustomPrompt="1"/>
          </p:nvPr>
        </p:nvSpPr>
        <p:spPr>
          <a:xfrm>
            <a:off x="11207961" y="6094894"/>
            <a:ext cx="678804" cy="586316"/>
          </a:xfrm>
          <a:prstGeom prst="rect">
            <a:avLst/>
          </a:prstGeom>
        </p:spPr>
        <p:txBody>
          <a:bodyPr vert="horz" anchor="ctr"/>
          <a:lstStyle>
            <a:lvl1pPr marL="0" indent="0" algn="ctr">
              <a:buNone/>
              <a:defRPr sz="2665" b="1">
                <a:solidFill>
                  <a:schemeClr val="bg1"/>
                </a:solidFill>
              </a:defRPr>
            </a:lvl1pPr>
          </a:lstStyle>
          <a:p>
            <a:pPr lvl="0"/>
            <a:r>
              <a:rPr kumimoji="1" lang="en-US" altLang="zh-CN" dirty="0"/>
              <a:t>01</a:t>
            </a:r>
            <a:endParaRPr kumimoji="1" lang="zh-CN" altLang="en-US" dirty="0"/>
          </a:p>
        </p:txBody>
      </p:sp>
      <p:sp>
        <p:nvSpPr>
          <p:cNvPr id="9" name="矩形 8"/>
          <p:cNvSpPr/>
          <p:nvPr userDrawn="1"/>
        </p:nvSpPr>
        <p:spPr>
          <a:xfrm>
            <a:off x="467183" y="273497"/>
            <a:ext cx="1800360"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矩形 1"/>
          <p:cNvSpPr/>
          <p:nvPr userDrawn="1"/>
        </p:nvSpPr>
        <p:spPr>
          <a:xfrm>
            <a:off x="1" y="329232"/>
            <a:ext cx="505685" cy="1528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4" name="文本占位符 10"/>
          <p:cNvSpPr>
            <a:spLocks noGrp="1"/>
          </p:cNvSpPr>
          <p:nvPr>
            <p:ph type="body" sz="quarter" idx="11" hasCustomPrompt="1"/>
          </p:nvPr>
        </p:nvSpPr>
        <p:spPr>
          <a:xfrm>
            <a:off x="599978" y="118003"/>
            <a:ext cx="5291849" cy="575733"/>
          </a:xfrm>
          <a:prstGeom prst="rect">
            <a:avLst/>
          </a:prstGeom>
        </p:spPr>
        <p:txBody>
          <a:bodyPr vert="horz" anchor="ctr"/>
          <a:lstStyle>
            <a:lvl1pPr marL="0" indent="0">
              <a:buNone/>
              <a:defRPr sz="2400" b="1">
                <a:solidFill>
                  <a:schemeClr val="accent5"/>
                </a:solidFill>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5" name="矩形 4"/>
          <p:cNvSpPr/>
          <p:nvPr userDrawn="1"/>
        </p:nvSpPr>
        <p:spPr>
          <a:xfrm>
            <a:off x="10866365" y="6231874"/>
            <a:ext cx="952569" cy="6261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6" name="文本占位符 14"/>
          <p:cNvSpPr>
            <a:spLocks noGrp="1"/>
          </p:cNvSpPr>
          <p:nvPr>
            <p:ph type="body" sz="quarter" idx="12" hasCustomPrompt="1"/>
          </p:nvPr>
        </p:nvSpPr>
        <p:spPr>
          <a:xfrm>
            <a:off x="10867251" y="6231467"/>
            <a:ext cx="952525" cy="495300"/>
          </a:xfrm>
          <a:prstGeom prst="rect">
            <a:avLst/>
          </a:prstGeom>
        </p:spPr>
        <p:txBody>
          <a:bodyPr vert="horz"/>
          <a:lstStyle>
            <a:lvl1pPr marL="0" indent="0" algn="ctr">
              <a:buNone/>
              <a:defRPr sz="2665" b="1">
                <a:solidFill>
                  <a:srgbClr val="FFFFFF"/>
                </a:solidFill>
              </a:defRPr>
            </a:lvl1pPr>
          </a:lstStyle>
          <a:p>
            <a:pPr lvl="0"/>
            <a:r>
              <a:rPr kumimoji="1" lang="en-US" altLang="zh-CN" sz="2665" b="1" dirty="0"/>
              <a:t>01</a:t>
            </a:r>
            <a:endParaRPr kumimoji="1" lang="zh-CN" alt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advClick="0" advTm="4000"/>
    </mc:Choice>
    <mc:Fallback>
      <p:transition spd="med" advClick="0"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hasCustomPrompt="1"/>
          </p:nvPr>
        </p:nvSpPr>
        <p:spPr>
          <a:xfrm>
            <a:off x="5873969" y="3294993"/>
            <a:ext cx="6286500" cy="1190796"/>
          </a:xfr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lgn="r">
              <a:defRPr sz="4400">
                <a:ea typeface="宋体" panose="02010600030101010101" pitchFamily="2" charset="-122"/>
                <a:sym typeface="Arial" panose="020B0604020202020204" pitchFamily="34" charset="0"/>
              </a:defRPr>
            </a:lvl1pPr>
          </a:lstStyle>
          <a:p>
            <a:pPr lvl="0"/>
            <a:r>
              <a:rPr lang="zh-CN" noProof="0" dirty="0" smtClean="0">
                <a:sym typeface="Arial" panose="020B0604020202020204" pitchFamily="34" charset="0"/>
              </a:rPr>
              <a:t>编辑标题</a:t>
            </a:r>
            <a:endParaRPr lang="zh-CN" noProof="0" dirty="0" smtClean="0">
              <a:sym typeface="Arial" panose="020B0604020202020204" pitchFamily="34" charset="0"/>
            </a:endParaRPr>
          </a:p>
        </p:txBody>
      </p:sp>
      <p:sp>
        <p:nvSpPr>
          <p:cNvPr id="2051" name="Rectangle 3"/>
          <p:cNvSpPr>
            <a:spLocks noGrp="1" noChangeArrowheads="1"/>
          </p:cNvSpPr>
          <p:nvPr>
            <p:ph type="subTitle" idx="1"/>
          </p:nvPr>
        </p:nvSpPr>
        <p:spPr>
          <a:xfrm>
            <a:off x="5873969" y="4484202"/>
            <a:ext cx="6286500" cy="1317508"/>
          </a:xfrm>
        </p:spPr>
        <p:txBody>
          <a:bodyPr lIns="90170" tIns="46990" rIns="90170" bIns="46990"/>
          <a:lstStyle>
            <a:lvl1pPr marL="0" indent="0" algn="r">
              <a:spcBef>
                <a:spcPct val="0"/>
              </a:spcBef>
              <a:buFont typeface="Arial" panose="020B0604020202020204" pitchFamily="34" charset="0"/>
              <a:buNone/>
              <a:defRPr sz="2400">
                <a:solidFill>
                  <a:schemeClr val="bg1"/>
                </a:solidFill>
                <a:latin typeface="HelveticaNeueLT Pro 43 LtEx" charset="0"/>
              </a:defRPr>
            </a:lvl1pPr>
          </a:lstStyle>
          <a:p>
            <a:pPr lvl="0"/>
            <a:r>
              <a:rPr lang="zh-CN" noProof="0" smtClean="0">
                <a:sym typeface="Arial" panose="020B0604020202020204" pitchFamily="34" charset="0"/>
              </a:rPr>
              <a:t>单击此处编辑母版副标题样式</a:t>
            </a:r>
            <a:endParaRPr lang="zh-CN" noProof="0" smtClean="0">
              <a:sym typeface="Arial" panose="020B0604020202020204" pitchFamily="34" charset="0"/>
            </a:endParaRPr>
          </a:p>
        </p:txBody>
      </p:sp>
      <p:sp>
        <p:nvSpPr>
          <p:cNvPr id="2052" name="Line 4"/>
          <p:cNvSpPr>
            <a:spLocks noChangeShapeType="1"/>
          </p:cNvSpPr>
          <p:nvPr/>
        </p:nvSpPr>
        <p:spPr bwMode="auto">
          <a:xfrm>
            <a:off x="6257086" y="4484201"/>
            <a:ext cx="5903383" cy="1588"/>
          </a:xfrm>
          <a:prstGeom prst="line">
            <a:avLst/>
          </a:prstGeom>
          <a:noFill/>
          <a:ln w="9525"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p>
        </p:txBody>
      </p:sp>
      <p:sp>
        <p:nvSpPr>
          <p:cNvPr id="2" name="日期占位符 1"/>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C662AF-87CA-410F-B15D-0D30E3F65D66}" type="slidenum">
              <a:rPr lang="zh-CN" altLang="en-US" smtClean="0"/>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0" y="375649"/>
            <a:ext cx="3042745" cy="877151"/>
          </a:xfrm>
        </p:spPr>
        <p:txBody>
          <a:bodyPr>
            <a:normAutofit/>
          </a:bodyPr>
          <a:lstStyle>
            <a:lvl1pPr>
              <a:defRPr sz="2400">
                <a:solidFill>
                  <a:schemeClr val="bg1"/>
                </a:solidFill>
              </a:defRPr>
            </a:lvl1pPr>
          </a:lstStyle>
          <a:p>
            <a:r>
              <a:rPr lang="zh-CN" altLang="en-US" dirty="0" smtClean="0"/>
              <a:t>编辑标题</a:t>
            </a:r>
            <a:endParaRPr lang="zh-CN" altLang="en-US" dirty="0"/>
          </a:p>
        </p:txBody>
      </p:sp>
      <p:sp>
        <p:nvSpPr>
          <p:cNvPr id="3" name="内容占位符 2"/>
          <p:cNvSpPr>
            <a:spLocks noGrp="1"/>
          </p:cNvSpPr>
          <p:nvPr>
            <p:ph idx="1"/>
          </p:nvPr>
        </p:nvSpPr>
        <p:spPr>
          <a:xfrm>
            <a:off x="838200" y="2065283"/>
            <a:ext cx="10515600" cy="4072717"/>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C662AF-87CA-410F-B15D-0D30E3F65D66}" type="slidenum">
              <a:rPr lang="zh-CN" altLang="en-US" smtClean="0"/>
            </a:fld>
            <a:endParaRPr lang="zh-CN"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1" y="2386361"/>
            <a:ext cx="10515600" cy="2176114"/>
          </a:xfrm>
        </p:spPr>
        <p:txBody>
          <a:bodyPr anchor="b"/>
          <a:lstStyle>
            <a:lvl1pPr>
              <a:defRPr sz="6000"/>
            </a:lvl1pPr>
          </a:lstStyle>
          <a:p>
            <a:r>
              <a:rPr lang="zh-CN" altLang="en-US" dirty="0" smtClean="0"/>
              <a:t>单击编辑标题</a:t>
            </a:r>
            <a:endParaRPr lang="zh-CN" altLang="en-US" dirty="0"/>
          </a:p>
        </p:txBody>
      </p:sp>
      <p:sp>
        <p:nvSpPr>
          <p:cNvPr id="3" name="文本占位符 2"/>
          <p:cNvSpPr>
            <a:spLocks noGrp="1"/>
          </p:cNvSpPr>
          <p:nvPr>
            <p:ph type="body" idx="1"/>
          </p:nvPr>
        </p:nvSpPr>
        <p:spPr>
          <a:xfrm>
            <a:off x="831851" y="4589464"/>
            <a:ext cx="10515600" cy="1164566"/>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C662AF-87CA-410F-B15D-0D30E3F65D66}"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a:prstGeom prst="rect">
            <a:avLst/>
          </a:prstGeom>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059543"/>
            <a:ext cx="10515600" cy="5117420"/>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600201"/>
            <a:ext cx="5156200" cy="452596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97600" y="1600201"/>
            <a:ext cx="5156200" cy="452596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9" name="标题 1"/>
          <p:cNvSpPr>
            <a:spLocks noGrp="1"/>
          </p:cNvSpPr>
          <p:nvPr>
            <p:ph type="title"/>
          </p:nvPr>
        </p:nvSpPr>
        <p:spPr>
          <a:xfrm>
            <a:off x="838200" y="365126"/>
            <a:ext cx="10515600" cy="1073382"/>
          </a:xfrm>
        </p:spPr>
        <p:txBody>
          <a:bodyPr/>
          <a:lstStyle>
            <a:lvl1pPr algn="l">
              <a:defRPr/>
            </a:lvl1pPr>
          </a:lstStyle>
          <a:p>
            <a:r>
              <a:rPr lang="zh-CN" altLang="en-US" smtClean="0"/>
              <a:t>单击此处编辑母版标题样式</a:t>
            </a:r>
            <a:endParaRPr lang="zh-CN" altLang="en-US"/>
          </a:p>
        </p:txBody>
      </p:sp>
      <p:sp>
        <p:nvSpPr>
          <p:cNvPr id="2" name="日期占位符 1"/>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C662AF-87CA-410F-B15D-0D30E3F65D66}" type="slidenum">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196046"/>
          </a:xfrm>
        </p:spPr>
        <p:txBody>
          <a:bodyPr/>
          <a:lstStyle>
            <a:lvl1pPr algn="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C662AF-87CA-410F-B15D-0D30E3F65D66}" type="slidenum">
              <a:rPr lang="zh-CN" altLang="en-US" smtClean="0"/>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1"/>
          <p:cNvSpPr txBox="1"/>
          <p:nvPr/>
        </p:nvSpPr>
        <p:spPr bwMode="auto">
          <a:xfrm>
            <a:off x="4800000" y="2853560"/>
            <a:ext cx="3508428" cy="1008991"/>
          </a:xfrm>
          <a:prstGeom prst="rect">
            <a:avLst/>
          </a:prstGeom>
          <a:solidFill>
            <a:srgbClr val="409EA8">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ctr" rtl="0" fontAlgn="base">
              <a:spcBef>
                <a:spcPct val="0"/>
              </a:spcBef>
              <a:spcAft>
                <a:spcPct val="0"/>
              </a:spcAft>
              <a:defRPr sz="2400" kern="1200">
                <a:solidFill>
                  <a:schemeClr val="bg1"/>
                </a:solidFill>
                <a:latin typeface="Arial" panose="020B0604020202020204" pitchFamily="34" charset="0"/>
                <a:ea typeface="黑体" panose="02010609060101010101" pitchFamily="49" charset="-122"/>
                <a:cs typeface="+mj-cs"/>
                <a:sym typeface="Arial" panose="020B0604020202020204" pitchFamily="34" charset="0"/>
              </a:defRPr>
            </a:lvl1pPr>
            <a:lvl2pPr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2pPr>
            <a:lvl3pPr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3pPr>
            <a:lvl4pPr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4pPr>
            <a:lvl5pPr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5pPr>
            <a:lvl6pPr marL="4572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6pPr>
            <a:lvl7pPr marL="9144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7pPr>
            <a:lvl8pPr marL="13716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8pPr>
            <a:lvl9pPr marL="18288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9pPr>
          </a:lstStyle>
          <a:p>
            <a:pPr>
              <a:buFontTx/>
            </a:pPr>
            <a:endParaRPr lang="zh-CN" altLang="en-US" sz="2400" dirty="0"/>
          </a:p>
        </p:txBody>
      </p:sp>
      <p:sp>
        <p:nvSpPr>
          <p:cNvPr id="2" name="标题 1"/>
          <p:cNvSpPr>
            <a:spLocks noGrp="1"/>
          </p:cNvSpPr>
          <p:nvPr>
            <p:ph type="title" hasCustomPrompt="1"/>
          </p:nvPr>
        </p:nvSpPr>
        <p:spPr>
          <a:xfrm>
            <a:off x="4800000" y="2853559"/>
            <a:ext cx="3508427" cy="1008991"/>
          </a:xfrm>
        </p:spPr>
        <p:txBody>
          <a:bodyPr>
            <a:normAutofit/>
          </a:bodyPr>
          <a:lstStyle>
            <a:lvl1pPr algn="ctr">
              <a:defRPr sz="28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C662AF-87CA-410F-B15D-0D30E3F65D66}" type="slidenum">
              <a:rPr lang="zh-CN" altLang="en-US" smtClean="0"/>
            </a:fld>
            <a:endParaRPr lang="zh-CN" altLang="en-US"/>
          </a:p>
        </p:txBody>
      </p:sp>
      <p:sp>
        <p:nvSpPr>
          <p:cNvPr id="8" name="空心弧 50" descr="#wm#_21_23_*Z"/>
          <p:cNvSpPr/>
          <p:nvPr/>
        </p:nvSpPr>
        <p:spPr bwMode="auto">
          <a:xfrm rot="3000000" flipH="1" flipV="1">
            <a:off x="4024366" y="2699325"/>
            <a:ext cx="1340625" cy="1340625"/>
          </a:xfrm>
          <a:custGeom>
            <a:avLst/>
            <a:gdLst>
              <a:gd name="T0" fmla="*/ 3589 w 581025"/>
              <a:gd name="T1" fmla="*/ 244986 h 581025"/>
              <a:gd name="T2" fmla="*/ 280639 w 581025"/>
              <a:gd name="T3" fmla="*/ 168 h 581025"/>
              <a:gd name="T4" fmla="*/ 573680 w 581025"/>
              <a:gd name="T5" fmla="*/ 225600 h 581025"/>
              <a:gd name="T6" fmla="*/ 408096 w 581025"/>
              <a:gd name="T7" fmla="*/ 556167 h 581025"/>
              <a:gd name="T8" fmla="*/ 408096 w 581025"/>
              <a:gd name="T9" fmla="*/ 556166 h 581025"/>
              <a:gd name="T10" fmla="*/ 573680 w 581025"/>
              <a:gd name="T11" fmla="*/ 225599 h 581025"/>
              <a:gd name="T12" fmla="*/ 280639 w 581025"/>
              <a:gd name="T13" fmla="*/ 167 h 581025"/>
              <a:gd name="T14" fmla="*/ 3589 w 581025"/>
              <a:gd name="T15" fmla="*/ 244985 h 581025"/>
              <a:gd name="T16" fmla="*/ 3589 w 581025"/>
              <a:gd name="T17" fmla="*/ 244986 h 58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025" h="581025">
                <a:moveTo>
                  <a:pt x="3589" y="244986"/>
                </a:moveTo>
                <a:cubicBezTo>
                  <a:pt x="25394" y="107563"/>
                  <a:pt x="141577" y="4897"/>
                  <a:pt x="280639" y="168"/>
                </a:cubicBezTo>
                <a:cubicBezTo>
                  <a:pt x="419701" y="-4561"/>
                  <a:pt x="542590" y="89975"/>
                  <a:pt x="573680" y="225600"/>
                </a:cubicBezTo>
                <a:cubicBezTo>
                  <a:pt x="604771" y="361224"/>
                  <a:pt x="535332" y="499850"/>
                  <a:pt x="408096" y="556167"/>
                </a:cubicBezTo>
                <a:lnTo>
                  <a:pt x="408096" y="556166"/>
                </a:lnTo>
                <a:cubicBezTo>
                  <a:pt x="535332" y="499849"/>
                  <a:pt x="604771" y="361223"/>
                  <a:pt x="573680" y="225599"/>
                </a:cubicBezTo>
                <a:cubicBezTo>
                  <a:pt x="542589" y="89975"/>
                  <a:pt x="419701" y="-4562"/>
                  <a:pt x="280639" y="167"/>
                </a:cubicBezTo>
                <a:cubicBezTo>
                  <a:pt x="141577" y="4896"/>
                  <a:pt x="25394" y="107562"/>
                  <a:pt x="3589" y="244985"/>
                </a:cubicBezTo>
                <a:lnTo>
                  <a:pt x="3589" y="244986"/>
                </a:lnTo>
                <a:close/>
              </a:path>
            </a:pathLst>
          </a:custGeom>
          <a:solidFill>
            <a:schemeClr val="accent1"/>
          </a:solidFill>
          <a:ln w="12700" cap="flat" cmpd="sng">
            <a:solidFill>
              <a:schemeClr val="hlink"/>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C662AF-87CA-410F-B15D-0D30E3F65D66}" type="slidenum">
              <a:rPr lang="zh-CN" altLang="en-US" smtClean="0"/>
            </a:fld>
            <a:endParaRPr lang="zh-CN" alt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bwMode="auto">
          <a:xfrm>
            <a:off x="609600" y="252242"/>
            <a:ext cx="10972800" cy="813999"/>
          </a:xfrm>
          <a:prstGeom prst="rect">
            <a:avLst/>
          </a:prstGeom>
          <a:solidFill>
            <a:srgbClr val="96B9B5"/>
          </a:solidFill>
          <a:ln w="9525" cap="flat" cmpd="sng" algn="ctr">
            <a:solidFill>
              <a:srgbClr val="96B9B5"/>
            </a:solidFill>
            <a:prstDash val="solid"/>
            <a:round/>
            <a:headEnd type="none" w="med" len="med"/>
            <a:tailEnd type="none" w="med" len="med"/>
          </a:ln>
          <a:effectLst/>
        </p:spPr>
        <p:txBody>
          <a:bodyPr vert="horz" wrap="square" lIns="91440" tIns="45720" rIns="91440" bIns="45720" numCol="1" rtlCol="0" anchor="t" anchorCtr="0" compatLnSpc="1">
            <a:normAutofit/>
          </a:bodyPr>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2" name="标题 1"/>
          <p:cNvSpPr>
            <a:spLocks noGrp="1"/>
          </p:cNvSpPr>
          <p:nvPr>
            <p:ph type="title"/>
          </p:nvPr>
        </p:nvSpPr>
        <p:spPr>
          <a:xfrm>
            <a:off x="609600" y="252243"/>
            <a:ext cx="10972800" cy="813998"/>
          </a:xfrm>
        </p:spPr>
        <p:txBody>
          <a:bodyPr anchor="ctr" anchorCtr="0">
            <a:normAutofit/>
          </a:bodyPr>
          <a:lstStyle>
            <a:lvl1pPr algn="ctr">
              <a:defRPr sz="3600">
                <a:solidFill>
                  <a:schemeClr val="bg1"/>
                </a:solidFill>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649300" y="1247595"/>
            <a:ext cx="6893400" cy="4278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09600" y="5590800"/>
            <a:ext cx="10972800" cy="916326"/>
          </a:xfrm>
        </p:spPr>
        <p:txBody>
          <a:bodyPr>
            <a:normAutofit/>
          </a:bodyPr>
          <a:lstStyle>
            <a:lvl1pPr marL="0" indent="0">
              <a:buNone/>
              <a:defRPr sz="1800">
                <a:solidFill>
                  <a:srgbClr val="4D4D4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507127"/>
            <a:ext cx="2743200" cy="214349"/>
          </a:xfrm>
        </p:spPr>
        <p:txBody>
          <a:bodyPr/>
          <a:lstStyle/>
          <a:p>
            <a:fld id="{FD904123-BB53-4869-8639-CF6E07D71404}" type="datetimeFigureOut">
              <a:rPr lang="zh-CN" altLang="en-US" smtClean="0"/>
            </a:fld>
            <a:endParaRPr lang="zh-CN" altLang="en-US"/>
          </a:p>
        </p:txBody>
      </p:sp>
      <p:sp>
        <p:nvSpPr>
          <p:cNvPr id="6" name="页脚占位符 5"/>
          <p:cNvSpPr>
            <a:spLocks noGrp="1"/>
          </p:cNvSpPr>
          <p:nvPr>
            <p:ph type="ftr" sz="quarter" idx="11"/>
          </p:nvPr>
        </p:nvSpPr>
        <p:spPr>
          <a:xfrm>
            <a:off x="4038600" y="6507127"/>
            <a:ext cx="4114800" cy="214349"/>
          </a:xfrm>
        </p:spPr>
        <p:txBody>
          <a:bodyPr/>
          <a:lstStyle/>
          <a:p>
            <a:endParaRPr lang="zh-CN" altLang="en-US" dirty="0"/>
          </a:p>
        </p:txBody>
      </p:sp>
      <p:sp>
        <p:nvSpPr>
          <p:cNvPr id="7" name="灯片编号占位符 6"/>
          <p:cNvSpPr>
            <a:spLocks noGrp="1"/>
          </p:cNvSpPr>
          <p:nvPr>
            <p:ph type="sldNum" sz="quarter" idx="12"/>
          </p:nvPr>
        </p:nvSpPr>
        <p:spPr>
          <a:xfrm>
            <a:off x="8610600" y="6507127"/>
            <a:ext cx="2743200" cy="214349"/>
          </a:xfrm>
        </p:spPr>
        <p:txBody>
          <a:bodyPr/>
          <a:lstStyle/>
          <a:p>
            <a:fld id="{10C662AF-87CA-410F-B15D-0D30E3F65D66}" type="slidenum">
              <a:rPr lang="zh-CN" altLang="en-US" smtClean="0"/>
            </a:fld>
            <a:endParaRPr lang="zh-CN" alt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17421" y="592139"/>
            <a:ext cx="2036379" cy="5534025"/>
          </a:xfrm>
        </p:spPr>
        <p:txBody>
          <a:bodyPr vert="eaVert"/>
          <a:lstStyle>
            <a:lvl1pPr>
              <a:defRPr>
                <a:solidFill>
                  <a:schemeClr val="tx2"/>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592139"/>
            <a:ext cx="8290034" cy="5534025"/>
          </a:xfrm>
        </p:spPr>
        <p:txBody>
          <a:bodyPr vert="eaVert"/>
          <a:lstStyle>
            <a:lvl1pPr indent="0">
              <a:spcBef>
                <a:spcPts val="0"/>
              </a:spcBef>
              <a:defRPr sz="2400"/>
            </a:lvl1pPr>
            <a:lvl2pPr indent="0">
              <a:spcBef>
                <a:spcPts val="0"/>
              </a:spcBef>
              <a:defRPr sz="2000"/>
            </a:lvl2pPr>
            <a:lvl3pPr indent="0">
              <a:spcBef>
                <a:spcPts val="0"/>
              </a:spcBef>
              <a:defRPr sz="1800"/>
            </a:lvl3pPr>
            <a:lvl4pPr indent="0">
              <a:spcBef>
                <a:spcPts val="0"/>
              </a:spcBef>
              <a:defRPr sz="1800"/>
            </a:lvl4pPr>
            <a:lvl5pPr indent="0">
              <a:spcBef>
                <a:spcPts val="0"/>
              </a:spcBef>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C662AF-87CA-410F-B15D-0D30E3F65D66}" type="slidenum">
              <a:rPr lang="zh-CN" altLang="en-US" smtClean="0"/>
            </a:fld>
            <a:endParaRPr lang="zh-CN" altLang="en-US"/>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D904123-BB53-4869-8639-CF6E07D7140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C662AF-87CA-410F-B15D-0D30E3F65D66}" type="slidenum">
              <a:rPr lang="zh-CN" altLang="en-US" smtClean="0"/>
            </a:fld>
            <a:endParaRPr lang="zh-CN" altLang="en-US"/>
          </a:p>
        </p:txBody>
      </p:sp>
      <p:sp>
        <p:nvSpPr>
          <p:cNvPr id="6" name="内容占位符 6"/>
          <p:cNvSpPr>
            <a:spLocks noGrp="1"/>
          </p:cNvSpPr>
          <p:nvPr>
            <p:ph sz="quarter" idx="13"/>
          </p:nvPr>
        </p:nvSpPr>
        <p:spPr>
          <a:xfrm>
            <a:off x="838200" y="412955"/>
            <a:ext cx="105156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239656" y="1122363"/>
            <a:ext cx="6633030" cy="2387600"/>
          </a:xfrm>
        </p:spPr>
        <p:txBody>
          <a:bodyPr anchor="b">
            <a:normAutofit/>
          </a:bodyPr>
          <a:lstStyle>
            <a:lvl1pPr algn="l">
              <a:defRPr sz="4800" b="1"/>
            </a:lvl1pPr>
          </a:lstStyle>
          <a:p>
            <a:r>
              <a:rPr lang="zh-CN" altLang="en-US" dirty="0" smtClean="0"/>
              <a:t>单击此处编辑标题</a:t>
            </a:r>
            <a:endParaRPr lang="zh-CN" altLang="en-US" dirty="0"/>
          </a:p>
        </p:txBody>
      </p:sp>
      <p:sp>
        <p:nvSpPr>
          <p:cNvPr id="3" name="副标题 2"/>
          <p:cNvSpPr>
            <a:spLocks noGrp="1"/>
          </p:cNvSpPr>
          <p:nvPr>
            <p:ph type="subTitle" idx="1" hasCustomPrompt="1"/>
          </p:nvPr>
        </p:nvSpPr>
        <p:spPr>
          <a:xfrm>
            <a:off x="5239656" y="3602038"/>
            <a:ext cx="663303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单击此处编辑副标题</a:t>
            </a:r>
            <a:endParaRPr lang="zh-CN" altLang="en-US" dirty="0"/>
          </a:p>
        </p:txBody>
      </p:sp>
      <p:sp>
        <p:nvSpPr>
          <p:cNvPr id="4" name="日期占位符 3"/>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1202400" y="1684800"/>
            <a:ext cx="9784800" cy="4237200"/>
          </a:xfrm>
        </p:spPr>
        <p:txBody>
          <a:bodyPr>
            <a:normAutofit/>
          </a:bodyPr>
          <a:lstStyle>
            <a:lvl1pPr marL="0" indent="0">
              <a:lnSpc>
                <a:spcPct val="160000"/>
              </a:lnSpc>
              <a:buFont typeface="Arial" panose="020B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38800" y="3963600"/>
            <a:ext cx="8114400" cy="925200"/>
          </a:xfrm>
        </p:spPr>
        <p:txBody>
          <a:bodyPr anchor="ctr" anchorCtr="0">
            <a:normAutofit/>
          </a:bodyPr>
          <a:lstStyle>
            <a:lvl1pPr algn="ctr">
              <a:defRPr sz="4400" b="1">
                <a:solidFill>
                  <a:schemeClr val="tx1"/>
                </a:solidFill>
              </a:defRPr>
            </a:lvl1pPr>
          </a:lstStyle>
          <a:p>
            <a:r>
              <a:rPr lang="zh-CN" altLang="en-US" smtClean="0"/>
              <a:t>单击此处编辑母版标题样式</a:t>
            </a:r>
            <a:endParaRPr lang="zh-CN" altLang="en-US"/>
          </a:p>
        </p:txBody>
      </p:sp>
      <p:sp>
        <p:nvSpPr>
          <p:cNvPr id="7" name="等腰三角形 6"/>
          <p:cNvSpPr/>
          <p:nvPr userDrawn="1"/>
        </p:nvSpPr>
        <p:spPr>
          <a:xfrm>
            <a:off x="6242958" y="1511300"/>
            <a:ext cx="2578099" cy="22225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bIns="396000" rtlCol="0" anchor="ctr"/>
          <a:lstStyle/>
          <a:p>
            <a:pPr algn="ctr"/>
            <a:endParaRPr lang="zh-CN" altLang="en-US" sz="9600" b="1" dirty="0"/>
          </a:p>
        </p:txBody>
      </p:sp>
      <p:sp>
        <p:nvSpPr>
          <p:cNvPr id="3" name="日期占位符 2"/>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userDrawn="1"/>
        </p:nvGrpSpPr>
        <p:grpSpPr>
          <a:xfrm>
            <a:off x="0" y="2191657"/>
            <a:ext cx="12192001" cy="2989471"/>
            <a:chOff x="0" y="2191657"/>
            <a:chExt cx="12192001" cy="2989471"/>
          </a:xfrm>
        </p:grpSpPr>
        <p:sp>
          <p:nvSpPr>
            <p:cNvPr id="8" name="任意多边形 7"/>
            <p:cNvSpPr/>
            <p:nvPr userDrawn="1"/>
          </p:nvSpPr>
          <p:spPr>
            <a:xfrm>
              <a:off x="213978" y="2191657"/>
              <a:ext cx="11978023" cy="2989471"/>
            </a:xfrm>
            <a:custGeom>
              <a:avLst/>
              <a:gdLst>
                <a:gd name="connsiteX0" fmla="*/ 0 w 11978023"/>
                <a:gd name="connsiteY0" fmla="*/ 0 h 2989471"/>
                <a:gd name="connsiteX1" fmla="*/ 11978023 w 11978023"/>
                <a:gd name="connsiteY1" fmla="*/ 0 h 2989471"/>
                <a:gd name="connsiteX2" fmla="*/ 11978023 w 11978023"/>
                <a:gd name="connsiteY2" fmla="*/ 2989471 h 2989471"/>
                <a:gd name="connsiteX3" fmla="*/ 2989471 w 11978023"/>
                <a:gd name="connsiteY3" fmla="*/ 2989471 h 2989471"/>
              </a:gdLst>
              <a:ahLst/>
              <a:cxnLst>
                <a:cxn ang="0">
                  <a:pos x="connsiteX0" y="connsiteY0"/>
                </a:cxn>
                <a:cxn ang="0">
                  <a:pos x="connsiteX1" y="connsiteY1"/>
                </a:cxn>
                <a:cxn ang="0">
                  <a:pos x="connsiteX2" y="connsiteY2"/>
                </a:cxn>
                <a:cxn ang="0">
                  <a:pos x="connsiteX3" y="connsiteY3"/>
                </a:cxn>
              </a:cxnLst>
              <a:rect l="l" t="t" r="r" b="b"/>
              <a:pathLst>
                <a:path w="11978023" h="2989471">
                  <a:moveTo>
                    <a:pt x="0" y="0"/>
                  </a:moveTo>
                  <a:lnTo>
                    <a:pt x="11978023" y="0"/>
                  </a:lnTo>
                  <a:lnTo>
                    <a:pt x="11978023" y="2989471"/>
                  </a:lnTo>
                  <a:lnTo>
                    <a:pt x="2989471" y="2989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endParaRPr lang="zh-CN" altLang="en-US" dirty="0">
                <a:solidFill>
                  <a:srgbClr val="FFFFFF"/>
                </a:solidFill>
              </a:endParaRPr>
            </a:p>
          </p:txBody>
        </p:sp>
        <p:sp>
          <p:nvSpPr>
            <p:cNvPr id="9" name="直角三角形 8"/>
            <p:cNvSpPr/>
            <p:nvPr userDrawn="1"/>
          </p:nvSpPr>
          <p:spPr>
            <a:xfrm>
              <a:off x="0" y="2340939"/>
              <a:ext cx="2840189" cy="28401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solidFill>
                  <a:srgbClr val="FFFFFF"/>
                </a:solidFill>
              </a:endParaRPr>
            </a:p>
          </p:txBody>
        </p:sp>
        <p:sp>
          <p:nvSpPr>
            <p:cNvPr id="10" name="任意多边形 9"/>
            <p:cNvSpPr/>
            <p:nvPr userDrawn="1"/>
          </p:nvSpPr>
          <p:spPr>
            <a:xfrm>
              <a:off x="214160" y="2294897"/>
              <a:ext cx="2696680" cy="2696680"/>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solidFill>
                  <a:srgbClr val="FFFFFF"/>
                </a:solidFill>
              </a:endParaRPr>
            </a:p>
          </p:txBody>
        </p:sp>
        <p:cxnSp>
          <p:nvCxnSpPr>
            <p:cNvPr id="13" name="直接连接符 12"/>
            <p:cNvCxnSpPr/>
            <p:nvPr userDrawn="1"/>
          </p:nvCxnSpPr>
          <p:spPr>
            <a:xfrm>
              <a:off x="6238398" y="3609839"/>
              <a:ext cx="44558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6109200" y="2869200"/>
            <a:ext cx="4982400" cy="741600"/>
          </a:xfrm>
          <a:prstGeom prst="rect">
            <a:avLst/>
          </a:prstGeom>
        </p:spPr>
        <p:txBody>
          <a:bodyPr anchor="ctr" anchorCtr="0">
            <a:normAutofit/>
          </a:bodyPr>
          <a:lstStyle>
            <a:lvl1pPr>
              <a:defRPr sz="3200" b="1">
                <a:solidFill>
                  <a:schemeClr val="bg1"/>
                </a:solidFill>
              </a:defRPr>
            </a:lvl1pPr>
          </a:lstStyle>
          <a:p>
            <a:r>
              <a:rPr lang="zh-CN" altLang="en-US" dirty="0" smtClean="0"/>
              <a:t>单击此处编辑标题</a:t>
            </a:r>
            <a:endParaRPr lang="zh-CN" altLang="en-US" dirty="0"/>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1202400" y="1343837"/>
            <a:ext cx="9784800" cy="2463955"/>
          </a:xfrm>
        </p:spPr>
        <p:txBody>
          <a:bodyPr>
            <a:normAutofit/>
          </a:bodyPr>
          <a:lstStyle>
            <a:lvl1pPr marL="342900" indent="-342900">
              <a:lnSpc>
                <a:spcPct val="160000"/>
              </a:lnSpc>
              <a:spcBef>
                <a:spcPts val="0"/>
              </a:spcBef>
              <a:spcAft>
                <a:spcPts val="0"/>
              </a:spcAft>
              <a:buFont typeface="Arial" panose="020B0604020202020204" pitchFamily="34" charset="0"/>
              <a:buChar char="•"/>
              <a:defRPr sz="2400"/>
            </a:lvl1pPr>
            <a:lvl2pPr>
              <a:spcBef>
                <a:spcPts val="0"/>
              </a:spcBef>
              <a:spcAft>
                <a:spcPts val="0"/>
              </a:spcAft>
              <a:defRPr sz="2000"/>
            </a:lvl2pPr>
            <a:lvl3pPr>
              <a:spcBef>
                <a:spcPts val="0"/>
              </a:spcBef>
              <a:spcAft>
                <a:spcPts val="0"/>
              </a:spcAft>
              <a:defRPr sz="1800"/>
            </a:lvl3pPr>
            <a:lvl4pPr>
              <a:spcBef>
                <a:spcPts val="0"/>
              </a:spcBef>
              <a:spcAft>
                <a:spcPts val="0"/>
              </a:spcAft>
              <a:defRPr sz="1800"/>
            </a:lvl4pPr>
            <a:lvl5pPr>
              <a:spcBef>
                <a:spcPts val="0"/>
              </a:spcBef>
              <a:spcAft>
                <a:spcPts val="0"/>
              </a:spcAft>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1202400" y="3892395"/>
            <a:ext cx="9784800" cy="2463955"/>
          </a:xfrm>
        </p:spPr>
        <p:txBody>
          <a:bodyPr>
            <a:normAutofit/>
          </a:bodyPr>
          <a:lstStyle>
            <a:lvl1pPr marL="342900" indent="-342900">
              <a:lnSpc>
                <a:spcPct val="160000"/>
              </a:lnSpc>
              <a:spcBef>
                <a:spcPts val="0"/>
              </a:spcBef>
              <a:spcAft>
                <a:spcPts val="0"/>
              </a:spcAft>
              <a:buFont typeface="Arial" panose="020B0604020202020204" pitchFamily="34" charset="0"/>
              <a:buChar char="•"/>
              <a:defRPr sz="2400"/>
            </a:lvl1pPr>
            <a:lvl2pPr>
              <a:spcBef>
                <a:spcPts val="0"/>
              </a:spcBef>
              <a:spcAft>
                <a:spcPts val="0"/>
              </a:spcAft>
              <a:defRPr sz="2000"/>
            </a:lvl2pPr>
            <a:lvl3pPr>
              <a:spcBef>
                <a:spcPts val="0"/>
              </a:spcBef>
              <a:spcAft>
                <a:spcPts val="0"/>
              </a:spcAft>
              <a:defRPr sz="1800"/>
            </a:lvl3pPr>
            <a:lvl4pPr>
              <a:spcBef>
                <a:spcPts val="0"/>
              </a:spcBef>
              <a:spcAft>
                <a:spcPts val="0"/>
              </a:spcAft>
              <a:defRPr sz="1800"/>
            </a:lvl4pPr>
            <a:lvl5pPr>
              <a:spcBef>
                <a:spcPts val="0"/>
              </a:spcBef>
              <a:spcAft>
                <a:spcPts val="0"/>
              </a:spcAft>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hasCustomPrompt="1"/>
          </p:nvPr>
        </p:nvSpPr>
        <p:spPr>
          <a:xfrm>
            <a:off x="6172200" y="2505075"/>
            <a:ext cx="5183188" cy="3684588"/>
          </a:xfr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241600" y="1951200"/>
            <a:ext cx="6634800" cy="2386800"/>
          </a:xfrm>
        </p:spPr>
        <p:txBody>
          <a:bodyPr lIns="90000" tIns="46800" rIns="90000" bIns="46800" anchor="b" anchorCtr="0">
            <a:normAutofit/>
          </a:bodyPr>
          <a:lstStyle>
            <a:lvl1pPr algn="l">
              <a:defRPr sz="9600"/>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800" y="457200"/>
            <a:ext cx="4165200" cy="1602000"/>
          </a:xfrm>
        </p:spPr>
        <p:txBody>
          <a:bodyPr anchor="b"/>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800" y="20592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59636" y="365125"/>
            <a:ext cx="1794164" cy="5811838"/>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hasCustomPrompt="1"/>
          </p:nvPr>
        </p:nvSpPr>
        <p:spPr>
          <a:xfrm>
            <a:off x="838199" y="365125"/>
            <a:ext cx="8596745" cy="5811838"/>
          </a:xfrm>
        </p:spPr>
        <p:txBody>
          <a:bodyPr vert="eaVert"/>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685A8-1541-4832-B431-FBC9EAE86049}" type="slidenum">
              <a:rPr lang="zh-CN" altLang="en-US" smtClean="0"/>
            </a:fld>
            <a:endParaRPr lang="zh-CN" altLang="en-US"/>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5"/>
          <p:cNvSpPr>
            <a:spLocks noGrp="1"/>
          </p:cNvSpPr>
          <p:nvPr>
            <p:ph type="dt" sz="half" idx="10"/>
          </p:nvPr>
        </p:nvSpPr>
        <p:spPr/>
        <p:txBody>
          <a:bodyPr/>
          <a:lstStyle/>
          <a:p>
            <a:fld id="{6D91E56D-6858-40A5-B361-6FE2659475C9}"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744685A8-1541-4832-B431-FBC9EAE86049}" type="slidenum">
              <a:rPr lang="zh-CN" altLang="en-US" smtClean="0"/>
            </a:fld>
            <a:endParaRPr lang="zh-CN" altLang="en-US"/>
          </a:p>
        </p:txBody>
      </p:sp>
      <p:sp>
        <p:nvSpPr>
          <p:cNvPr id="10" name="内容占位符 9"/>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a:prstGeom prst="rect">
            <a:avLst/>
          </a:prstGeom>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0"/>
            <a:ext cx="10515600" cy="899886"/>
          </a:xfrm>
          <a:prstGeom prst="rect">
            <a:avLst/>
          </a:prstGeo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lvl1pPr>
              <a:defRPr sz="2400"/>
            </a:lvl1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522800" y="1123200"/>
            <a:ext cx="9831600" cy="2386800"/>
          </a:xfrm>
          <a:prstGeom prst="rect">
            <a:avLst/>
          </a:prstGeom>
        </p:spPr>
        <p:txBody>
          <a:bodyPr lIns="0" tIns="0" rIns="0" bIns="0" anchor="b" anchorCtr="0">
            <a:normAutofit/>
          </a:bodyPr>
          <a:lstStyle>
            <a:lvl1pPr algn="r">
              <a:defRPr sz="11500"/>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4142971" y="1476928"/>
            <a:ext cx="7764034" cy="4744688"/>
          </a:xfrm>
          <a:prstGeom prst="rect">
            <a:avLst/>
          </a:prstGeom>
        </p:spPr>
      </p:pic>
      <p:sp>
        <p:nvSpPr>
          <p:cNvPr id="2" name="标题 1"/>
          <p:cNvSpPr>
            <a:spLocks noGrp="1"/>
          </p:cNvSpPr>
          <p:nvPr>
            <p:ph type="title"/>
          </p:nvPr>
        </p:nvSpPr>
        <p:spPr>
          <a:xfrm>
            <a:off x="839787" y="0"/>
            <a:ext cx="10515600" cy="900000"/>
          </a:xfrm>
          <a:prstGeom prst="rect">
            <a:avLst/>
          </a:prstGeom>
        </p:spPr>
        <p:txBody>
          <a:bodyPr anchor="ctr" anchorCtr="0">
            <a:normAutofit/>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335200" y="2001600"/>
            <a:ext cx="5526000" cy="35064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801600" cy="4190400"/>
          </a:xfrm>
          <a:prstGeom prst="rect">
            <a:avLst/>
          </a:prstGeom>
        </p:spPr>
        <p:txBody>
          <a:bodyPr>
            <a:normAutofit/>
          </a:bodyPr>
          <a:lstStyle>
            <a:lvl1pPr marL="0" indent="0" algn="l">
              <a:spcBef>
                <a:spcPts val="0"/>
              </a:spcBef>
              <a:spcAft>
                <a:spcPts val="0"/>
              </a:spcAf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79280" y="365125"/>
            <a:ext cx="187452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8503920" cy="5811838"/>
          </a:xfrm>
          <a:prstGeom prst="rect">
            <a:avLst/>
          </a:prstGeom>
        </p:spPr>
        <p:txBody>
          <a:bodyPr vert="eaVert"/>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4.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2.xml"/><Relationship Id="rId11" Type="http://schemas.openxmlformats.org/officeDocument/2006/relationships/image" Target="../media/image6.png"/><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2" Type="http://schemas.openxmlformats.org/officeDocument/2006/relationships/theme" Target="../theme/theme3.xml"/><Relationship Id="rId11" Type="http://schemas.openxmlformats.org/officeDocument/2006/relationships/image" Target="../media/image11.png"/><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blip>
          <a:srcRect/>
          <a:stretch>
            <a:fillRect/>
          </a:stretch>
        </a:blipFill>
        <a:effectLst/>
      </p:bgPr>
    </p:bg>
    <p:spTree>
      <p:nvGrpSpPr>
        <p:cNvPr id="1" name=""/>
        <p:cNvGrpSpPr/>
        <p:nvPr/>
      </p:nvGrpSpPr>
      <p:grpSpPr>
        <a:xfrm>
          <a:off x="0" y="0"/>
          <a:ext cx="0" cy="0"/>
          <a:chOff x="0" y="0"/>
          <a:chExt cx="0" cy="0"/>
        </a:xfrm>
      </p:grpSpPr>
      <p:sp>
        <p:nvSpPr>
          <p:cNvPr id="12" name="标题占位符 1"/>
          <p:cNvSpPr>
            <a:spLocks noGrp="1"/>
          </p:cNvSpPr>
          <p:nvPr>
            <p:ph type="title"/>
          </p:nvPr>
        </p:nvSpPr>
        <p:spPr>
          <a:xfrm>
            <a:off x="838200" y="203201"/>
            <a:ext cx="10515600" cy="566056"/>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13" name="文本占位符 2"/>
          <p:cNvSpPr>
            <a:spLocks noGrp="1"/>
          </p:cNvSpPr>
          <p:nvPr>
            <p:ph type="body" idx="1"/>
          </p:nvPr>
        </p:nvSpPr>
        <p:spPr>
          <a:xfrm>
            <a:off x="838200" y="928914"/>
            <a:ext cx="10515600" cy="5248049"/>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fld id="{C4960188-6160-4350-87E9-F61B667E3B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1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endParaRPr lang="zh-CN" altLang="en-US">
              <a:solidFill>
                <a:prstClr val="black">
                  <a:tint val="75000"/>
                </a:prstClr>
              </a:solidFill>
            </a:endParaRPr>
          </a:p>
        </p:txBody>
      </p:sp>
      <p:sp>
        <p:nvSpPr>
          <p:cNvPr id="1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fld id="{8B6539BD-6CDB-4164-AC55-48A06558E40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黑体" panose="02010609060101010101" pitchFamily="49" charset="-122"/>
          <a:cs typeface="Arial" panose="020B0604020202020204" pitchFamily="34" charset="0"/>
        </a:defRPr>
      </a:lvl1pPr>
    </p:titleStyle>
    <p:bodyStyle>
      <a:lvl1pPr marL="228600" indent="-228600" algn="just" defTabSz="914400" rtl="0" eaLnBrk="1" latinLnBrk="0" hangingPunct="1">
        <a:lnSpc>
          <a:spcPct val="15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38200" y="423746"/>
            <a:ext cx="10515600" cy="10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smtClean="0"/>
              <a:t>编辑母版标题样式</a:t>
            </a:r>
            <a:endParaRPr lang="zh-CN" smtClean="0"/>
          </a:p>
        </p:txBody>
      </p:sp>
      <p:sp>
        <p:nvSpPr>
          <p:cNvPr id="1028" name="Rectangle 4"/>
          <p:cNvSpPr>
            <a:spLocks noGrp="1" noChangeArrowheads="1"/>
          </p:cNvSpPr>
          <p:nvPr>
            <p:ph type="body" idx="1"/>
          </p:nvPr>
        </p:nvSpPr>
        <p:spPr bwMode="auto">
          <a:xfrm>
            <a:off x="838200" y="1600201"/>
            <a:ext cx="10515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5720" rIns="91440" bIns="45720" numCol="1" anchor="t" anchorCtr="0" compatLnSpc="1">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2" name="日期占位符 1"/>
          <p:cNvSpPr>
            <a:spLocks noGrp="1"/>
          </p:cNvSpPr>
          <p:nvPr>
            <p:ph type="dt" sz="half" idx="2"/>
          </p:nvPr>
        </p:nvSpPr>
        <p:spPr>
          <a:xfrm>
            <a:off x="838200" y="6356351"/>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FD904123-BB53-4869-8639-CF6E07D71404}" type="datetimeFigureOut">
              <a:rPr lang="zh-CN" altLang="en-US" smtClean="0"/>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wrap="square"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10C662AF-87CA-410F-B15D-0D30E3F65D6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sldNum="0" hdr="0" ftr="0" dt="0"/>
  <p:txStyles>
    <p:titleStyle>
      <a:lvl1pPr algn="l" rtl="0" fontAlgn="base">
        <a:spcBef>
          <a:spcPct val="0"/>
        </a:spcBef>
        <a:spcAft>
          <a:spcPct val="0"/>
        </a:spcAft>
        <a:defRPr sz="3200" kern="1200">
          <a:solidFill>
            <a:schemeClr val="bg1"/>
          </a:solidFill>
          <a:latin typeface="Arial" panose="020B0604020202020204" pitchFamily="34" charset="0"/>
          <a:ea typeface="黑体" panose="02010609060101010101" pitchFamily="49" charset="-122"/>
          <a:cs typeface="+mj-cs"/>
          <a:sym typeface="Arial" panose="020B0604020202020204" pitchFamily="34" charset="0"/>
        </a:defRPr>
      </a:lvl1pPr>
      <a:lvl2pPr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2pPr>
      <a:lvl3pPr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3pPr>
      <a:lvl4pPr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4pPr>
      <a:lvl5pPr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5pPr>
      <a:lvl6pPr marL="4572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6pPr>
      <a:lvl7pPr marL="9144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7pPr>
      <a:lvl8pPr marL="13716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8pPr>
      <a:lvl9pPr marL="1828800" algn="r" rtl="0" fontAlgn="base">
        <a:spcBef>
          <a:spcPct val="0"/>
        </a:spcBef>
        <a:spcAft>
          <a:spcPct val="0"/>
        </a:spcAft>
        <a:defRPr sz="2800">
          <a:solidFill>
            <a:schemeClr val="bg1"/>
          </a:solidFill>
          <a:latin typeface="Arial" panose="020B0604020202020204" pitchFamily="34" charset="0"/>
          <a:ea typeface="黑体" panose="02010609060101010101" pitchFamily="49" charset="-122"/>
        </a:defRPr>
      </a:lvl9pPr>
    </p:titleStyle>
    <p:bodyStyle>
      <a:lvl1pPr marL="628650" indent="-628650" algn="l" rtl="0" fontAlgn="base">
        <a:spcBef>
          <a:spcPts val="0"/>
        </a:spcBef>
        <a:spcAft>
          <a:spcPct val="0"/>
        </a:spcAft>
        <a:buFont typeface="Arial" panose="020B0604020202020204" pitchFamily="34" charset="0"/>
        <a:buChar char="•"/>
        <a:defRPr sz="2400" kern="1200">
          <a:solidFill>
            <a:schemeClr val="tx1"/>
          </a:solidFill>
          <a:latin typeface="+mn-ea"/>
          <a:ea typeface="+mn-ea"/>
          <a:cs typeface="+mn-cs"/>
          <a:sym typeface="Arial" panose="020B0604020202020204" pitchFamily="34" charset="0"/>
        </a:defRPr>
      </a:lvl1pPr>
      <a:lvl2pPr marL="993775" indent="-457200" algn="l" rtl="0" eaLnBrk="0" fontAlgn="base" hangingPunct="0">
        <a:spcBef>
          <a:spcPts val="0"/>
        </a:spcBef>
        <a:spcAft>
          <a:spcPct val="0"/>
        </a:spcAft>
        <a:buFont typeface="Arial" panose="020B0604020202020204" pitchFamily="34" charset="0"/>
        <a:buChar char="•"/>
        <a:defRPr sz="2000" kern="1200">
          <a:solidFill>
            <a:schemeClr val="tx1"/>
          </a:solidFill>
          <a:latin typeface="+mn-ea"/>
          <a:ea typeface="+mn-ea"/>
          <a:cs typeface="+mn-cs"/>
          <a:sym typeface="Arial" panose="020B0604020202020204" pitchFamily="34" charset="0"/>
        </a:defRPr>
      </a:lvl2pPr>
      <a:lvl3pPr marL="1435100" indent="-441325" algn="l" rtl="0" eaLnBrk="0" fontAlgn="base" hangingPunct="0">
        <a:spcBef>
          <a:spcPts val="0"/>
        </a:spcBef>
        <a:spcAft>
          <a:spcPct val="0"/>
        </a:spcAft>
        <a:buFont typeface="Arial" panose="020B0604020202020204" pitchFamily="34" charset="0"/>
        <a:buChar char="•"/>
        <a:defRPr sz="1800" kern="1200">
          <a:solidFill>
            <a:schemeClr val="tx1"/>
          </a:solidFill>
          <a:latin typeface="+mn-ea"/>
          <a:ea typeface="+mn-ea"/>
          <a:cs typeface="+mn-cs"/>
          <a:sym typeface="Arial" panose="020B0604020202020204" pitchFamily="34" charset="0"/>
        </a:defRPr>
      </a:lvl3pPr>
      <a:lvl4pPr marL="1876425" indent="-441325" algn="l" rtl="0" eaLnBrk="0" fontAlgn="base" hangingPunct="0">
        <a:spcBef>
          <a:spcPts val="0"/>
        </a:spcBef>
        <a:spcAft>
          <a:spcPct val="0"/>
        </a:spcAft>
        <a:buFont typeface="Arial" panose="020B0604020202020204" pitchFamily="34" charset="0"/>
        <a:buChar char="•"/>
        <a:defRPr sz="1800" kern="1200">
          <a:solidFill>
            <a:schemeClr val="tx1"/>
          </a:solidFill>
          <a:latin typeface="+mn-ea"/>
          <a:ea typeface="+mn-ea"/>
          <a:cs typeface="+mn-cs"/>
          <a:sym typeface="Arial" panose="020B0604020202020204" pitchFamily="34" charset="0"/>
        </a:defRPr>
      </a:lvl4pPr>
      <a:lvl5pPr marL="2333625" indent="-457200" algn="l" rtl="0" eaLnBrk="0" fontAlgn="base" hangingPunct="0">
        <a:spcBef>
          <a:spcPts val="0"/>
        </a:spcBef>
        <a:spcAft>
          <a:spcPct val="0"/>
        </a:spcAft>
        <a:buFont typeface="Arial" panose="020B0604020202020204" pitchFamily="34" charset="0"/>
        <a:buChar char="•"/>
        <a:defRPr sz="1800" kern="1200">
          <a:solidFill>
            <a:schemeClr val="tx1"/>
          </a:solidFill>
          <a:latin typeface="+mn-ea"/>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86858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451429"/>
            <a:ext cx="10515600" cy="4725534"/>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baseline="0">
                <a:solidFill>
                  <a:schemeClr val="tx1">
                    <a:tint val="75000"/>
                  </a:schemeClr>
                </a:solidFill>
                <a:latin typeface="+mn-lt"/>
                <a:ea typeface="+mn-ea"/>
              </a:defRPr>
            </a:lvl1pPr>
          </a:lstStyle>
          <a:p>
            <a:fld id="{6D91E56D-6858-40A5-B361-6FE2659475C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baseline="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baseline="0">
                <a:solidFill>
                  <a:schemeClr val="tx1">
                    <a:tint val="75000"/>
                  </a:schemeClr>
                </a:solidFill>
                <a:latin typeface="+mn-lt"/>
                <a:ea typeface="+mn-ea"/>
              </a:defRPr>
            </a:lvl1pPr>
          </a:lstStyle>
          <a:p>
            <a:fld id="{744685A8-1541-4832-B431-FBC9EAE860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600"/>
        </a:spcBef>
        <a:spcAft>
          <a:spcPts val="600"/>
        </a:spcAft>
        <a:buFont typeface="Arial" panose="020B0604020202020204" pitchFamily="34" charset="0"/>
        <a:buChar char="•"/>
        <a:defRPr sz="2400" kern="1200">
          <a:solidFill>
            <a:srgbClr val="5F5F5F"/>
          </a:solidFill>
          <a:latin typeface="+mn-lt"/>
          <a:ea typeface="+mn-ea"/>
          <a:cs typeface="+mn-cs"/>
        </a:defRPr>
      </a:lvl1pPr>
      <a:lvl2pPr marL="6858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rgbClr val="5F5F5F"/>
          </a:solidFill>
          <a:latin typeface="+mn-lt"/>
          <a:ea typeface="+mn-ea"/>
          <a:cs typeface="+mn-cs"/>
        </a:defRPr>
      </a:lvl2pPr>
      <a:lvl3pPr marL="1143000" indent="-228600" algn="l" defTabSz="914400" rtl="0" eaLnBrk="1" latinLnBrk="0" hangingPunct="1">
        <a:lnSpc>
          <a:spcPct val="120000"/>
        </a:lnSpc>
        <a:spcBef>
          <a:spcPts val="600"/>
        </a:spcBef>
        <a:spcAft>
          <a:spcPts val="600"/>
        </a:spcAft>
        <a:buFont typeface="Arial" panose="020B0604020202020204" pitchFamily="34" charset="0"/>
        <a:buChar char="•"/>
        <a:defRPr sz="1800" kern="1200">
          <a:solidFill>
            <a:srgbClr val="5F5F5F"/>
          </a:solidFill>
          <a:latin typeface="+mn-lt"/>
          <a:ea typeface="+mn-ea"/>
          <a:cs typeface="+mn-cs"/>
        </a:defRPr>
      </a:lvl3pPr>
      <a:lvl4pPr marL="1600200" indent="-228600" algn="l" defTabSz="914400" rtl="0" eaLnBrk="1" latinLnBrk="0" hangingPunct="1">
        <a:lnSpc>
          <a:spcPct val="120000"/>
        </a:lnSpc>
        <a:spcBef>
          <a:spcPts val="600"/>
        </a:spcBef>
        <a:spcAft>
          <a:spcPts val="600"/>
        </a:spcAft>
        <a:buFont typeface="Arial" panose="020B0604020202020204" pitchFamily="34" charset="0"/>
        <a:buChar char="•"/>
        <a:defRPr sz="1800" kern="1200">
          <a:solidFill>
            <a:srgbClr val="5F5F5F"/>
          </a:solidFill>
          <a:latin typeface="+mn-lt"/>
          <a:ea typeface="+mn-ea"/>
          <a:cs typeface="+mn-cs"/>
        </a:defRPr>
      </a:lvl4pPr>
      <a:lvl5pPr marL="2057400" indent="-228600" algn="l" defTabSz="914400" rtl="0" eaLnBrk="1" latinLnBrk="0" hangingPunct="1">
        <a:lnSpc>
          <a:spcPct val="120000"/>
        </a:lnSpc>
        <a:spcBef>
          <a:spcPts val="600"/>
        </a:spcBef>
        <a:spcAft>
          <a:spcPts val="600"/>
        </a:spcAft>
        <a:buFont typeface="Arial" panose="020B0604020202020204" pitchFamily="34" charset="0"/>
        <a:buChar char="•"/>
        <a:defRPr sz="18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0" Type="http://schemas.openxmlformats.org/officeDocument/2006/relationships/notesSlide" Target="../notesSlides/notesSlide2.xml"/><Relationship Id="rId2" Type="http://schemas.openxmlformats.org/officeDocument/2006/relationships/tags" Target="../tags/tag5.xml"/><Relationship Id="rId19" Type="http://schemas.openxmlformats.org/officeDocument/2006/relationships/slideLayout" Target="../slideLayouts/slideLayout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emf"/></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7.png"/><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vmlDrawing" Target="../drawings/vmlDrawing1.vml"/><Relationship Id="rId5" Type="http://schemas.openxmlformats.org/officeDocument/2006/relationships/slideLayout" Target="../slideLayouts/slideLayout6.xml"/><Relationship Id="rId4" Type="http://schemas.openxmlformats.org/officeDocument/2006/relationships/audio" Target="../media/audio1.wav"/><Relationship Id="rId3" Type="http://schemas.openxmlformats.org/officeDocument/2006/relationships/tags" Target="../tags/tag35.xml"/><Relationship Id="rId2" Type="http://schemas.openxmlformats.org/officeDocument/2006/relationships/image" Target="../media/image18.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278790" y="957424"/>
            <a:ext cx="7616955" cy="2377571"/>
          </a:xfrm>
        </p:spPr>
        <p:txBody>
          <a:bodyPr>
            <a:noAutofit/>
          </a:bodyPr>
          <a:lstStyle/>
          <a:p>
            <a:pPr algn="ctr">
              <a:lnSpc>
                <a:spcPct val="110000"/>
              </a:lnSpc>
            </a:pPr>
            <a:r>
              <a:rPr lang="zh-CN" altLang="zh-CN" b="1" dirty="0" smtClean="0">
                <a:solidFill>
                  <a:schemeClr val="accent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j-cs"/>
              </a:rPr>
              <a:t>科技型企业认定备案</a:t>
            </a:r>
            <a:br>
              <a:rPr lang="en-US" altLang="zh-CN" b="1" dirty="0" smtClean="0">
                <a:solidFill>
                  <a:schemeClr val="accent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j-cs"/>
              </a:rPr>
            </a:br>
            <a:r>
              <a:rPr lang="zh-CN" altLang="en-US" b="1" dirty="0" smtClean="0">
                <a:solidFill>
                  <a:schemeClr val="accent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j-cs"/>
              </a:rPr>
              <a:t>政策解读</a:t>
            </a:r>
            <a:endParaRPr lang="zh-CN" altLang="en-US" b="1" dirty="0">
              <a:solidFill>
                <a:schemeClr val="accent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j-cs"/>
              <a:sym typeface="+mn-ea"/>
            </a:endParaRPr>
          </a:p>
        </p:txBody>
      </p:sp>
      <p:sp>
        <p:nvSpPr>
          <p:cNvPr id="3" name="副标题 2"/>
          <p:cNvSpPr>
            <a:spLocks noGrp="1"/>
          </p:cNvSpPr>
          <p:nvPr>
            <p:ph type="subTitle" idx="1"/>
            <p:custDataLst>
              <p:tags r:id="rId2"/>
            </p:custDataLst>
          </p:nvPr>
        </p:nvSpPr>
        <p:spPr>
          <a:xfrm>
            <a:off x="2845371" y="4509064"/>
            <a:ext cx="9829800" cy="1655762"/>
          </a:xfrm>
        </p:spPr>
        <p:txBody>
          <a:bodyPr>
            <a:normAutofit/>
          </a:bodyPr>
          <a:lstStyle/>
          <a:p>
            <a:pPr algn="ctr"/>
            <a:r>
              <a:rPr lang="zh-CN" altLang="en-US" sz="2800" dirty="0" smtClean="0">
                <a:solidFill>
                  <a:schemeClr val="tx1"/>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cs typeface="+mn-cs"/>
              </a:rPr>
              <a:t>湖南省科学技术厅   陈上</a:t>
            </a:r>
            <a:endParaRPr lang="zh-CN" altLang="en-US" sz="2800" dirty="0">
              <a:solidFill>
                <a:schemeClr val="tx1"/>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cs typeface="+mn-cs"/>
            </a:endParaRPr>
          </a:p>
          <a:p>
            <a:pPr algn="ctr"/>
            <a:r>
              <a:rPr lang="zh-CN" altLang="en-US" sz="2800" dirty="0">
                <a:solidFill>
                  <a:schemeClr val="tx1"/>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cs typeface="+mn-cs"/>
              </a:rPr>
              <a:t>二</a:t>
            </a:r>
            <a:r>
              <a:rPr lang="zh-CN" altLang="en-US" sz="2800" dirty="0" smtClean="0">
                <a:solidFill>
                  <a:schemeClr val="tx1"/>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cs typeface="+mn-cs"/>
              </a:rPr>
              <a:t>O二一年五月</a:t>
            </a:r>
            <a:endParaRPr lang="zh-CN" altLang="en-US" sz="2800" dirty="0">
              <a:solidFill>
                <a:schemeClr val="tx1"/>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cs typeface="+mn-cs"/>
            </a:endParaRPr>
          </a:p>
        </p:txBody>
      </p:sp>
      <p:pic>
        <p:nvPicPr>
          <p:cNvPr id="4" name="图片 3"/>
          <p:cNvPicPr>
            <a:picLocks noChangeAspect="1"/>
          </p:cNvPicPr>
          <p:nvPr/>
        </p:nvPicPr>
        <p:blipFill>
          <a:blip r:embed="rId3"/>
          <a:stretch>
            <a:fillRect/>
          </a:stretch>
        </p:blipFill>
        <p:spPr>
          <a:xfrm>
            <a:off x="0" y="0"/>
            <a:ext cx="3956703" cy="6857999"/>
          </a:xfrm>
          <a:prstGeom prst="rect">
            <a:avLst/>
          </a:prstGeom>
        </p:spPr>
      </p:pic>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sp>
        <p:nvSpPr>
          <p:cNvPr id="18" name="圆角右箭头 17"/>
          <p:cNvSpPr/>
          <p:nvPr/>
        </p:nvSpPr>
        <p:spPr>
          <a:xfrm rot="5400000" flipH="1">
            <a:off x="1933570" y="173246"/>
            <a:ext cx="1511966" cy="5377519"/>
          </a:xfrm>
          <a:prstGeom prst="bentArrow">
            <a:avLst>
              <a:gd name="adj1" fmla="val 25820"/>
              <a:gd name="adj2" fmla="val 25000"/>
              <a:gd name="adj3" fmla="val 25000"/>
              <a:gd name="adj4" fmla="val 43750"/>
            </a:avLst>
          </a:prstGeom>
          <a:solidFill>
            <a:schemeClr val="accent1"/>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grpSp>
        <p:nvGrpSpPr>
          <p:cNvPr id="23" name="组 11"/>
          <p:cNvGrpSpPr/>
          <p:nvPr/>
        </p:nvGrpSpPr>
        <p:grpSpPr>
          <a:xfrm>
            <a:off x="2748762" y="1021418"/>
            <a:ext cx="3196590" cy="1126636"/>
            <a:chOff x="1952594" y="682750"/>
            <a:chExt cx="2397692" cy="845065"/>
          </a:xfrm>
        </p:grpSpPr>
        <p:sp>
          <p:nvSpPr>
            <p:cNvPr id="24" name="文本框 23"/>
            <p:cNvSpPr txBox="1"/>
            <p:nvPr/>
          </p:nvSpPr>
          <p:spPr>
            <a:xfrm>
              <a:off x="1952594" y="682750"/>
              <a:ext cx="709644" cy="277028"/>
            </a:xfrm>
            <a:prstGeom prst="rect">
              <a:avLst/>
            </a:prstGeom>
            <a:noFill/>
          </p:spPr>
          <p:txBody>
            <a:bodyPr wrap="none" rtlCol="0" anchor="ctr">
              <a:spAutoFit/>
            </a:bodyPr>
            <a:lstStyle/>
            <a:p>
              <a:pPr defTabSz="608965"/>
              <a:r>
                <a:rPr kumimoji="1" lang="zh-CN" altLang="en-US" b="1" dirty="0">
                  <a:solidFill>
                    <a:schemeClr val="accent1"/>
                  </a:solidFill>
                </a:rPr>
                <a:t>条件一</a:t>
              </a:r>
              <a:r>
                <a:rPr kumimoji="1" lang="en-US" altLang="zh-CN" b="1" dirty="0">
                  <a:solidFill>
                    <a:schemeClr val="accent3">
                      <a:lumMod val="75000"/>
                    </a:schemeClr>
                  </a:solidFill>
                </a:rPr>
                <a:t>.</a:t>
              </a:r>
              <a:endParaRPr kumimoji="1" lang="zh-CN" altLang="en-US" b="1" dirty="0">
                <a:solidFill>
                  <a:schemeClr val="accent3">
                    <a:lumMod val="75000"/>
                  </a:schemeClr>
                </a:solidFill>
              </a:endParaRPr>
            </a:p>
          </p:txBody>
        </p:sp>
        <p:sp>
          <p:nvSpPr>
            <p:cNvPr id="26" name="文本框 25"/>
            <p:cNvSpPr txBox="1"/>
            <p:nvPr/>
          </p:nvSpPr>
          <p:spPr>
            <a:xfrm>
              <a:off x="1952594" y="900895"/>
              <a:ext cx="2397692" cy="626920"/>
            </a:xfrm>
            <a:prstGeom prst="rect">
              <a:avLst/>
            </a:prstGeom>
            <a:noFill/>
          </p:spPr>
          <p:txBody>
            <a:bodyPr wrap="square" rtlCol="0" anchor="ctr">
              <a:spAutoFit/>
            </a:bodyPr>
            <a:lstStyle/>
            <a:p>
              <a:pPr defTabSz="608965">
                <a:lnSpc>
                  <a:spcPct val="130000"/>
                </a:lnSpc>
              </a:pPr>
              <a:r>
                <a:rPr kumimoji="1" sz="2000" dirty="0">
                  <a:solidFill>
                    <a:schemeClr val="accent1"/>
                  </a:solidFill>
                  <a:latin typeface="黑体" panose="02010609060101010101" pitchFamily="49" charset="-122"/>
                  <a:ea typeface="黑体" panose="02010609060101010101" pitchFamily="49" charset="-122"/>
                </a:rPr>
                <a:t>申请认定时须注册成立一年以上</a:t>
              </a:r>
              <a:endParaRPr kumimoji="1" sz="2000"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483870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条件一：企业注册成立时间</a:t>
            </a:r>
            <a:endParaRPr kumimoji="1" lang="en-US" altLang="zh-CN" dirty="0">
              <a:solidFill>
                <a:srgbClr val="404040"/>
              </a:solidFill>
              <a:latin typeface="Century Gothic" panose="020B0502020202020204"/>
              <a:ea typeface="微软雅黑" panose="020B0503020204020204" charset="-122"/>
            </a:endParaRPr>
          </a:p>
        </p:txBody>
      </p:sp>
      <p:sp>
        <p:nvSpPr>
          <p:cNvPr id="3" name="文本占位符 2"/>
          <p:cNvSpPr>
            <a:spLocks noGrp="1"/>
          </p:cNvSpPr>
          <p:nvPr>
            <p:ph type="body" sz="quarter" idx="11"/>
          </p:nvPr>
        </p:nvSpPr>
        <p:spPr/>
        <p:txBody>
          <a:bodyPr>
            <a:normAutofit fontScale="90000" lnSpcReduction="20000"/>
          </a:bodyPr>
          <a:lstStyle/>
          <a:p>
            <a:r>
              <a:rPr kumimoji="1" lang="en-US" altLang="zh-CN" dirty="0"/>
              <a:t>01</a:t>
            </a:r>
            <a:endParaRPr kumimoji="1" lang="zh-CN" altLang="en-US" dirty="0"/>
          </a:p>
        </p:txBody>
      </p:sp>
      <p:sp>
        <p:nvSpPr>
          <p:cNvPr id="8" name="矩形 7"/>
          <p:cNvSpPr/>
          <p:nvPr/>
        </p:nvSpPr>
        <p:spPr>
          <a:xfrm>
            <a:off x="391" y="3261772"/>
            <a:ext cx="12190730" cy="3324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grpSp>
        <p:nvGrpSpPr>
          <p:cNvPr id="4" name="组合 3"/>
          <p:cNvGrpSpPr/>
          <p:nvPr/>
        </p:nvGrpSpPr>
        <p:grpSpPr>
          <a:xfrm>
            <a:off x="858514" y="1536072"/>
            <a:ext cx="221650" cy="2002762"/>
            <a:chOff x="643356" y="1151906"/>
            <a:chExt cx="166255" cy="1502228"/>
          </a:xfrm>
        </p:grpSpPr>
        <p:sp>
          <p:nvSpPr>
            <p:cNvPr id="19" name="椭圆 18"/>
            <p:cNvSpPr/>
            <p:nvPr/>
          </p:nvSpPr>
          <p:spPr>
            <a:xfrm>
              <a:off x="643356" y="2487879"/>
              <a:ext cx="166255" cy="166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cxnSp>
          <p:nvCxnSpPr>
            <p:cNvPr id="21" name="直线连接符 20"/>
            <p:cNvCxnSpPr>
              <a:stCxn id="19" idx="0"/>
            </p:cNvCxnSpPr>
            <p:nvPr/>
          </p:nvCxnSpPr>
          <p:spPr>
            <a:xfrm flipV="1">
              <a:off x="726484" y="1151906"/>
              <a:ext cx="0" cy="1335973"/>
            </a:xfrm>
            <a:prstGeom prst="line">
              <a:avLst/>
            </a:prstGeom>
            <a:ln w="19050">
              <a:solidFill>
                <a:schemeClr val="accent1">
                  <a:alpha val="99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52" name="文本框 8"/>
          <p:cNvSpPr txBox="1"/>
          <p:nvPr/>
        </p:nvSpPr>
        <p:spPr>
          <a:xfrm>
            <a:off x="1080135" y="2072005"/>
            <a:ext cx="4293235" cy="883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lnSpc>
                <a:spcPct val="130000"/>
              </a:lnSpc>
            </a:pPr>
            <a:r>
              <a:rPr lang="zh-CN" altLang="en-US" sz="2000" dirty="0">
                <a:solidFill>
                  <a:schemeClr val="tx1">
                    <a:lumMod val="85000"/>
                    <a:lumOff val="15000"/>
                  </a:schemeClr>
                </a:solidFill>
                <a:latin typeface="黑体" panose="02010609060101010101" pitchFamily="49" charset="-122"/>
                <a:ea typeface="黑体" panose="02010609060101010101" pitchFamily="49" charset="-122"/>
              </a:rPr>
              <a:t>若企业注册成立日期在三年以上，则需提交近三个会计年度的申报资料。</a:t>
            </a:r>
            <a:endParaRPr lang="zh-CN" altLang="en-US" sz="2000"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53" name="矩形 52"/>
          <p:cNvSpPr/>
          <p:nvPr/>
        </p:nvSpPr>
        <p:spPr>
          <a:xfrm>
            <a:off x="1080163" y="1710224"/>
            <a:ext cx="1783080" cy="384810"/>
          </a:xfrm>
          <a:prstGeom prst="rect">
            <a:avLst/>
          </a:prstGeom>
        </p:spPr>
        <p:txBody>
          <a:bodyPr wrap="none">
            <a:spAutoFit/>
          </a:bodyPr>
          <a:lstStyle/>
          <a:p>
            <a:pPr algn="l"/>
            <a:r>
              <a:rPr lang="zh-CN" altLang="en-US" b="1" dirty="0">
                <a:solidFill>
                  <a:schemeClr val="tx1">
                    <a:lumMod val="85000"/>
                    <a:lumOff val="15000"/>
                  </a:schemeClr>
                </a:solidFill>
                <a:latin typeface="Century Gothic" panose="020B0502020202020204"/>
                <a:ea typeface="微软雅黑" panose="020B0503020204020204" charset="-122"/>
                <a:sym typeface="+mn-ea"/>
              </a:rPr>
              <a:t>近三个会计年度</a:t>
            </a:r>
            <a:endParaRPr lang="zh-CN" altLang="en-US" b="1" dirty="0">
              <a:solidFill>
                <a:schemeClr val="tx1">
                  <a:lumMod val="85000"/>
                  <a:lumOff val="15000"/>
                </a:schemeClr>
              </a:solidFill>
              <a:latin typeface="Century Gothic" panose="020B0502020202020204"/>
              <a:ea typeface="微软雅黑" panose="020B0503020204020204" charset="-122"/>
            </a:endParaRPr>
          </a:p>
        </p:txBody>
      </p:sp>
      <p:sp>
        <p:nvSpPr>
          <p:cNvPr id="54" name="矩形 53"/>
          <p:cNvSpPr/>
          <p:nvPr/>
        </p:nvSpPr>
        <p:spPr>
          <a:xfrm>
            <a:off x="1080161" y="1233066"/>
            <a:ext cx="1101584" cy="584775"/>
          </a:xfrm>
          <a:prstGeom prst="rect">
            <a:avLst/>
          </a:prstGeom>
        </p:spPr>
        <p:txBody>
          <a:bodyPr wrap="none">
            <a:spAutoFit/>
          </a:bodyPr>
          <a:lstStyle/>
          <a:p>
            <a:r>
              <a:rPr lang="en-US" altLang="zh-CN" sz="3200" b="1" dirty="0" smtClean="0">
                <a:solidFill>
                  <a:schemeClr val="accent5"/>
                </a:solidFill>
                <a:latin typeface="Century Gothic" panose="020B0502020202020204"/>
                <a:ea typeface="微软雅黑" panose="020B0503020204020204" charset="-122"/>
              </a:rPr>
              <a:t>2018</a:t>
            </a:r>
            <a:endParaRPr lang="zh-CN" altLang="en-US" sz="3200" b="1" dirty="0">
              <a:solidFill>
                <a:schemeClr val="accent5"/>
              </a:solidFill>
              <a:latin typeface="Century Gothic" panose="020B0502020202020204"/>
              <a:ea typeface="微软雅黑" panose="020B0503020204020204" charset="-122"/>
            </a:endParaRPr>
          </a:p>
        </p:txBody>
      </p:sp>
      <p:grpSp>
        <p:nvGrpSpPr>
          <p:cNvPr id="5" name="组合 4"/>
          <p:cNvGrpSpPr/>
          <p:nvPr/>
        </p:nvGrpSpPr>
        <p:grpSpPr>
          <a:xfrm>
            <a:off x="2478104" y="3307881"/>
            <a:ext cx="221650" cy="1990558"/>
            <a:chOff x="2525772" y="2487879"/>
            <a:chExt cx="166255" cy="1493074"/>
          </a:xfrm>
        </p:grpSpPr>
        <p:sp>
          <p:nvSpPr>
            <p:cNvPr id="42" name="椭圆 41"/>
            <p:cNvSpPr/>
            <p:nvPr/>
          </p:nvSpPr>
          <p:spPr>
            <a:xfrm>
              <a:off x="2525772" y="2487879"/>
              <a:ext cx="166255" cy="166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cxnSp>
          <p:nvCxnSpPr>
            <p:cNvPr id="55" name="直线连接符 54"/>
            <p:cNvCxnSpPr/>
            <p:nvPr/>
          </p:nvCxnSpPr>
          <p:spPr>
            <a:xfrm>
              <a:off x="2608900" y="2644980"/>
              <a:ext cx="0" cy="1335973"/>
            </a:xfrm>
            <a:prstGeom prst="line">
              <a:avLst/>
            </a:prstGeom>
            <a:ln w="19050">
              <a:solidFill>
                <a:schemeClr val="accent2">
                  <a:alpha val="99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56" name="文本框 8"/>
          <p:cNvSpPr txBox="1"/>
          <p:nvPr/>
        </p:nvSpPr>
        <p:spPr>
          <a:xfrm>
            <a:off x="2813542" y="4509425"/>
            <a:ext cx="4485640" cy="883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lnSpc>
                <a:spcPct val="130000"/>
              </a:lnSpc>
            </a:pPr>
            <a:r>
              <a:rPr lang="zh-CN" altLang="en-US" sz="2000" dirty="0">
                <a:solidFill>
                  <a:schemeClr val="tx1">
                    <a:lumMod val="85000"/>
                    <a:lumOff val="15000"/>
                  </a:schemeClr>
                </a:solidFill>
                <a:latin typeface="黑体" panose="02010609060101010101" pitchFamily="49" charset="-122"/>
                <a:ea typeface="黑体" panose="02010609060101010101" pitchFamily="49" charset="-122"/>
                <a:sym typeface="+mn-ea"/>
              </a:rPr>
              <a:t>若企业注册成立日期在两年以上，则需提交近两个会计年度的申报资料。</a:t>
            </a:r>
            <a:endParaRPr lang="zh-CN" altLang="en-US" sz="2000" dirty="0">
              <a:solidFill>
                <a:schemeClr val="tx1">
                  <a:lumMod val="85000"/>
                  <a:lumOff val="15000"/>
                </a:schemeClr>
              </a:solidFill>
              <a:latin typeface="黑体" panose="02010609060101010101" pitchFamily="49" charset="-122"/>
              <a:ea typeface="黑体" panose="02010609060101010101" pitchFamily="49" charset="-122"/>
              <a:sym typeface="+mn-ea"/>
            </a:endParaRPr>
          </a:p>
        </p:txBody>
      </p:sp>
      <p:sp>
        <p:nvSpPr>
          <p:cNvPr id="57" name="矩形 56"/>
          <p:cNvSpPr/>
          <p:nvPr/>
        </p:nvSpPr>
        <p:spPr>
          <a:xfrm>
            <a:off x="2813542" y="4124615"/>
            <a:ext cx="1783080" cy="384810"/>
          </a:xfrm>
          <a:prstGeom prst="rect">
            <a:avLst/>
          </a:prstGeom>
        </p:spPr>
        <p:txBody>
          <a:bodyPr wrap="none">
            <a:spAutoFit/>
          </a:bodyPr>
          <a:lstStyle/>
          <a:p>
            <a:pPr algn="l"/>
            <a:r>
              <a:rPr lang="zh-CN" altLang="en-US" b="1" dirty="0">
                <a:solidFill>
                  <a:schemeClr val="tx1">
                    <a:lumMod val="85000"/>
                    <a:lumOff val="15000"/>
                  </a:schemeClr>
                </a:solidFill>
                <a:latin typeface="Century Gothic" panose="020B0502020202020204"/>
                <a:ea typeface="微软雅黑" panose="020B0503020204020204" charset="-122"/>
                <a:sym typeface="+mn-ea"/>
              </a:rPr>
              <a:t>近两个会计年度</a:t>
            </a:r>
            <a:endParaRPr lang="zh-CN" altLang="en-US" b="1" dirty="0">
              <a:solidFill>
                <a:schemeClr val="tx1">
                  <a:lumMod val="85000"/>
                  <a:lumOff val="15000"/>
                </a:schemeClr>
              </a:solidFill>
              <a:latin typeface="Century Gothic" panose="020B0502020202020204"/>
              <a:ea typeface="微软雅黑" panose="020B0503020204020204" charset="-122"/>
            </a:endParaRPr>
          </a:p>
        </p:txBody>
      </p:sp>
      <p:sp>
        <p:nvSpPr>
          <p:cNvPr id="58" name="矩形 57"/>
          <p:cNvSpPr/>
          <p:nvPr/>
        </p:nvSpPr>
        <p:spPr>
          <a:xfrm>
            <a:off x="2783006" y="3663518"/>
            <a:ext cx="1366520" cy="583565"/>
          </a:xfrm>
          <a:prstGeom prst="rect">
            <a:avLst/>
          </a:prstGeom>
        </p:spPr>
        <p:txBody>
          <a:bodyPr wrap="none">
            <a:spAutoFit/>
          </a:bodyPr>
          <a:lstStyle/>
          <a:p>
            <a:r>
              <a:rPr lang="en-US" altLang="zh-CN" sz="3200" b="1" dirty="0" smtClean="0">
                <a:solidFill>
                  <a:srgbClr val="00B050"/>
                </a:solidFill>
                <a:latin typeface="Century Gothic" panose="020B0502020202020204"/>
                <a:ea typeface="微软雅黑" panose="020B0503020204020204" charset="-122"/>
              </a:rPr>
              <a:t>2019</a:t>
            </a:r>
            <a:endParaRPr lang="zh-CN" altLang="en-US" sz="3200" b="1" dirty="0">
              <a:solidFill>
                <a:srgbClr val="00B050"/>
              </a:solidFill>
              <a:latin typeface="Century Gothic" panose="020B0502020202020204"/>
              <a:ea typeface="微软雅黑" panose="020B0503020204020204" charset="-122"/>
            </a:endParaRPr>
          </a:p>
        </p:txBody>
      </p:sp>
      <p:grpSp>
        <p:nvGrpSpPr>
          <p:cNvPr id="6" name="组合 5"/>
          <p:cNvGrpSpPr/>
          <p:nvPr/>
        </p:nvGrpSpPr>
        <p:grpSpPr>
          <a:xfrm>
            <a:off x="5877767" y="1536072"/>
            <a:ext cx="221650" cy="2002762"/>
            <a:chOff x="4408188" y="1151906"/>
            <a:chExt cx="166255" cy="1502228"/>
          </a:xfrm>
        </p:grpSpPr>
        <p:sp>
          <p:nvSpPr>
            <p:cNvPr id="43" name="椭圆 42"/>
            <p:cNvSpPr/>
            <p:nvPr/>
          </p:nvSpPr>
          <p:spPr>
            <a:xfrm>
              <a:off x="4408188" y="2487879"/>
              <a:ext cx="166255" cy="1662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cxnSp>
          <p:nvCxnSpPr>
            <p:cNvPr id="59" name="直线连接符 58"/>
            <p:cNvCxnSpPr/>
            <p:nvPr/>
          </p:nvCxnSpPr>
          <p:spPr>
            <a:xfrm flipV="1">
              <a:off x="4491315" y="1151906"/>
              <a:ext cx="0" cy="1335973"/>
            </a:xfrm>
            <a:prstGeom prst="line">
              <a:avLst/>
            </a:prstGeom>
            <a:ln w="19050">
              <a:solidFill>
                <a:schemeClr val="accent3">
                  <a:alpha val="99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60" name="文本框 8"/>
          <p:cNvSpPr txBox="1"/>
          <p:nvPr/>
        </p:nvSpPr>
        <p:spPr>
          <a:xfrm>
            <a:off x="6099175" y="2072005"/>
            <a:ext cx="3519805" cy="883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lnSpc>
                <a:spcPct val="130000"/>
              </a:lnSpc>
            </a:pPr>
            <a:r>
              <a:rPr lang="zh-CN" altLang="en-US" sz="2000" dirty="0">
                <a:solidFill>
                  <a:schemeClr val="tx1">
                    <a:lumMod val="85000"/>
                    <a:lumOff val="15000"/>
                  </a:schemeClr>
                </a:solidFill>
                <a:latin typeface="黑体" panose="02010609060101010101" pitchFamily="49" charset="-122"/>
                <a:ea typeface="黑体" panose="02010609060101010101" pitchFamily="49" charset="-122"/>
              </a:rPr>
              <a:t>至申请认定时注册成立一年（</a:t>
            </a:r>
            <a:r>
              <a:rPr lang="en-US" altLang="zh-CN" sz="2000" dirty="0">
                <a:solidFill>
                  <a:schemeClr val="tx1">
                    <a:lumMod val="85000"/>
                    <a:lumOff val="15000"/>
                  </a:schemeClr>
                </a:solidFill>
                <a:latin typeface="黑体" panose="02010609060101010101" pitchFamily="49" charset="-122"/>
                <a:ea typeface="黑体" panose="02010609060101010101" pitchFamily="49" charset="-122"/>
              </a:rPr>
              <a:t>365</a:t>
            </a:r>
            <a:r>
              <a:rPr lang="zh-CN" altLang="en-US" sz="2000" dirty="0">
                <a:solidFill>
                  <a:schemeClr val="tx1">
                    <a:lumMod val="85000"/>
                    <a:lumOff val="15000"/>
                  </a:schemeClr>
                </a:solidFill>
                <a:latin typeface="黑体" panose="02010609060101010101" pitchFamily="49" charset="-122"/>
                <a:ea typeface="黑体" panose="02010609060101010101" pitchFamily="49" charset="-122"/>
              </a:rPr>
              <a:t>天）以上即满足条件一。</a:t>
            </a:r>
            <a:endParaRPr lang="zh-CN" altLang="en-US" sz="2000"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1" name="矩形 60"/>
          <p:cNvSpPr/>
          <p:nvPr/>
        </p:nvSpPr>
        <p:spPr>
          <a:xfrm>
            <a:off x="6099416" y="1710224"/>
            <a:ext cx="2697480" cy="384810"/>
          </a:xfrm>
          <a:prstGeom prst="rect">
            <a:avLst/>
          </a:prstGeom>
        </p:spPr>
        <p:txBody>
          <a:bodyPr wrap="none">
            <a:spAutoFit/>
          </a:bodyPr>
          <a:lstStyle/>
          <a:p>
            <a:r>
              <a:rPr lang="zh-CN" altLang="en-US" b="1" dirty="0">
                <a:solidFill>
                  <a:schemeClr val="tx1">
                    <a:lumMod val="85000"/>
                    <a:lumOff val="15000"/>
                  </a:schemeClr>
                </a:solidFill>
                <a:latin typeface="Century Gothic" panose="020B0502020202020204"/>
                <a:ea typeface="微软雅黑" panose="020B0503020204020204" charset="-122"/>
              </a:rPr>
              <a:t>当年、最近一年、近一年</a:t>
            </a:r>
            <a:endParaRPr lang="zh-CN" altLang="en-US" b="1" dirty="0">
              <a:solidFill>
                <a:schemeClr val="tx1">
                  <a:lumMod val="85000"/>
                  <a:lumOff val="15000"/>
                </a:schemeClr>
              </a:solidFill>
              <a:latin typeface="Century Gothic" panose="020B0502020202020204"/>
              <a:ea typeface="微软雅黑" panose="020B0503020204020204" charset="-122"/>
            </a:endParaRPr>
          </a:p>
        </p:txBody>
      </p:sp>
      <p:sp>
        <p:nvSpPr>
          <p:cNvPr id="62" name="矩形 61"/>
          <p:cNvSpPr/>
          <p:nvPr/>
        </p:nvSpPr>
        <p:spPr>
          <a:xfrm>
            <a:off x="6107803" y="1233066"/>
            <a:ext cx="1366520" cy="583565"/>
          </a:xfrm>
          <a:prstGeom prst="rect">
            <a:avLst/>
          </a:prstGeom>
        </p:spPr>
        <p:txBody>
          <a:bodyPr wrap="none">
            <a:spAutoFit/>
          </a:bodyPr>
          <a:lstStyle/>
          <a:p>
            <a:r>
              <a:rPr lang="en-US" altLang="zh-CN" sz="3200" b="1" dirty="0" smtClean="0">
                <a:solidFill>
                  <a:schemeClr val="accent1"/>
                </a:solidFill>
                <a:latin typeface="Century Gothic" panose="020B0502020202020204"/>
                <a:ea typeface="微软雅黑" panose="020B0503020204020204" charset="-122"/>
              </a:rPr>
              <a:t>2020</a:t>
            </a:r>
            <a:endParaRPr lang="zh-CN" altLang="en-US" sz="3200" b="1" dirty="0">
              <a:solidFill>
                <a:schemeClr val="accent1"/>
              </a:solidFill>
              <a:latin typeface="Century Gothic" panose="020B0502020202020204"/>
              <a:ea typeface="微软雅黑" panose="020B0503020204020204" charset="-122"/>
            </a:endParaRPr>
          </a:p>
        </p:txBody>
      </p:sp>
      <p:grpSp>
        <p:nvGrpSpPr>
          <p:cNvPr id="7" name="组合 6"/>
          <p:cNvGrpSpPr/>
          <p:nvPr/>
        </p:nvGrpSpPr>
        <p:grpSpPr>
          <a:xfrm>
            <a:off x="7926262" y="3342422"/>
            <a:ext cx="221650" cy="1990558"/>
            <a:chOff x="6290604" y="2487879"/>
            <a:chExt cx="166255" cy="1493074"/>
          </a:xfrm>
        </p:grpSpPr>
        <p:sp>
          <p:nvSpPr>
            <p:cNvPr id="46" name="椭圆 45"/>
            <p:cNvSpPr/>
            <p:nvPr/>
          </p:nvSpPr>
          <p:spPr>
            <a:xfrm>
              <a:off x="6290604" y="2487879"/>
              <a:ext cx="166255" cy="16625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cxnSp>
          <p:nvCxnSpPr>
            <p:cNvPr id="63" name="直线连接符 62"/>
            <p:cNvCxnSpPr/>
            <p:nvPr/>
          </p:nvCxnSpPr>
          <p:spPr>
            <a:xfrm>
              <a:off x="6373731" y="2644980"/>
              <a:ext cx="0" cy="1335973"/>
            </a:xfrm>
            <a:prstGeom prst="line">
              <a:avLst/>
            </a:prstGeom>
            <a:ln w="19050">
              <a:solidFill>
                <a:schemeClr val="tx2">
                  <a:alpha val="99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64" name="文本框 8"/>
          <p:cNvSpPr txBox="1"/>
          <p:nvPr/>
        </p:nvSpPr>
        <p:spPr>
          <a:xfrm>
            <a:off x="8229775" y="4509425"/>
            <a:ext cx="3680552" cy="892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lnSpc>
                <a:spcPct val="130000"/>
              </a:lnSpc>
            </a:pPr>
            <a:r>
              <a:rPr lang="zh-CN" altLang="en-US" sz="2000" dirty="0" smtClean="0">
                <a:solidFill>
                  <a:schemeClr val="tx1">
                    <a:lumMod val="85000"/>
                    <a:lumOff val="15000"/>
                  </a:schemeClr>
                </a:solidFill>
                <a:latin typeface="黑体" panose="02010609060101010101" pitchFamily="49" charset="-122"/>
                <a:ea typeface="黑体" panose="02010609060101010101" pitchFamily="49" charset="-122"/>
              </a:rPr>
              <a:t>第一批申报截止时间</a:t>
            </a:r>
            <a:r>
              <a:rPr lang="en-US" altLang="zh-CN" sz="2000" dirty="0" smtClean="0">
                <a:solidFill>
                  <a:schemeClr val="tx1">
                    <a:lumMod val="85000"/>
                    <a:lumOff val="15000"/>
                  </a:schemeClr>
                </a:solidFill>
                <a:latin typeface="黑体" panose="02010609060101010101" pitchFamily="49" charset="-122"/>
                <a:ea typeface="黑体" panose="02010609060101010101" pitchFamily="49" charset="-122"/>
              </a:rPr>
              <a:t>6</a:t>
            </a:r>
            <a:r>
              <a:rPr lang="zh-CN" altLang="en-US" sz="2000" dirty="0" smtClean="0">
                <a:solidFill>
                  <a:schemeClr val="tx1">
                    <a:lumMod val="85000"/>
                    <a:lumOff val="15000"/>
                  </a:schemeClr>
                </a:solidFill>
                <a:latin typeface="黑体" panose="02010609060101010101" pitchFamily="49" charset="-122"/>
                <a:ea typeface="黑体" panose="02010609060101010101" pitchFamily="49" charset="-122"/>
              </a:rPr>
              <a:t>月</a:t>
            </a:r>
            <a:r>
              <a:rPr lang="en-US" altLang="zh-CN" sz="2000" dirty="0" smtClean="0">
                <a:solidFill>
                  <a:schemeClr val="tx1">
                    <a:lumMod val="85000"/>
                    <a:lumOff val="15000"/>
                  </a:schemeClr>
                </a:solidFill>
                <a:latin typeface="黑体" panose="02010609060101010101" pitchFamily="49" charset="-122"/>
                <a:ea typeface="黑体" panose="02010609060101010101" pitchFamily="49" charset="-122"/>
              </a:rPr>
              <a:t>18</a:t>
            </a:r>
            <a:r>
              <a:rPr lang="zh-CN" altLang="en-US" sz="2000" dirty="0" smtClean="0">
                <a:solidFill>
                  <a:schemeClr val="tx1">
                    <a:lumMod val="85000"/>
                    <a:lumOff val="15000"/>
                  </a:schemeClr>
                </a:solidFill>
                <a:latin typeface="黑体" panose="02010609060101010101" pitchFamily="49" charset="-122"/>
                <a:ea typeface="黑体" panose="02010609060101010101" pitchFamily="49" charset="-122"/>
              </a:rPr>
              <a:t>日；第二批申报截止时间</a:t>
            </a:r>
            <a:r>
              <a:rPr lang="en-US" altLang="zh-CN" sz="2000" dirty="0" smtClean="0">
                <a:solidFill>
                  <a:schemeClr val="tx1">
                    <a:lumMod val="85000"/>
                    <a:lumOff val="15000"/>
                  </a:schemeClr>
                </a:solidFill>
                <a:latin typeface="黑体" panose="02010609060101010101" pitchFamily="49" charset="-122"/>
                <a:ea typeface="黑体" panose="02010609060101010101" pitchFamily="49" charset="-122"/>
              </a:rPr>
              <a:t>9</a:t>
            </a:r>
            <a:r>
              <a:rPr lang="zh-CN" altLang="en-US" sz="2000" dirty="0" smtClean="0">
                <a:solidFill>
                  <a:schemeClr val="tx1">
                    <a:lumMod val="85000"/>
                    <a:lumOff val="15000"/>
                  </a:schemeClr>
                </a:solidFill>
                <a:latin typeface="黑体" panose="02010609060101010101" pitchFamily="49" charset="-122"/>
                <a:ea typeface="黑体" panose="02010609060101010101" pitchFamily="49" charset="-122"/>
              </a:rPr>
              <a:t>月</a:t>
            </a:r>
            <a:r>
              <a:rPr lang="en-US" altLang="zh-CN" sz="2000" dirty="0" smtClean="0">
                <a:solidFill>
                  <a:schemeClr val="tx1">
                    <a:lumMod val="85000"/>
                    <a:lumOff val="15000"/>
                  </a:schemeClr>
                </a:solidFill>
                <a:latin typeface="黑体" panose="02010609060101010101" pitchFamily="49" charset="-122"/>
                <a:ea typeface="黑体" panose="02010609060101010101" pitchFamily="49" charset="-122"/>
              </a:rPr>
              <a:t>17</a:t>
            </a:r>
            <a:r>
              <a:rPr lang="zh-CN" altLang="en-US" sz="2000" dirty="0" smtClean="0">
                <a:solidFill>
                  <a:schemeClr val="tx1">
                    <a:lumMod val="85000"/>
                    <a:lumOff val="15000"/>
                  </a:schemeClr>
                </a:solidFill>
                <a:latin typeface="黑体" panose="02010609060101010101" pitchFamily="49" charset="-122"/>
                <a:ea typeface="黑体" panose="02010609060101010101" pitchFamily="49" charset="-122"/>
              </a:rPr>
              <a:t>日。</a:t>
            </a:r>
            <a:endParaRPr lang="zh-CN" altLang="en-US" sz="2000"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5" name="矩形 64"/>
          <p:cNvSpPr/>
          <p:nvPr/>
        </p:nvSpPr>
        <p:spPr>
          <a:xfrm>
            <a:off x="8229775" y="4178507"/>
            <a:ext cx="1325880" cy="384810"/>
          </a:xfrm>
          <a:prstGeom prst="rect">
            <a:avLst/>
          </a:prstGeom>
        </p:spPr>
        <p:txBody>
          <a:bodyPr wrap="none">
            <a:spAutoFit/>
          </a:bodyPr>
          <a:lstStyle/>
          <a:p>
            <a:r>
              <a:rPr lang="zh-CN" altLang="en-US" b="1" dirty="0">
                <a:solidFill>
                  <a:schemeClr val="tx1">
                    <a:lumMod val="85000"/>
                    <a:lumOff val="15000"/>
                  </a:schemeClr>
                </a:solidFill>
                <a:latin typeface="Century Gothic" panose="020B0502020202020204"/>
                <a:ea typeface="微软雅黑" panose="020B0503020204020204" charset="-122"/>
              </a:rPr>
              <a:t>申请认定时</a:t>
            </a:r>
            <a:endParaRPr lang="zh-CN" altLang="en-US" b="1" dirty="0">
              <a:solidFill>
                <a:schemeClr val="tx1">
                  <a:lumMod val="85000"/>
                  <a:lumOff val="15000"/>
                </a:schemeClr>
              </a:solidFill>
              <a:latin typeface="Century Gothic" panose="020B0502020202020204"/>
              <a:ea typeface="微软雅黑" panose="020B0503020204020204" charset="-122"/>
            </a:endParaRPr>
          </a:p>
        </p:txBody>
      </p:sp>
      <p:sp>
        <p:nvSpPr>
          <p:cNvPr id="66" name="矩形 65"/>
          <p:cNvSpPr/>
          <p:nvPr/>
        </p:nvSpPr>
        <p:spPr>
          <a:xfrm>
            <a:off x="8287699" y="3612936"/>
            <a:ext cx="1512422" cy="584775"/>
          </a:xfrm>
          <a:prstGeom prst="rect">
            <a:avLst/>
          </a:prstGeom>
        </p:spPr>
        <p:txBody>
          <a:bodyPr wrap="square">
            <a:spAutoFit/>
          </a:bodyPr>
          <a:lstStyle/>
          <a:p>
            <a:r>
              <a:rPr lang="en-US" altLang="zh-CN" sz="3200" b="1" dirty="0" smtClean="0">
                <a:solidFill>
                  <a:srgbClr val="FF0000"/>
                </a:solidFill>
                <a:latin typeface="Century Gothic" panose="020B0502020202020204"/>
                <a:ea typeface="微软雅黑" panose="020B0503020204020204" charset="-122"/>
              </a:rPr>
              <a:t>2021</a:t>
            </a:r>
            <a:endParaRPr lang="en-US" sz="3200" b="1" dirty="0">
              <a:solidFill>
                <a:srgbClr val="FF0000"/>
              </a:solidFill>
              <a:latin typeface="Century Gothic" panose="020B05020202020202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sp>
        <p:nvSpPr>
          <p:cNvPr id="17" name="圆角右箭头 16"/>
          <p:cNvSpPr/>
          <p:nvPr/>
        </p:nvSpPr>
        <p:spPr>
          <a:xfrm rot="16200000" flipH="1" flipV="1">
            <a:off x="2379571" y="841390"/>
            <a:ext cx="1511966" cy="6269518"/>
          </a:xfrm>
          <a:prstGeom prst="bentArrow">
            <a:avLst>
              <a:gd name="adj1" fmla="val 25820"/>
              <a:gd name="adj2" fmla="val 25000"/>
              <a:gd name="adj3" fmla="val 25000"/>
              <a:gd name="adj4" fmla="val 43750"/>
            </a:avLst>
          </a:prstGeom>
          <a:solidFill>
            <a:schemeClr val="accent1">
              <a:lumMod val="75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8" name="圆角右箭头 17"/>
          <p:cNvSpPr/>
          <p:nvPr/>
        </p:nvSpPr>
        <p:spPr>
          <a:xfrm rot="5400000" flipH="1">
            <a:off x="1933570" y="173246"/>
            <a:ext cx="1511966" cy="5377519"/>
          </a:xfrm>
          <a:prstGeom prst="bentArrow">
            <a:avLst>
              <a:gd name="adj1" fmla="val 25820"/>
              <a:gd name="adj2" fmla="val 25000"/>
              <a:gd name="adj3" fmla="val 25000"/>
              <a:gd name="adj4" fmla="val 43750"/>
            </a:avLst>
          </a:prstGeom>
          <a:solidFill>
            <a:schemeClr val="accent1"/>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grpSp>
        <p:nvGrpSpPr>
          <p:cNvPr id="23" name="组 11"/>
          <p:cNvGrpSpPr/>
          <p:nvPr/>
        </p:nvGrpSpPr>
        <p:grpSpPr>
          <a:xfrm>
            <a:off x="2748762" y="1021418"/>
            <a:ext cx="3196590" cy="1126636"/>
            <a:chOff x="1952594" y="682750"/>
            <a:chExt cx="2397692" cy="845065"/>
          </a:xfrm>
        </p:grpSpPr>
        <p:sp>
          <p:nvSpPr>
            <p:cNvPr id="24" name="文本框 23"/>
            <p:cNvSpPr txBox="1"/>
            <p:nvPr/>
          </p:nvSpPr>
          <p:spPr>
            <a:xfrm>
              <a:off x="1952594" y="682750"/>
              <a:ext cx="709644" cy="277028"/>
            </a:xfrm>
            <a:prstGeom prst="rect">
              <a:avLst/>
            </a:prstGeom>
            <a:noFill/>
          </p:spPr>
          <p:txBody>
            <a:bodyPr wrap="none" rtlCol="0" anchor="ctr">
              <a:spAutoFit/>
            </a:bodyPr>
            <a:lstStyle/>
            <a:p>
              <a:pPr defTabSz="608965"/>
              <a:r>
                <a:rPr kumimoji="1" lang="zh-CN" altLang="en-US" b="1" dirty="0">
                  <a:solidFill>
                    <a:schemeClr val="accent1"/>
                  </a:solidFill>
                </a:rPr>
                <a:t>条件一</a:t>
              </a:r>
              <a:r>
                <a:rPr kumimoji="1" lang="en-US" altLang="zh-CN" b="1" dirty="0">
                  <a:solidFill>
                    <a:schemeClr val="accent3">
                      <a:lumMod val="75000"/>
                    </a:schemeClr>
                  </a:solidFill>
                </a:rPr>
                <a:t>.</a:t>
              </a:r>
              <a:endParaRPr kumimoji="1" lang="zh-CN" altLang="en-US" b="1" dirty="0">
                <a:solidFill>
                  <a:schemeClr val="accent3">
                    <a:lumMod val="75000"/>
                  </a:schemeClr>
                </a:solidFill>
              </a:endParaRPr>
            </a:p>
          </p:txBody>
        </p:sp>
        <p:sp>
          <p:nvSpPr>
            <p:cNvPr id="26" name="文本框 25"/>
            <p:cNvSpPr txBox="1"/>
            <p:nvPr/>
          </p:nvSpPr>
          <p:spPr>
            <a:xfrm>
              <a:off x="1952594" y="900895"/>
              <a:ext cx="2397692" cy="626920"/>
            </a:xfrm>
            <a:prstGeom prst="rect">
              <a:avLst/>
            </a:prstGeom>
            <a:noFill/>
          </p:spPr>
          <p:txBody>
            <a:bodyPr wrap="square" rtlCol="0" anchor="ctr">
              <a:spAutoFit/>
            </a:bodyPr>
            <a:lstStyle/>
            <a:p>
              <a:pPr defTabSz="608965">
                <a:lnSpc>
                  <a:spcPct val="130000"/>
                </a:lnSpc>
              </a:pPr>
              <a:r>
                <a:rPr kumimoji="1" sz="2000" dirty="0">
                  <a:solidFill>
                    <a:schemeClr val="accent1"/>
                  </a:solidFill>
                  <a:latin typeface="黑体" panose="02010609060101010101" pitchFamily="49" charset="-122"/>
                  <a:ea typeface="黑体" panose="02010609060101010101" pitchFamily="49" charset="-122"/>
                </a:rPr>
                <a:t>申请认定时须注册成立一年以上</a:t>
              </a:r>
              <a:endParaRPr kumimoji="1" sz="2000" dirty="0">
                <a:solidFill>
                  <a:schemeClr val="accent1"/>
                </a:solidFill>
                <a:latin typeface="黑体" panose="02010609060101010101" pitchFamily="49" charset="-122"/>
                <a:ea typeface="黑体" panose="02010609060101010101" pitchFamily="49" charset="-122"/>
              </a:endParaRPr>
            </a:p>
          </p:txBody>
        </p:sp>
      </p:grpSp>
      <p:grpSp>
        <p:nvGrpSpPr>
          <p:cNvPr id="40" name="组 17"/>
          <p:cNvGrpSpPr/>
          <p:nvPr/>
        </p:nvGrpSpPr>
        <p:grpSpPr>
          <a:xfrm>
            <a:off x="3041650" y="4671884"/>
            <a:ext cx="3458845" cy="1396364"/>
            <a:chOff x="3227329" y="524692"/>
            <a:chExt cx="1519004" cy="1047382"/>
          </a:xfrm>
        </p:grpSpPr>
        <p:sp>
          <p:nvSpPr>
            <p:cNvPr id="44" name="文本框 43"/>
            <p:cNvSpPr txBox="1"/>
            <p:nvPr/>
          </p:nvSpPr>
          <p:spPr>
            <a:xfrm>
              <a:off x="3271112" y="524692"/>
              <a:ext cx="702066" cy="274349"/>
            </a:xfrm>
            <a:prstGeom prst="rect">
              <a:avLst/>
            </a:prstGeom>
            <a:noFill/>
          </p:spPr>
          <p:txBody>
            <a:bodyPr wrap="square" rtlCol="0" anchor="ctr">
              <a:spAutoFit/>
            </a:bodyPr>
            <a:lstStyle/>
            <a:p>
              <a:pPr defTabSz="608965"/>
              <a:r>
                <a:rPr kumimoji="1" lang="zh-CN" altLang="en-US" b="1" dirty="0">
                  <a:solidFill>
                    <a:schemeClr val="accent1">
                      <a:lumMod val="75000"/>
                    </a:schemeClr>
                  </a:solidFill>
                </a:rPr>
                <a:t>条件二</a:t>
              </a:r>
              <a:r>
                <a:rPr kumimoji="1" lang="en-US" altLang="zh-CN" b="1" dirty="0">
                  <a:solidFill>
                    <a:schemeClr val="accent1">
                      <a:lumMod val="75000"/>
                    </a:schemeClr>
                  </a:solidFill>
                </a:rPr>
                <a:t>.</a:t>
              </a:r>
              <a:endParaRPr kumimoji="1" lang="zh-CN" altLang="en-US" b="1" dirty="0">
                <a:solidFill>
                  <a:schemeClr val="accent1">
                    <a:lumMod val="75000"/>
                  </a:schemeClr>
                </a:solidFill>
              </a:endParaRPr>
            </a:p>
          </p:txBody>
        </p:sp>
        <p:sp>
          <p:nvSpPr>
            <p:cNvPr id="47" name="文本框 46"/>
            <p:cNvSpPr txBox="1"/>
            <p:nvPr/>
          </p:nvSpPr>
          <p:spPr>
            <a:xfrm>
              <a:off x="3227329" y="909065"/>
              <a:ext cx="1519004" cy="663009"/>
            </a:xfrm>
            <a:prstGeom prst="rect">
              <a:avLst/>
            </a:prstGeom>
            <a:noFill/>
          </p:spPr>
          <p:txBody>
            <a:bodyPr wrap="square" rtlCol="0" anchor="ctr">
              <a:spAutoFit/>
            </a:bodyPr>
            <a:lstStyle/>
            <a:p>
              <a:pPr defTabSz="608965">
                <a:lnSpc>
                  <a:spcPct val="130000"/>
                </a:lnSpc>
              </a:pPr>
              <a:r>
                <a:rPr kumimoji="1" sz="2000" dirty="0">
                  <a:solidFill>
                    <a:schemeClr val="accent1">
                      <a:lumMod val="75000"/>
                    </a:schemeClr>
                  </a:solidFill>
                  <a:latin typeface="黑体" panose="02010609060101010101" pitchFamily="49" charset="-122"/>
                  <a:ea typeface="黑体" panose="02010609060101010101" pitchFamily="49" charset="-122"/>
                </a:rPr>
                <a:t>通过自主研发、受让、受赠、并购等方式</a:t>
              </a:r>
              <a:r>
                <a:rPr kumimoji="1" lang="zh-CN" sz="2000" dirty="0">
                  <a:solidFill>
                    <a:schemeClr val="accent1">
                      <a:lumMod val="75000"/>
                    </a:schemeClr>
                  </a:solidFill>
                  <a:latin typeface="黑体" panose="02010609060101010101" pitchFamily="49" charset="-122"/>
                  <a:ea typeface="黑体" panose="02010609060101010101" pitchFamily="49" charset="-122"/>
                </a:rPr>
                <a:t>拥有知识产权</a:t>
              </a:r>
              <a:endParaRPr kumimoji="1" lang="zh-CN" sz="2000" dirty="0">
                <a:solidFill>
                  <a:schemeClr val="accent1">
                    <a:lumMod val="75000"/>
                  </a:schemeClr>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83749"/>
            <a:ext cx="483870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条件二：知识产权</a:t>
            </a:r>
            <a:endParaRPr kumimoji="1" lang="en-US" altLang="zh-CN" dirty="0">
              <a:solidFill>
                <a:srgbClr val="404040"/>
              </a:solidFill>
              <a:latin typeface="Century Gothic" panose="020B0502020202020204"/>
              <a:ea typeface="微软雅黑" panose="020B0503020204020204" charset="-122"/>
            </a:endParaRPr>
          </a:p>
        </p:txBody>
      </p:sp>
      <p:sp>
        <p:nvSpPr>
          <p:cNvPr id="3" name="文本占位符 2"/>
          <p:cNvSpPr>
            <a:spLocks noGrp="1"/>
          </p:cNvSpPr>
          <p:nvPr>
            <p:ph type="body" sz="quarter" idx="11"/>
          </p:nvPr>
        </p:nvSpPr>
        <p:spPr/>
        <p:txBody>
          <a:bodyPr>
            <a:normAutofit fontScale="90000" lnSpcReduction="20000"/>
          </a:bodyPr>
          <a:lstStyle/>
          <a:p>
            <a:r>
              <a:rPr kumimoji="1" lang="en-US" altLang="zh-CN" dirty="0"/>
              <a:t>01</a:t>
            </a:r>
            <a:endParaRPr kumimoji="1" lang="zh-CN" altLang="en-US" dirty="0"/>
          </a:p>
        </p:txBody>
      </p:sp>
      <p:sp>
        <p:nvSpPr>
          <p:cNvPr id="59" name="文本框 58"/>
          <p:cNvSpPr txBox="1"/>
          <p:nvPr/>
        </p:nvSpPr>
        <p:spPr>
          <a:xfrm>
            <a:off x="4760284" y="5064232"/>
            <a:ext cx="3496306" cy="812530"/>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lang="en-US" altLang="zh-CN" sz="1200" dirty="0">
              <a:solidFill>
                <a:schemeClr val="bg1"/>
              </a:solidFill>
              <a:latin typeface="Century Gothic" panose="020B0502020202020204"/>
              <a:ea typeface="微软雅黑" panose="020B0503020204020204" charset="-122"/>
            </a:endParaRPr>
          </a:p>
        </p:txBody>
      </p:sp>
      <p:graphicFrame>
        <p:nvGraphicFramePr>
          <p:cNvPr id="38" name="Group 4"/>
          <p:cNvGraphicFramePr>
            <a:graphicFrameLocks noGrp="1"/>
          </p:cNvGraphicFramePr>
          <p:nvPr/>
        </p:nvGraphicFramePr>
        <p:xfrm>
          <a:off x="762635" y="1072056"/>
          <a:ext cx="10903848" cy="5312978"/>
        </p:xfrm>
        <a:graphic>
          <a:graphicData uri="http://schemas.openxmlformats.org/drawingml/2006/table">
            <a:tbl>
              <a:tblPr>
                <a:tableStyleId>{8A107856-5554-42FB-B03E-39F5DBC370BA}</a:tableStyleId>
              </a:tblPr>
              <a:tblGrid>
                <a:gridCol w="1780220"/>
                <a:gridCol w="6527474"/>
                <a:gridCol w="2596154"/>
              </a:tblGrid>
              <a:tr h="1068979">
                <a:tc>
                  <a:txBody>
                    <a:bodyPr/>
                    <a:lstStyle/>
                    <a:p>
                      <a:pPr marL="0" marR="0" lvl="0" indent="0" algn="ctr" defTabSz="117602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u="none" strike="noStrike" cap="none" normalizeH="0" baseline="0" dirty="0">
                          <a:ln>
                            <a:noFill/>
                          </a:ln>
                          <a:effectLst/>
                          <a:sym typeface="Calibri" panose="020F0502020204030204" charset="0"/>
                        </a:rPr>
                        <a:t>时间期限</a:t>
                      </a:r>
                      <a:endParaRPr kumimoji="0" lang="zh-CN" altLang="en-US" sz="2000" b="1" i="0" u="none" strike="noStrike" cap="none" normalizeH="0" baseline="0" dirty="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96757" marR="96757" marT="48378" marB="48378" anchor="ctr" horzOverflow="overflow">
                    <a:solidFill>
                      <a:srgbClr val="F3E6E5"/>
                    </a:solidFill>
                  </a:tcPr>
                </a:tc>
                <a:tc>
                  <a:txBody>
                    <a:bodyPr/>
                    <a:lstStyle/>
                    <a:p>
                      <a:pPr marL="0" marR="0" lvl="0" indent="0" algn="l" defTabSz="117602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kern="1200" dirty="0">
                          <a:ln>
                            <a:noFill/>
                          </a:ln>
                          <a:effectLst/>
                        </a:rPr>
                        <a:t>须在中国境内授权或审批审定，</a:t>
                      </a:r>
                      <a:r>
                        <a:rPr lang="zh-CN" altLang="en-US" sz="2000" b="1" kern="1200" dirty="0">
                          <a:ln>
                            <a:noFill/>
                          </a:ln>
                          <a:solidFill>
                            <a:srgbClr val="FF0000"/>
                          </a:solidFill>
                          <a:effectLst/>
                        </a:rPr>
                        <a:t>并在中国法律的有效保护期内</a:t>
                      </a:r>
                      <a:endParaRPr kumimoji="0" lang="zh-CN" altLang="en-US" sz="2000" b="1" i="0" u="none" strike="noStrike" kern="1200" cap="none" normalizeH="0" baseline="0" dirty="0">
                        <a:ln>
                          <a:noFill/>
                        </a:ln>
                        <a:solidFill>
                          <a:srgbClr val="FF0000"/>
                        </a:solidFill>
                        <a:effectLst/>
                        <a:latin typeface="Calibri" panose="020F0502020204030204" charset="0"/>
                        <a:ea typeface="宋体" panose="02010600030101010101" pitchFamily="2" charset="-122"/>
                        <a:cs typeface="+mn-cs"/>
                        <a:sym typeface="Calibri" panose="020F0502020204030204" charset="0"/>
                      </a:endParaRPr>
                    </a:p>
                  </a:txBody>
                  <a:tcPr marL="96757" marR="96757" marT="48378" marB="48378" anchor="ctr" horzOverflow="overflow">
                    <a:solidFill>
                      <a:srgbClr val="F3E6E5"/>
                    </a:solidFill>
                  </a:tcPr>
                </a:tc>
                <a:tc>
                  <a:txBody>
                    <a:bodyPr/>
                    <a:lstStyle/>
                    <a:p>
                      <a:pPr marL="0" marR="0" lvl="0" indent="0" algn="ctr" defTabSz="117602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u="none" strike="noStrike" cap="none" normalizeH="0" baseline="0" dirty="0">
                          <a:ln>
                            <a:noFill/>
                          </a:ln>
                          <a:effectLst/>
                          <a:sym typeface="宋体" panose="02010600030101010101" pitchFamily="2" charset="-122"/>
                        </a:rPr>
                        <a:t>鼓励自主研发</a:t>
                      </a:r>
                      <a:endParaRPr kumimoji="0" lang="zh-CN" altLang="en-US" sz="2000" b="1" i="0" u="none" strike="noStrike" cap="none" normalizeH="0" baseline="0" dirty="0">
                        <a:ln>
                          <a:noFill/>
                        </a:ln>
                        <a:solidFill>
                          <a:srgbClr val="000000"/>
                        </a:solidFill>
                        <a:effectLst/>
                        <a:latin typeface="Calibri" panose="020F0502020204030204" charset="0"/>
                        <a:ea typeface="宋体" panose="02010600030101010101" pitchFamily="2" charset="-122"/>
                        <a:sym typeface="宋体" panose="02010600030101010101" pitchFamily="2" charset="-122"/>
                      </a:endParaRPr>
                    </a:p>
                  </a:txBody>
                  <a:tcPr marL="96757" marR="96757" marT="48378" marB="48378" anchor="ctr" horzOverflow="overflow">
                    <a:solidFill>
                      <a:srgbClr val="F3E6E5"/>
                    </a:solidFill>
                  </a:tcPr>
                </a:tc>
              </a:tr>
              <a:tr h="927259">
                <a:tc>
                  <a:txBody>
                    <a:bodyPr/>
                    <a:lstStyle/>
                    <a:p>
                      <a:pPr marL="0" marR="0" lvl="0" indent="0" algn="ctr" defTabSz="117602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u="none" strike="noStrike" cap="none" normalizeH="0" baseline="0" dirty="0">
                          <a:ln>
                            <a:noFill/>
                          </a:ln>
                          <a:effectLst/>
                          <a:sym typeface="Calibri" panose="020F0502020204030204" charset="0"/>
                        </a:rPr>
                        <a:t>获得方式</a:t>
                      </a:r>
                      <a:endParaRPr kumimoji="0" lang="zh-CN" altLang="en-US" sz="2000" b="1" i="0" u="none" strike="noStrike" cap="none" normalizeH="0" baseline="0" dirty="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96757" marR="96757" marT="48378" marB="48378" anchor="ctr" horzOverflow="overflow">
                    <a:solidFill>
                      <a:srgbClr val="F3E6E5"/>
                    </a:solidFill>
                  </a:tcPr>
                </a:tc>
                <a:tc>
                  <a:txBody>
                    <a:bodyPr/>
                    <a:lstStyle/>
                    <a:p>
                      <a:pPr marL="0" marR="0" lvl="0" indent="0" algn="l" defTabSz="117602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u="none" strike="noStrike" cap="none" normalizeH="0" baseline="0" dirty="0">
                          <a:ln>
                            <a:noFill/>
                          </a:ln>
                          <a:effectLst/>
                          <a:sym typeface="Calibri" panose="020F0502020204030204" charset="0"/>
                        </a:rPr>
                        <a:t>自主研发、受让、受赠、并购等方式</a:t>
                      </a:r>
                      <a:endParaRPr kumimoji="0" lang="zh-CN" altLang="en-US" sz="2000" b="1" i="0" u="none" strike="noStrike" cap="none" normalizeH="0" baseline="0" dirty="0">
                        <a:ln>
                          <a:noFill/>
                        </a:ln>
                        <a:solidFill>
                          <a:srgbClr val="FF0000"/>
                        </a:solidFill>
                        <a:effectLst/>
                        <a:latin typeface="Calibri" panose="020F0502020204030204" charset="0"/>
                        <a:ea typeface="宋体" panose="02010600030101010101" pitchFamily="2" charset="-122"/>
                        <a:sym typeface="Calibri" panose="020F0502020204030204" charset="0"/>
                      </a:endParaRPr>
                    </a:p>
                  </a:txBody>
                  <a:tcPr marL="96757" marR="96757" marT="48378" marB="48378" anchor="ctr" horzOverflow="overflow">
                    <a:solidFill>
                      <a:srgbClr val="F3E6E5"/>
                    </a:solidFill>
                  </a:tcPr>
                </a:tc>
                <a:tc>
                  <a:txBody>
                    <a:bodyPr/>
                    <a:lstStyle/>
                    <a:p>
                      <a:pPr marL="0" marR="0" lvl="0" indent="0" algn="ctr" defTabSz="117602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u="none" strike="noStrike" cap="none" normalizeH="0" baseline="0" dirty="0">
                          <a:ln>
                            <a:noFill/>
                          </a:ln>
                          <a:effectLst/>
                          <a:sym typeface="宋体" panose="02010600030101010101" pitchFamily="2" charset="-122"/>
                        </a:rPr>
                        <a:t>避免知识产权滥用</a:t>
                      </a:r>
                      <a:endParaRPr kumimoji="0" lang="zh-CN" altLang="en-US" sz="2000" b="1" i="0" u="none" strike="noStrike" cap="none" normalizeH="0" baseline="0" dirty="0">
                        <a:ln>
                          <a:noFill/>
                        </a:ln>
                        <a:solidFill>
                          <a:srgbClr val="000000"/>
                        </a:solidFill>
                        <a:effectLst/>
                        <a:latin typeface="Calibri" panose="020F0502020204030204" charset="0"/>
                        <a:ea typeface="宋体" panose="02010600030101010101" pitchFamily="2" charset="-122"/>
                        <a:sym typeface="宋体" panose="02010600030101010101" pitchFamily="2" charset="-122"/>
                      </a:endParaRPr>
                    </a:p>
                  </a:txBody>
                  <a:tcPr marL="96757" marR="96757" marT="48378" marB="48378" anchor="ctr" horzOverflow="overflow">
                    <a:solidFill>
                      <a:srgbClr val="F3E6E5"/>
                    </a:solidFill>
                  </a:tcPr>
                </a:tc>
              </a:tr>
              <a:tr h="1184280">
                <a:tc>
                  <a:txBody>
                    <a:bodyPr/>
                    <a:lstStyle/>
                    <a:p>
                      <a:pPr marL="0" marR="0" lvl="0" algn="ctr" defTabSz="1176020" rtl="0" eaLnBrk="1" fontAlgn="base" latinLnBrk="0" hangingPunct="1">
                        <a:lnSpc>
                          <a:spcPct val="100000"/>
                        </a:lnSpc>
                        <a:buClrTx/>
                        <a:buSzTx/>
                        <a:buFont typeface="Arial" panose="020B0604020202020204" pitchFamily="34" charset="0"/>
                        <a:buNone/>
                      </a:pPr>
                      <a:r>
                        <a:rPr kumimoji="0" lang="zh-CN" altLang="en-US" sz="2000" u="none" strike="noStrike" cap="none" normalizeH="0" baseline="0" dirty="0">
                          <a:ln>
                            <a:noFill/>
                          </a:ln>
                          <a:effectLst/>
                          <a:sym typeface="Calibri" panose="020F0502020204030204" charset="0"/>
                        </a:rPr>
                        <a:t>类型</a:t>
                      </a:r>
                      <a:endParaRPr kumimoji="0" lang="zh-CN" altLang="en-US" sz="2000" b="1" i="0" u="none" strike="noStrike" cap="none" normalizeH="0" baseline="0" dirty="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96757" marR="96757" marT="48378" marB="48378" anchor="ctr" horzOverflow="overflow">
                    <a:solidFill>
                      <a:srgbClr val="F3E6E5"/>
                    </a:solidFill>
                  </a:tcPr>
                </a:tc>
                <a:tc>
                  <a:txBody>
                    <a:bodyPr/>
                    <a:lstStyle/>
                    <a:p>
                      <a:pPr marL="0" marR="0" lvl="0" algn="l" defTabSz="1176020" rtl="0" eaLnBrk="1" fontAlgn="base" latinLnBrk="0" hangingPunct="1">
                        <a:lnSpc>
                          <a:spcPct val="100000"/>
                        </a:lnSpc>
                        <a:buClrTx/>
                        <a:buSzTx/>
                        <a:buFont typeface="Arial" panose="020B0604020202020204" pitchFamily="34" charset="0"/>
                        <a:buNone/>
                      </a:pPr>
                      <a:r>
                        <a:rPr kumimoji="0" lang="zh-CN" altLang="en-US" sz="2000" u="none" strike="noStrike" cap="none" normalizeH="0" baseline="0" dirty="0">
                          <a:ln>
                            <a:noFill/>
                          </a:ln>
                          <a:effectLst/>
                          <a:sym typeface="Calibri" panose="020F0502020204030204" charset="0"/>
                        </a:rPr>
                        <a:t>新加入I类:国家新药、国家一级中药保护品种、植物新品种、国防专利; II类:</a:t>
                      </a:r>
                      <a:r>
                        <a:rPr kumimoji="0" lang="zh-CN" altLang="en-US" sz="2000" u="none" strike="noStrike" kern="1200" cap="none" normalizeH="0" baseline="0" dirty="0">
                          <a:ln>
                            <a:noFill/>
                          </a:ln>
                          <a:effectLst/>
                          <a:sym typeface="Arial" panose="020B0604020202020204" pitchFamily="34" charset="0"/>
                        </a:rPr>
                        <a:t>外观设计。</a:t>
                      </a:r>
                      <a:r>
                        <a:rPr lang="zh-CN" altLang="en-US" sz="2000" b="1" dirty="0">
                          <a:ln>
                            <a:noFill/>
                          </a:ln>
                          <a:solidFill>
                            <a:srgbClr val="FF0000"/>
                          </a:solidFill>
                          <a:effectLst/>
                          <a:sym typeface="Calibri" panose="020F0502020204030204" charset="0"/>
                        </a:rPr>
                        <a:t>I类可重复使用；II类只能使用一次</a:t>
                      </a:r>
                      <a:endParaRPr kumimoji="0" lang="zh-CN" altLang="en-US" sz="2000" b="1" i="0" u="none" strike="noStrike" kern="1200" cap="none" normalizeH="0" baseline="0" dirty="0">
                        <a:ln>
                          <a:noFill/>
                        </a:ln>
                        <a:solidFill>
                          <a:srgbClr val="FF0000"/>
                        </a:solidFill>
                        <a:effectLst/>
                        <a:latin typeface="Calibri" panose="020F0502020204030204" charset="0"/>
                        <a:ea typeface="宋体" panose="02010600030101010101" pitchFamily="2" charset="-122"/>
                        <a:cs typeface="+mn-cs"/>
                        <a:sym typeface="Calibri" panose="020F0502020204030204" charset="0"/>
                      </a:endParaRPr>
                    </a:p>
                  </a:txBody>
                  <a:tcPr marL="96757" marR="96757" marT="48378" marB="48378" anchor="ctr" horzOverflow="overflow">
                    <a:solidFill>
                      <a:srgbClr val="F3E6E5"/>
                    </a:solidFill>
                  </a:tcPr>
                </a:tc>
                <a:tc>
                  <a:txBody>
                    <a:bodyPr/>
                    <a:lstStyle/>
                    <a:p>
                      <a:pPr marL="0" marR="0" lvl="0" algn="ctr" defTabSz="1176020" rtl="0" eaLnBrk="1" fontAlgn="base" latinLnBrk="0" hangingPunct="1">
                        <a:lnSpc>
                          <a:spcPct val="100000"/>
                        </a:lnSpc>
                        <a:buClrTx/>
                        <a:buSzTx/>
                        <a:buFont typeface="Arial" panose="020B0604020202020204" pitchFamily="34" charset="0"/>
                        <a:buNone/>
                      </a:pPr>
                      <a:r>
                        <a:rPr kumimoji="0" lang="zh-CN" altLang="en-US" sz="2000" u="none" strike="noStrike" cap="none" normalizeH="0" baseline="0" dirty="0">
                          <a:ln>
                            <a:noFill/>
                          </a:ln>
                          <a:effectLst/>
                          <a:sym typeface="Calibri" panose="020F0502020204030204" charset="0"/>
                        </a:rPr>
                        <a:t>扩大范围，调整权重，</a:t>
                      </a:r>
                      <a:endParaRPr kumimoji="0" lang="zh-CN" altLang="en-US" sz="2000" b="1" i="0" u="none" strike="noStrike" kern="1200" cap="none" normalizeH="0" baseline="0" dirty="0">
                        <a:ln>
                          <a:noFill/>
                        </a:ln>
                        <a:solidFill>
                          <a:srgbClr val="000000"/>
                        </a:solidFill>
                        <a:effectLst/>
                        <a:latin typeface="Calibri" panose="020F0502020204030204" charset="0"/>
                        <a:ea typeface="宋体" panose="02010600030101010101" pitchFamily="2" charset="-122"/>
                        <a:cs typeface="+mn-cs"/>
                        <a:sym typeface="Calibri" panose="020F0502020204030204" charset="0"/>
                      </a:endParaRPr>
                    </a:p>
                  </a:txBody>
                  <a:tcPr marL="96757" marR="96757" marT="48378" marB="48378" anchor="ctr" horzOverflow="overflow">
                    <a:solidFill>
                      <a:srgbClr val="F3E6E5"/>
                    </a:solidFill>
                  </a:tcPr>
                </a:tc>
              </a:tr>
              <a:tr h="948180">
                <a:tc>
                  <a:txBody>
                    <a:bodyPr/>
                    <a:lstStyle/>
                    <a:p>
                      <a:pPr marL="0" marR="0" lvl="0" algn="ctr" defTabSz="1176020" rtl="0" eaLnBrk="1" fontAlgn="base" latinLnBrk="0" hangingPunct="1">
                        <a:lnSpc>
                          <a:spcPct val="100000"/>
                        </a:lnSpc>
                        <a:buClrTx/>
                        <a:buSzTx/>
                        <a:buFont typeface="Arial" panose="020B0604020202020204" pitchFamily="34" charset="0"/>
                        <a:buNone/>
                      </a:pPr>
                      <a:r>
                        <a:rPr kumimoji="0" lang="zh-CN" altLang="en-US" sz="2000" u="none" strike="noStrike" cap="none" normalizeH="0" baseline="0" dirty="0">
                          <a:ln>
                            <a:noFill/>
                          </a:ln>
                          <a:effectLst/>
                          <a:sym typeface="Calibri" panose="020F0502020204030204" charset="0"/>
                        </a:rPr>
                        <a:t>权属人</a:t>
                      </a:r>
                      <a:endParaRPr kumimoji="0" lang="zh-CN" altLang="en-US" sz="2000" b="1" i="0" u="none" strike="noStrike" cap="none" normalizeH="0" baseline="0" dirty="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96757" marR="96757" marT="48378" marB="48378" anchor="ctr" horzOverflow="overflow">
                    <a:solidFill>
                      <a:srgbClr val="F3E6E5"/>
                    </a:solidFill>
                  </a:tcPr>
                </a:tc>
                <a:tc>
                  <a:txBody>
                    <a:bodyPr/>
                    <a:lstStyle/>
                    <a:p>
                      <a:pPr marL="0" marR="0" lvl="0" algn="l" defTabSz="1176020" rtl="0" eaLnBrk="1" fontAlgn="base" latinLnBrk="0" hangingPunct="1">
                        <a:lnSpc>
                          <a:spcPct val="100000"/>
                        </a:lnSpc>
                        <a:buClrTx/>
                        <a:buSzTx/>
                        <a:buFont typeface="Arial" panose="020B0604020202020204" pitchFamily="34" charset="0"/>
                        <a:buNone/>
                      </a:pPr>
                      <a:r>
                        <a:rPr lang="zh-CN" altLang="en-US" sz="2000" dirty="0">
                          <a:ln>
                            <a:noFill/>
                          </a:ln>
                          <a:effectLst/>
                        </a:rPr>
                        <a:t>知识产权权属人应为申请企业。</a:t>
                      </a:r>
                      <a:r>
                        <a:rPr lang="zh-CN" altLang="en-US" sz="2000" kern="1200" dirty="0">
                          <a:ln>
                            <a:noFill/>
                          </a:ln>
                          <a:effectLst/>
                        </a:rPr>
                        <a:t>知识产权有多个权属人时，只能由一个权属人在申请时使用</a:t>
                      </a:r>
                      <a:endParaRPr kumimoji="0" lang="zh-CN" altLang="en-US" sz="2000" b="1" i="0" u="none" strike="noStrike" kern="1200" cap="none" normalizeH="0" baseline="0" dirty="0">
                        <a:ln>
                          <a:noFill/>
                        </a:ln>
                        <a:solidFill>
                          <a:srgbClr val="FF0000"/>
                        </a:solidFill>
                        <a:effectLst/>
                        <a:latin typeface="Calibri" panose="020F0502020204030204" charset="0"/>
                        <a:ea typeface="宋体" panose="02010600030101010101" pitchFamily="2" charset="-122"/>
                        <a:cs typeface="+mn-cs"/>
                        <a:sym typeface="Calibri" panose="020F0502020204030204" charset="0"/>
                      </a:endParaRPr>
                    </a:p>
                  </a:txBody>
                  <a:tcPr marL="96757" marR="96757" marT="48378" marB="48378" anchor="ctr" horzOverflow="overflow">
                    <a:solidFill>
                      <a:srgbClr val="F3E6E5"/>
                    </a:solidFill>
                  </a:tcPr>
                </a:tc>
                <a:tc>
                  <a:txBody>
                    <a:bodyPr/>
                    <a:lstStyle/>
                    <a:p>
                      <a:pPr marL="0" marR="0" lvl="0" algn="ctr" defTabSz="1176020" rtl="0" eaLnBrk="1" fontAlgn="base" latinLnBrk="0" hangingPunct="1">
                        <a:lnSpc>
                          <a:spcPct val="100000"/>
                        </a:lnSpc>
                        <a:buClrTx/>
                        <a:buSzTx/>
                        <a:buFont typeface="Arial" panose="020B0604020202020204" pitchFamily="34" charset="0"/>
                        <a:buNone/>
                      </a:pPr>
                      <a:r>
                        <a:rPr kumimoji="0" lang="zh-CN" altLang="en-US" sz="2000" u="none" strike="noStrike" kern="1200" cap="none" normalizeH="0" baseline="0" dirty="0">
                          <a:ln>
                            <a:noFill/>
                          </a:ln>
                          <a:effectLst/>
                          <a:sym typeface="Calibri" panose="020F0502020204030204" charset="0"/>
                        </a:rPr>
                        <a:t>提升企业自主创新能力</a:t>
                      </a:r>
                      <a:endParaRPr kumimoji="0" lang="zh-CN" altLang="en-US" sz="2000" b="1" i="0" u="none" strike="noStrike" kern="1200" cap="none" normalizeH="0" baseline="0" dirty="0">
                        <a:ln>
                          <a:noFill/>
                        </a:ln>
                        <a:solidFill>
                          <a:srgbClr val="000000"/>
                        </a:solidFill>
                        <a:effectLst/>
                        <a:latin typeface="Calibri" panose="020F0502020204030204" charset="0"/>
                        <a:ea typeface="宋体" panose="02010600030101010101" pitchFamily="2" charset="-122"/>
                        <a:cs typeface="+mn-cs"/>
                        <a:sym typeface="Calibri" panose="020F0502020204030204" charset="0"/>
                      </a:endParaRPr>
                    </a:p>
                  </a:txBody>
                  <a:tcPr marL="96757" marR="96757" marT="48378" marB="48378" anchor="ctr" horzOverflow="overflow">
                    <a:solidFill>
                      <a:srgbClr val="F3E6E5"/>
                    </a:solidFill>
                  </a:tcPr>
                </a:tc>
              </a:tr>
              <a:tr h="1184280">
                <a:tc>
                  <a:txBody>
                    <a:bodyPr/>
                    <a:lstStyle/>
                    <a:p>
                      <a:pPr marL="0" marR="0" lvl="0" algn="ctr" defTabSz="1176020" rtl="0" eaLnBrk="1" fontAlgn="base" latinLnBrk="0" hangingPunct="1">
                        <a:lnSpc>
                          <a:spcPct val="100000"/>
                        </a:lnSpc>
                        <a:buClrTx/>
                        <a:buSzTx/>
                        <a:buFont typeface="Arial" panose="020B0604020202020204" pitchFamily="34" charset="0"/>
                        <a:buNone/>
                      </a:pPr>
                      <a:r>
                        <a:rPr lang="zh-CN" altLang="en-US" sz="2000" dirty="0">
                          <a:ln>
                            <a:noFill/>
                          </a:ln>
                          <a:effectLst/>
                          <a:sym typeface="+mn-ea"/>
                        </a:rPr>
                        <a:t>有效性</a:t>
                      </a:r>
                      <a:endParaRPr kumimoji="0" lang="zh-CN" altLang="en-US" sz="2000" b="1" i="0" u="none" strike="noStrike" cap="none" normalizeH="0" baseline="0" dirty="0">
                        <a:ln>
                          <a:noFill/>
                        </a:ln>
                        <a:solidFill>
                          <a:srgbClr val="000000"/>
                        </a:solidFill>
                        <a:effectLst/>
                        <a:latin typeface="Calibri" panose="020F0502020204030204" charset="0"/>
                        <a:ea typeface="宋体" panose="02010600030101010101" pitchFamily="2" charset="-122"/>
                        <a:sym typeface="+mn-ea"/>
                      </a:endParaRPr>
                    </a:p>
                  </a:txBody>
                  <a:tcPr marL="96757" marR="96757" marT="48378" marB="48378" anchor="ctr" horzOverflow="overflow">
                    <a:solidFill>
                      <a:srgbClr val="F3E6E5"/>
                    </a:solidFill>
                  </a:tcPr>
                </a:tc>
                <a:tc>
                  <a:txBody>
                    <a:bodyPr/>
                    <a:lstStyle/>
                    <a:p>
                      <a:pPr marL="0" marR="0" lvl="0" algn="l" defTabSz="1176020" rtl="0" eaLnBrk="1" fontAlgn="base" latinLnBrk="0" hangingPunct="1">
                        <a:lnSpc>
                          <a:spcPct val="100000"/>
                        </a:lnSpc>
                        <a:buClrTx/>
                        <a:buSzTx/>
                        <a:buFont typeface="Arial" panose="020B0604020202020204" pitchFamily="34" charset="0"/>
                        <a:buNone/>
                      </a:pPr>
                      <a:r>
                        <a:rPr lang="zh-CN" altLang="en-US" sz="2000" dirty="0">
                          <a:ln>
                            <a:noFill/>
                          </a:ln>
                          <a:effectLst/>
                          <a:sym typeface="+mn-ea"/>
                        </a:rPr>
                        <a:t>专利的有效性以企业申请认定前获得授权证书或授权通知书并能提供缴费收据为准，</a:t>
                      </a:r>
                      <a:r>
                        <a:rPr lang="zh-CN" altLang="en-US" sz="2000" b="1" dirty="0">
                          <a:ln>
                            <a:noFill/>
                          </a:ln>
                          <a:solidFill>
                            <a:srgbClr val="FF0000"/>
                          </a:solidFill>
                          <a:effectLst/>
                          <a:sym typeface="+mn-ea"/>
                        </a:rPr>
                        <a:t>并在专利在有效期内</a:t>
                      </a:r>
                      <a:endParaRPr lang="zh-CN" altLang="en-US" sz="2000" b="1" dirty="0">
                        <a:ln>
                          <a:noFill/>
                        </a:ln>
                        <a:solidFill>
                          <a:srgbClr val="FF0000"/>
                        </a:solidFill>
                        <a:effectLst/>
                        <a:latin typeface="Calibri" panose="020F0502020204030204" charset="0"/>
                        <a:ea typeface="宋体" panose="02010600030101010101" pitchFamily="2" charset="-122"/>
                        <a:sym typeface="+mn-ea"/>
                      </a:endParaRPr>
                    </a:p>
                  </a:txBody>
                  <a:tcPr marL="96757" marR="96757" marT="48378" marB="48378" anchor="ctr" horzOverflow="overflow">
                    <a:solidFill>
                      <a:srgbClr val="F3E6E5"/>
                    </a:solidFill>
                  </a:tcPr>
                </a:tc>
                <a:tc>
                  <a:txBody>
                    <a:bodyPr/>
                    <a:lstStyle/>
                    <a:p>
                      <a:pPr marL="0" marR="0" lvl="0" algn="ctr" defTabSz="1176020" rtl="0" eaLnBrk="1" fontAlgn="base" latinLnBrk="0" hangingPunct="1">
                        <a:lnSpc>
                          <a:spcPct val="100000"/>
                        </a:lnSpc>
                        <a:buClrTx/>
                        <a:buSzTx/>
                        <a:buFont typeface="Arial" panose="020B0604020202020204" pitchFamily="34" charset="0"/>
                        <a:buNone/>
                      </a:pPr>
                      <a:r>
                        <a:rPr lang="zh-CN" altLang="en-US" sz="2000" dirty="0">
                          <a:ln>
                            <a:noFill/>
                          </a:ln>
                          <a:effectLst/>
                          <a:sym typeface="Calibri" panose="020F0502020204030204" charset="0"/>
                        </a:rPr>
                        <a:t>提供其</a:t>
                      </a:r>
                      <a:r>
                        <a:rPr lang="zh-CN" altLang="en-US" sz="2000" dirty="0">
                          <a:ln>
                            <a:noFill/>
                          </a:ln>
                          <a:effectLst/>
                          <a:sym typeface="Arial" panose="020B0604020202020204" pitchFamily="34" charset="0"/>
                        </a:rPr>
                        <a:t>发挥核心支持作用的详细说明</a:t>
                      </a:r>
                      <a:endParaRPr kumimoji="0" lang="zh-CN" altLang="en-US" sz="2000" u="none" strike="noStrike" kern="1200" cap="none" normalizeH="0" baseline="0" dirty="0">
                        <a:ln>
                          <a:noFill/>
                        </a:ln>
                        <a:effectLst/>
                        <a:sym typeface="Calibri" panose="020F0502020204030204" charset="0"/>
                      </a:endParaRPr>
                    </a:p>
                    <a:p>
                      <a:pPr marL="0" marR="0" lvl="0" algn="ctr" defTabSz="1176020" rtl="0" eaLnBrk="1" fontAlgn="base" latinLnBrk="0" hangingPunct="1">
                        <a:lnSpc>
                          <a:spcPct val="100000"/>
                        </a:lnSpc>
                        <a:buClrTx/>
                        <a:buSzTx/>
                        <a:buFont typeface="Arial" panose="020B0604020202020204" pitchFamily="34" charset="0"/>
                        <a:buNone/>
                      </a:pPr>
                      <a:endParaRPr kumimoji="0" lang="zh-CN" altLang="en-US" sz="2000" b="1" i="0" u="none" strike="noStrike" kern="1200" cap="none" normalizeH="0" baseline="0" dirty="0">
                        <a:ln>
                          <a:noFill/>
                        </a:ln>
                        <a:solidFill>
                          <a:srgbClr val="000000"/>
                        </a:solidFill>
                        <a:effectLst/>
                        <a:latin typeface="Calibri" panose="020F0502020204030204" charset="0"/>
                        <a:ea typeface="宋体" panose="02010600030101010101" pitchFamily="2" charset="-122"/>
                        <a:cs typeface="+mn-cs"/>
                        <a:sym typeface="Calibri" panose="020F0502020204030204" charset="0"/>
                      </a:endParaRPr>
                    </a:p>
                  </a:txBody>
                  <a:tcPr marL="96757" marR="96757" marT="48378" marB="48378" anchor="ctr" horzOverflow="overflow">
                    <a:solidFill>
                      <a:srgbClr val="F3E6E5"/>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sp>
        <p:nvSpPr>
          <p:cNvPr id="14" name="圆角右箭头 13"/>
          <p:cNvSpPr/>
          <p:nvPr/>
        </p:nvSpPr>
        <p:spPr>
          <a:xfrm rot="5400000" flipH="1">
            <a:off x="3977296" y="-1846744"/>
            <a:ext cx="1511966" cy="9464977"/>
          </a:xfrm>
          <a:prstGeom prst="bentArrow">
            <a:avLst>
              <a:gd name="adj1" fmla="val 25820"/>
              <a:gd name="adj2" fmla="val 25000"/>
              <a:gd name="adj3" fmla="val 25000"/>
              <a:gd name="adj4" fmla="val 43750"/>
            </a:avLst>
          </a:prstGeom>
          <a:solidFill>
            <a:schemeClr val="accent4"/>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7" name="圆角右箭头 16"/>
          <p:cNvSpPr/>
          <p:nvPr/>
        </p:nvSpPr>
        <p:spPr>
          <a:xfrm rot="16200000" flipH="1" flipV="1">
            <a:off x="2379571" y="841390"/>
            <a:ext cx="1511966" cy="6269518"/>
          </a:xfrm>
          <a:prstGeom prst="bentArrow">
            <a:avLst>
              <a:gd name="adj1" fmla="val 25820"/>
              <a:gd name="adj2" fmla="val 25000"/>
              <a:gd name="adj3" fmla="val 25000"/>
              <a:gd name="adj4" fmla="val 43750"/>
            </a:avLst>
          </a:prstGeom>
          <a:solidFill>
            <a:schemeClr val="accent1">
              <a:lumMod val="75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8" name="圆角右箭头 17"/>
          <p:cNvSpPr/>
          <p:nvPr/>
        </p:nvSpPr>
        <p:spPr>
          <a:xfrm rot="5400000" flipH="1">
            <a:off x="1933570" y="173246"/>
            <a:ext cx="1511966" cy="5377519"/>
          </a:xfrm>
          <a:prstGeom prst="bentArrow">
            <a:avLst>
              <a:gd name="adj1" fmla="val 25820"/>
              <a:gd name="adj2" fmla="val 25000"/>
              <a:gd name="adj3" fmla="val 25000"/>
              <a:gd name="adj4" fmla="val 43750"/>
            </a:avLst>
          </a:prstGeom>
          <a:solidFill>
            <a:schemeClr val="accent1"/>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grpSp>
        <p:nvGrpSpPr>
          <p:cNvPr id="23" name="组 11"/>
          <p:cNvGrpSpPr/>
          <p:nvPr/>
        </p:nvGrpSpPr>
        <p:grpSpPr>
          <a:xfrm>
            <a:off x="2748762" y="1021418"/>
            <a:ext cx="3196590" cy="1126636"/>
            <a:chOff x="1952594" y="682750"/>
            <a:chExt cx="2397692" cy="845065"/>
          </a:xfrm>
        </p:grpSpPr>
        <p:sp>
          <p:nvSpPr>
            <p:cNvPr id="24" name="文本框 23"/>
            <p:cNvSpPr txBox="1"/>
            <p:nvPr/>
          </p:nvSpPr>
          <p:spPr>
            <a:xfrm>
              <a:off x="1952594" y="682750"/>
              <a:ext cx="709644" cy="277028"/>
            </a:xfrm>
            <a:prstGeom prst="rect">
              <a:avLst/>
            </a:prstGeom>
            <a:noFill/>
          </p:spPr>
          <p:txBody>
            <a:bodyPr wrap="none" rtlCol="0" anchor="ctr">
              <a:spAutoFit/>
            </a:bodyPr>
            <a:lstStyle/>
            <a:p>
              <a:pPr defTabSz="608965"/>
              <a:r>
                <a:rPr kumimoji="1" lang="zh-CN" altLang="en-US" b="1" dirty="0">
                  <a:solidFill>
                    <a:schemeClr val="accent1"/>
                  </a:solidFill>
                </a:rPr>
                <a:t>条件一</a:t>
              </a:r>
              <a:r>
                <a:rPr kumimoji="1" lang="en-US" altLang="zh-CN" b="1" dirty="0">
                  <a:solidFill>
                    <a:schemeClr val="accent1"/>
                  </a:solidFill>
                </a:rPr>
                <a:t>.</a:t>
              </a:r>
              <a:endParaRPr kumimoji="1" lang="zh-CN" altLang="en-US" b="1" dirty="0">
                <a:solidFill>
                  <a:schemeClr val="accent1"/>
                </a:solidFill>
              </a:endParaRPr>
            </a:p>
          </p:txBody>
        </p:sp>
        <p:sp>
          <p:nvSpPr>
            <p:cNvPr id="26" name="文本框 25"/>
            <p:cNvSpPr txBox="1"/>
            <p:nvPr/>
          </p:nvSpPr>
          <p:spPr>
            <a:xfrm>
              <a:off x="1952594" y="900895"/>
              <a:ext cx="2397692" cy="626920"/>
            </a:xfrm>
            <a:prstGeom prst="rect">
              <a:avLst/>
            </a:prstGeom>
            <a:noFill/>
          </p:spPr>
          <p:txBody>
            <a:bodyPr wrap="square" rtlCol="0" anchor="ctr">
              <a:spAutoFit/>
            </a:bodyPr>
            <a:lstStyle/>
            <a:p>
              <a:pPr defTabSz="608965">
                <a:lnSpc>
                  <a:spcPct val="130000"/>
                </a:lnSpc>
              </a:pPr>
              <a:r>
                <a:rPr kumimoji="1" sz="2000" dirty="0">
                  <a:solidFill>
                    <a:schemeClr val="accent1"/>
                  </a:solidFill>
                  <a:latin typeface="黑体" panose="02010609060101010101" pitchFamily="49" charset="-122"/>
                  <a:ea typeface="黑体" panose="02010609060101010101" pitchFamily="49" charset="-122"/>
                </a:rPr>
                <a:t>申请认定时须注册成立一年以上</a:t>
              </a:r>
              <a:endParaRPr kumimoji="1" sz="2000" dirty="0">
                <a:solidFill>
                  <a:schemeClr val="accent1"/>
                </a:solidFill>
                <a:latin typeface="黑体" panose="02010609060101010101" pitchFamily="49" charset="-122"/>
                <a:ea typeface="黑体" panose="02010609060101010101" pitchFamily="49" charset="-122"/>
              </a:endParaRPr>
            </a:p>
          </p:txBody>
        </p:sp>
      </p:grpSp>
      <p:grpSp>
        <p:nvGrpSpPr>
          <p:cNvPr id="40" name="组 17"/>
          <p:cNvGrpSpPr/>
          <p:nvPr/>
        </p:nvGrpSpPr>
        <p:grpSpPr>
          <a:xfrm>
            <a:off x="3041650" y="4671884"/>
            <a:ext cx="3458845" cy="1396364"/>
            <a:chOff x="3227329" y="524692"/>
            <a:chExt cx="1519004" cy="1047382"/>
          </a:xfrm>
        </p:grpSpPr>
        <p:sp>
          <p:nvSpPr>
            <p:cNvPr id="44" name="文本框 43"/>
            <p:cNvSpPr txBox="1"/>
            <p:nvPr/>
          </p:nvSpPr>
          <p:spPr>
            <a:xfrm>
              <a:off x="3271112" y="524692"/>
              <a:ext cx="702066" cy="274349"/>
            </a:xfrm>
            <a:prstGeom prst="rect">
              <a:avLst/>
            </a:prstGeom>
            <a:noFill/>
          </p:spPr>
          <p:txBody>
            <a:bodyPr wrap="square" rtlCol="0" anchor="ctr">
              <a:spAutoFit/>
            </a:bodyPr>
            <a:lstStyle/>
            <a:p>
              <a:pPr defTabSz="608965"/>
              <a:r>
                <a:rPr kumimoji="1" lang="zh-CN" altLang="en-US" b="1" dirty="0">
                  <a:solidFill>
                    <a:schemeClr val="accent1">
                      <a:lumMod val="75000"/>
                    </a:schemeClr>
                  </a:solidFill>
                </a:rPr>
                <a:t>条件二</a:t>
              </a:r>
              <a:r>
                <a:rPr kumimoji="1" lang="en-US" altLang="zh-CN" b="1" dirty="0">
                  <a:solidFill>
                    <a:schemeClr val="accent1">
                      <a:lumMod val="75000"/>
                    </a:schemeClr>
                  </a:solidFill>
                </a:rPr>
                <a:t>.</a:t>
              </a:r>
              <a:endParaRPr kumimoji="1" lang="zh-CN" altLang="en-US" b="1" dirty="0">
                <a:solidFill>
                  <a:schemeClr val="accent1">
                    <a:lumMod val="75000"/>
                  </a:schemeClr>
                </a:solidFill>
              </a:endParaRPr>
            </a:p>
          </p:txBody>
        </p:sp>
        <p:sp>
          <p:nvSpPr>
            <p:cNvPr id="47" name="文本框 46"/>
            <p:cNvSpPr txBox="1"/>
            <p:nvPr/>
          </p:nvSpPr>
          <p:spPr>
            <a:xfrm>
              <a:off x="3227329" y="909065"/>
              <a:ext cx="1519004" cy="663009"/>
            </a:xfrm>
            <a:prstGeom prst="rect">
              <a:avLst/>
            </a:prstGeom>
            <a:noFill/>
          </p:spPr>
          <p:txBody>
            <a:bodyPr wrap="square" rtlCol="0" anchor="ctr">
              <a:spAutoFit/>
            </a:bodyPr>
            <a:lstStyle/>
            <a:p>
              <a:pPr defTabSz="608965">
                <a:lnSpc>
                  <a:spcPct val="130000"/>
                </a:lnSpc>
              </a:pPr>
              <a:r>
                <a:rPr kumimoji="1" sz="2000" dirty="0">
                  <a:solidFill>
                    <a:schemeClr val="accent1">
                      <a:lumMod val="75000"/>
                    </a:schemeClr>
                  </a:solidFill>
                  <a:latin typeface="黑体" panose="02010609060101010101" pitchFamily="49" charset="-122"/>
                  <a:ea typeface="黑体" panose="02010609060101010101" pitchFamily="49" charset="-122"/>
                </a:rPr>
                <a:t>通过自主研发、受让、受赠、并购等方式</a:t>
              </a:r>
              <a:r>
                <a:rPr kumimoji="1" lang="zh-CN" sz="2000" dirty="0">
                  <a:solidFill>
                    <a:schemeClr val="accent1">
                      <a:lumMod val="75000"/>
                    </a:schemeClr>
                  </a:solidFill>
                  <a:latin typeface="黑体" panose="02010609060101010101" pitchFamily="49" charset="-122"/>
                  <a:ea typeface="黑体" panose="02010609060101010101" pitchFamily="49" charset="-122"/>
                </a:rPr>
                <a:t>拥有知识产权</a:t>
              </a:r>
              <a:endParaRPr kumimoji="1" lang="zh-CN" sz="2000" dirty="0">
                <a:solidFill>
                  <a:schemeClr val="accent1">
                    <a:lumMod val="75000"/>
                  </a:schemeClr>
                </a:solidFill>
                <a:latin typeface="黑体" panose="02010609060101010101" pitchFamily="49" charset="-122"/>
                <a:ea typeface="黑体" panose="02010609060101010101" pitchFamily="49" charset="-122"/>
              </a:endParaRPr>
            </a:p>
          </p:txBody>
        </p:sp>
      </p:grpSp>
      <p:grpSp>
        <p:nvGrpSpPr>
          <p:cNvPr id="51" name="组 23"/>
          <p:cNvGrpSpPr/>
          <p:nvPr/>
        </p:nvGrpSpPr>
        <p:grpSpPr>
          <a:xfrm>
            <a:off x="7189470" y="1021740"/>
            <a:ext cx="3804920" cy="1126521"/>
            <a:chOff x="1952594" y="682769"/>
            <a:chExt cx="2280999" cy="844862"/>
          </a:xfrm>
        </p:grpSpPr>
        <p:sp>
          <p:nvSpPr>
            <p:cNvPr id="67" name="文本框 66"/>
            <p:cNvSpPr txBox="1"/>
            <p:nvPr/>
          </p:nvSpPr>
          <p:spPr>
            <a:xfrm>
              <a:off x="1952594" y="682769"/>
              <a:ext cx="702066" cy="274311"/>
            </a:xfrm>
            <a:prstGeom prst="rect">
              <a:avLst/>
            </a:prstGeom>
            <a:noFill/>
          </p:spPr>
          <p:txBody>
            <a:bodyPr wrap="square" rtlCol="0" anchor="ctr">
              <a:spAutoFit/>
            </a:bodyPr>
            <a:lstStyle/>
            <a:p>
              <a:pPr algn="l" defTabSz="608965"/>
              <a:r>
                <a:rPr kumimoji="1" lang="en-US" altLang="zh-CN" b="1" dirty="0" err="1">
                  <a:solidFill>
                    <a:srgbClr val="FF0000"/>
                  </a:solidFill>
                </a:rPr>
                <a:t>条件</a:t>
              </a:r>
              <a:r>
                <a:rPr kumimoji="1" lang="zh-CN" altLang="en-US" b="1" dirty="0">
                  <a:solidFill>
                    <a:srgbClr val="FF0000"/>
                  </a:solidFill>
                </a:rPr>
                <a:t>三</a:t>
              </a:r>
              <a:r>
                <a:rPr kumimoji="1" lang="en-US" altLang="zh-CN" b="1" dirty="0">
                  <a:solidFill>
                    <a:srgbClr val="FF0000"/>
                  </a:solidFill>
                </a:rPr>
                <a:t>.</a:t>
              </a:r>
              <a:endParaRPr kumimoji="1" lang="zh-CN" altLang="en-US" b="1" dirty="0">
                <a:solidFill>
                  <a:srgbClr val="FF0000"/>
                </a:solidFill>
              </a:endParaRPr>
            </a:p>
          </p:txBody>
        </p:sp>
        <p:sp>
          <p:nvSpPr>
            <p:cNvPr id="68" name="文本框 67"/>
            <p:cNvSpPr txBox="1"/>
            <p:nvPr/>
          </p:nvSpPr>
          <p:spPr>
            <a:xfrm>
              <a:off x="1952594" y="900798"/>
              <a:ext cx="2280999" cy="626833"/>
            </a:xfrm>
            <a:prstGeom prst="rect">
              <a:avLst/>
            </a:prstGeom>
            <a:noFill/>
          </p:spPr>
          <p:txBody>
            <a:bodyPr wrap="square" rtlCol="0" anchor="ctr">
              <a:spAutoFit/>
            </a:bodyPr>
            <a:lstStyle/>
            <a:p>
              <a:pPr defTabSz="608965">
                <a:lnSpc>
                  <a:spcPct val="130000"/>
                </a:lnSpc>
              </a:pPr>
              <a:r>
                <a:rPr kumimoji="1" sz="2000" dirty="0">
                  <a:solidFill>
                    <a:schemeClr val="accent4"/>
                  </a:solidFill>
                  <a:latin typeface="黑体" panose="02010609060101010101" pitchFamily="49" charset="-122"/>
                  <a:ea typeface="黑体" panose="02010609060101010101" pitchFamily="49" charset="-122"/>
                </a:rPr>
                <a:t> </a:t>
              </a:r>
              <a:r>
                <a:rPr kumimoji="1" sz="2000" dirty="0">
                  <a:solidFill>
                    <a:srgbClr val="FF0000"/>
                  </a:solidFill>
                  <a:latin typeface="黑体" panose="02010609060101010101" pitchFamily="49" charset="-122"/>
                  <a:ea typeface="黑体" panose="02010609060101010101" pitchFamily="49" charset="-122"/>
                </a:rPr>
                <a:t>属于《国家重点支持的高新技术领域》规定的范围</a:t>
              </a:r>
              <a:endParaRPr kumimoji="1" sz="2000" dirty="0">
                <a:solidFill>
                  <a:srgbClr val="FF0000"/>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5629275" cy="560070"/>
          </a:xfrm>
        </p:spPr>
        <p:txBody>
          <a:bodyPr>
            <a:normAutofit fontScale="70000" lnSpcReduction="20000"/>
          </a:bodyPr>
          <a:lstStyle/>
          <a:p>
            <a:pPr lvl="0"/>
            <a:r>
              <a:rPr kumimoji="1" lang="zh-CN" altLang="en-US" dirty="0">
                <a:solidFill>
                  <a:srgbClr val="404040"/>
                </a:solidFill>
                <a:latin typeface="Century Gothic" panose="020B0502020202020204"/>
                <a:ea typeface="微软雅黑" panose="020B0503020204020204" charset="-122"/>
              </a:rPr>
              <a:t>条件三：《国家重点支持的高新技术领域》范围内</a:t>
            </a:r>
            <a:endParaRPr kumimoji="1" lang="zh-CN" altLang="en-US" dirty="0">
              <a:solidFill>
                <a:srgbClr val="404040"/>
              </a:solidFill>
              <a:latin typeface="Century Gothic" panose="020B0502020202020204"/>
              <a:ea typeface="微软雅黑" panose="020B0503020204020204" charset="-122"/>
            </a:endParaRPr>
          </a:p>
        </p:txBody>
      </p:sp>
      <p:sp>
        <p:nvSpPr>
          <p:cNvPr id="12" name="燕尾形 11"/>
          <p:cNvSpPr/>
          <p:nvPr/>
        </p:nvSpPr>
        <p:spPr>
          <a:xfrm>
            <a:off x="6016091" y="1542935"/>
            <a:ext cx="237893" cy="237931"/>
          </a:xfrm>
          <a:prstGeom prst="chevron">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75" name="文本框 8"/>
          <p:cNvSpPr txBox="1"/>
          <p:nvPr/>
        </p:nvSpPr>
        <p:spPr>
          <a:xfrm>
            <a:off x="6213339" y="1763275"/>
            <a:ext cx="2595828" cy="824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335" dirty="0">
                <a:solidFill>
                  <a:srgbClr val="000000"/>
                </a:solidFill>
                <a:latin typeface="+mn-ea"/>
              </a:rPr>
              <a:t>软件、微电子技术、计算机产品及其网络应用技术、通信技术、广播影视技术等。</a:t>
            </a:r>
            <a:endParaRPr lang="zh-CN" altLang="en-US" sz="1335" dirty="0">
              <a:solidFill>
                <a:srgbClr val="000000"/>
              </a:solidFill>
              <a:latin typeface="+mn-ea"/>
            </a:endParaRPr>
          </a:p>
        </p:txBody>
      </p:sp>
      <p:sp>
        <p:nvSpPr>
          <p:cNvPr id="76" name="矩形 75"/>
          <p:cNvSpPr/>
          <p:nvPr/>
        </p:nvSpPr>
        <p:spPr>
          <a:xfrm>
            <a:off x="6213337" y="1488251"/>
            <a:ext cx="1409700" cy="335280"/>
          </a:xfrm>
          <a:prstGeom prst="rect">
            <a:avLst/>
          </a:prstGeom>
          <a:noFill/>
        </p:spPr>
        <p:txBody>
          <a:bodyPr wrap="none">
            <a:spAutoFit/>
          </a:bodyPr>
          <a:lstStyle/>
          <a:p>
            <a:pPr lvl="0" algn="l"/>
            <a:r>
              <a:rPr lang="zh-CN" altLang="en-US" sz="1600" b="1" dirty="0">
                <a:solidFill>
                  <a:schemeClr val="accent5">
                    <a:lumMod val="75000"/>
                  </a:schemeClr>
                </a:solidFill>
              </a:rPr>
              <a:t>一、电子信息</a:t>
            </a:r>
            <a:endParaRPr lang="zh-CN" altLang="en-US" sz="1600" b="1" dirty="0">
              <a:solidFill>
                <a:schemeClr val="accent5">
                  <a:lumMod val="75000"/>
                </a:schemeClr>
              </a:solidFill>
            </a:endParaRPr>
          </a:p>
        </p:txBody>
      </p:sp>
      <p:sp>
        <p:nvSpPr>
          <p:cNvPr id="78" name="燕尾形 77"/>
          <p:cNvSpPr/>
          <p:nvPr/>
        </p:nvSpPr>
        <p:spPr>
          <a:xfrm>
            <a:off x="6016091" y="2618787"/>
            <a:ext cx="237893" cy="237931"/>
          </a:xfrm>
          <a:prstGeom prst="chevron">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79" name="文本框 8"/>
          <p:cNvSpPr txBox="1"/>
          <p:nvPr/>
        </p:nvSpPr>
        <p:spPr>
          <a:xfrm>
            <a:off x="6213339" y="2839127"/>
            <a:ext cx="2595828" cy="824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335" dirty="0">
                <a:solidFill>
                  <a:srgbClr val="000000"/>
                </a:solidFill>
                <a:latin typeface="+mn-ea"/>
              </a:rPr>
              <a:t>医药生物技术、中药、天然药物、化学药研发技术、药物新剂型与制剂创制技术等。</a:t>
            </a:r>
            <a:endParaRPr lang="zh-CN" altLang="en-US" sz="1335" dirty="0">
              <a:solidFill>
                <a:srgbClr val="000000"/>
              </a:solidFill>
              <a:latin typeface="+mn-ea"/>
            </a:endParaRPr>
          </a:p>
        </p:txBody>
      </p:sp>
      <p:sp>
        <p:nvSpPr>
          <p:cNvPr id="80" name="矩形 79"/>
          <p:cNvSpPr/>
          <p:nvPr/>
        </p:nvSpPr>
        <p:spPr>
          <a:xfrm>
            <a:off x="6213337" y="2564103"/>
            <a:ext cx="1818640" cy="335280"/>
          </a:xfrm>
          <a:prstGeom prst="rect">
            <a:avLst/>
          </a:prstGeom>
        </p:spPr>
        <p:txBody>
          <a:bodyPr wrap="none">
            <a:spAutoFit/>
          </a:bodyPr>
          <a:lstStyle/>
          <a:p>
            <a:pPr lvl="0" algn="l"/>
            <a:r>
              <a:rPr lang="zh-CN" altLang="en-US" sz="1600" b="1" dirty="0">
                <a:solidFill>
                  <a:schemeClr val="accent6"/>
                </a:solidFill>
              </a:rPr>
              <a:t>二、生物与新医药</a:t>
            </a:r>
            <a:endParaRPr lang="zh-CN" altLang="en-US" sz="1600" b="1" dirty="0">
              <a:solidFill>
                <a:schemeClr val="accent6"/>
              </a:solidFill>
            </a:endParaRPr>
          </a:p>
        </p:txBody>
      </p:sp>
      <p:sp>
        <p:nvSpPr>
          <p:cNvPr id="82" name="燕尾形 81"/>
          <p:cNvSpPr/>
          <p:nvPr/>
        </p:nvSpPr>
        <p:spPr>
          <a:xfrm>
            <a:off x="6016091" y="3694639"/>
            <a:ext cx="237893" cy="237931"/>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83" name="文本框 8"/>
          <p:cNvSpPr txBox="1"/>
          <p:nvPr/>
        </p:nvSpPr>
        <p:spPr>
          <a:xfrm>
            <a:off x="6213339" y="3914979"/>
            <a:ext cx="2595828" cy="3568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335" dirty="0">
                <a:solidFill>
                  <a:srgbClr val="000000"/>
                </a:solidFill>
                <a:latin typeface="+mn-ea"/>
              </a:rPr>
              <a:t>航空技术、航天技术等。</a:t>
            </a:r>
            <a:endParaRPr lang="zh-CN" altLang="en-US" sz="1335" dirty="0">
              <a:solidFill>
                <a:srgbClr val="000000"/>
              </a:solidFill>
              <a:latin typeface="+mn-ea"/>
            </a:endParaRPr>
          </a:p>
        </p:txBody>
      </p:sp>
      <p:sp>
        <p:nvSpPr>
          <p:cNvPr id="84" name="矩形 83"/>
          <p:cNvSpPr/>
          <p:nvPr/>
        </p:nvSpPr>
        <p:spPr>
          <a:xfrm>
            <a:off x="6213337" y="3639955"/>
            <a:ext cx="1409700" cy="335280"/>
          </a:xfrm>
          <a:prstGeom prst="rect">
            <a:avLst/>
          </a:prstGeom>
        </p:spPr>
        <p:txBody>
          <a:bodyPr wrap="none">
            <a:spAutoFit/>
          </a:bodyPr>
          <a:lstStyle/>
          <a:p>
            <a:pPr lvl="0" algn="l"/>
            <a:r>
              <a:rPr sz="1600" b="1" dirty="0">
                <a:solidFill>
                  <a:schemeClr val="accent1">
                    <a:lumMod val="60000"/>
                    <a:lumOff val="40000"/>
                  </a:schemeClr>
                </a:solidFill>
              </a:rPr>
              <a:t>三、航空航天</a:t>
            </a:r>
            <a:endParaRPr sz="1600" b="1" dirty="0">
              <a:solidFill>
                <a:schemeClr val="accent1">
                  <a:lumMod val="60000"/>
                  <a:lumOff val="40000"/>
                </a:schemeClr>
              </a:solidFill>
            </a:endParaRPr>
          </a:p>
        </p:txBody>
      </p:sp>
      <p:sp>
        <p:nvSpPr>
          <p:cNvPr id="86" name="燕尾形 85"/>
          <p:cNvSpPr/>
          <p:nvPr/>
        </p:nvSpPr>
        <p:spPr>
          <a:xfrm>
            <a:off x="6016091" y="4770491"/>
            <a:ext cx="237893" cy="237931"/>
          </a:xfrm>
          <a:prstGeom prst="chevron">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87" name="文本框 8"/>
          <p:cNvSpPr txBox="1"/>
          <p:nvPr/>
        </p:nvSpPr>
        <p:spPr>
          <a:xfrm>
            <a:off x="6213339" y="4990831"/>
            <a:ext cx="2595828" cy="887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335" dirty="0">
                <a:solidFill>
                  <a:srgbClr val="000000"/>
                </a:solidFill>
                <a:latin typeface="+mn-ea"/>
              </a:rPr>
              <a:t>金属材料、无机非金属材料、高分子材料、生物医用材料、精细和专用化学品等。</a:t>
            </a:r>
            <a:endParaRPr lang="zh-CN" altLang="en-US" sz="1335" dirty="0">
              <a:solidFill>
                <a:srgbClr val="000000"/>
              </a:solidFill>
              <a:latin typeface="+mn-ea"/>
            </a:endParaRPr>
          </a:p>
        </p:txBody>
      </p:sp>
      <p:sp>
        <p:nvSpPr>
          <p:cNvPr id="88" name="矩形 87"/>
          <p:cNvSpPr/>
          <p:nvPr/>
        </p:nvSpPr>
        <p:spPr>
          <a:xfrm>
            <a:off x="6213337" y="4715807"/>
            <a:ext cx="1205230" cy="335280"/>
          </a:xfrm>
          <a:prstGeom prst="rect">
            <a:avLst/>
          </a:prstGeom>
        </p:spPr>
        <p:txBody>
          <a:bodyPr wrap="none">
            <a:spAutoFit/>
          </a:bodyPr>
          <a:lstStyle/>
          <a:p>
            <a:pPr lvl="0" algn="l"/>
            <a:r>
              <a:rPr sz="1600" b="1" dirty="0">
                <a:solidFill>
                  <a:schemeClr val="accent4">
                    <a:lumMod val="75000"/>
                  </a:schemeClr>
                </a:solidFill>
              </a:rPr>
              <a:t>四、新材料</a:t>
            </a:r>
            <a:endParaRPr sz="1600" b="1" dirty="0">
              <a:solidFill>
                <a:schemeClr val="accent4">
                  <a:lumMod val="75000"/>
                </a:schemeClr>
              </a:solidFill>
            </a:endParaRPr>
          </a:p>
        </p:txBody>
      </p:sp>
      <p:sp>
        <p:nvSpPr>
          <p:cNvPr id="90" name="燕尾形 89"/>
          <p:cNvSpPr/>
          <p:nvPr/>
        </p:nvSpPr>
        <p:spPr>
          <a:xfrm>
            <a:off x="8764051" y="1531497"/>
            <a:ext cx="237893" cy="237931"/>
          </a:xfrm>
          <a:prstGeom prst="chevron">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91" name="文本框 8"/>
          <p:cNvSpPr txBox="1"/>
          <p:nvPr/>
        </p:nvSpPr>
        <p:spPr>
          <a:xfrm>
            <a:off x="8961299" y="1751836"/>
            <a:ext cx="2595828" cy="824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335" dirty="0">
                <a:solidFill>
                  <a:srgbClr val="000000"/>
                </a:solidFill>
                <a:latin typeface="+mn-ea"/>
              </a:rPr>
              <a:t>研发与设计服务、检验检测认证与标准服务、信息技术服务、高技术专业化服务等。</a:t>
            </a:r>
            <a:endParaRPr lang="zh-CN" altLang="en-US" sz="1335" dirty="0">
              <a:solidFill>
                <a:srgbClr val="000000"/>
              </a:solidFill>
              <a:latin typeface="+mn-ea"/>
            </a:endParaRPr>
          </a:p>
        </p:txBody>
      </p:sp>
      <p:sp>
        <p:nvSpPr>
          <p:cNvPr id="92" name="矩形 91"/>
          <p:cNvSpPr/>
          <p:nvPr/>
        </p:nvSpPr>
        <p:spPr>
          <a:xfrm>
            <a:off x="8961297" y="1476812"/>
            <a:ext cx="1614170" cy="335280"/>
          </a:xfrm>
          <a:prstGeom prst="rect">
            <a:avLst/>
          </a:prstGeom>
        </p:spPr>
        <p:txBody>
          <a:bodyPr wrap="none">
            <a:spAutoFit/>
          </a:bodyPr>
          <a:lstStyle/>
          <a:p>
            <a:pPr lvl="0" algn="l"/>
            <a:r>
              <a:rPr sz="1600" b="1" dirty="0">
                <a:solidFill>
                  <a:schemeClr val="accent6">
                    <a:lumMod val="60000"/>
                    <a:lumOff val="40000"/>
                  </a:schemeClr>
                </a:solidFill>
              </a:rPr>
              <a:t>五、高技术服务</a:t>
            </a:r>
            <a:endParaRPr sz="1600" b="1" dirty="0">
              <a:solidFill>
                <a:schemeClr val="accent6">
                  <a:lumMod val="60000"/>
                  <a:lumOff val="40000"/>
                </a:schemeClr>
              </a:solidFill>
            </a:endParaRPr>
          </a:p>
        </p:txBody>
      </p:sp>
      <p:sp>
        <p:nvSpPr>
          <p:cNvPr id="94" name="燕尾形 93"/>
          <p:cNvSpPr/>
          <p:nvPr/>
        </p:nvSpPr>
        <p:spPr>
          <a:xfrm>
            <a:off x="8764051" y="2607349"/>
            <a:ext cx="237893" cy="237931"/>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95" name="文本框 8"/>
          <p:cNvSpPr txBox="1"/>
          <p:nvPr/>
        </p:nvSpPr>
        <p:spPr>
          <a:xfrm>
            <a:off x="8961299" y="2827688"/>
            <a:ext cx="2595828" cy="824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335" dirty="0">
                <a:solidFill>
                  <a:srgbClr val="000000"/>
                </a:solidFill>
                <a:latin typeface="+mn-ea"/>
              </a:rPr>
              <a:t>可再生清洁能源、核能及氢能、新型高效能量转换与储存技术、高效节能技术等。</a:t>
            </a:r>
            <a:endParaRPr lang="zh-CN" altLang="en-US" sz="1335" dirty="0">
              <a:solidFill>
                <a:srgbClr val="000000"/>
              </a:solidFill>
              <a:latin typeface="+mn-ea"/>
            </a:endParaRPr>
          </a:p>
        </p:txBody>
      </p:sp>
      <p:sp>
        <p:nvSpPr>
          <p:cNvPr id="96" name="矩形 95"/>
          <p:cNvSpPr/>
          <p:nvPr/>
        </p:nvSpPr>
        <p:spPr>
          <a:xfrm>
            <a:off x="8961297" y="2552664"/>
            <a:ext cx="1818640" cy="335280"/>
          </a:xfrm>
          <a:prstGeom prst="rect">
            <a:avLst/>
          </a:prstGeom>
        </p:spPr>
        <p:txBody>
          <a:bodyPr wrap="none">
            <a:spAutoFit/>
          </a:bodyPr>
          <a:lstStyle/>
          <a:p>
            <a:pPr lvl="0" algn="l"/>
            <a:r>
              <a:rPr sz="1600" b="1" dirty="0">
                <a:solidFill>
                  <a:schemeClr val="accent4"/>
                </a:solidFill>
              </a:rPr>
              <a:t>六、新能源与节能</a:t>
            </a:r>
            <a:endParaRPr sz="1600" b="1" dirty="0">
              <a:solidFill>
                <a:schemeClr val="accent4"/>
              </a:solidFill>
            </a:endParaRPr>
          </a:p>
        </p:txBody>
      </p:sp>
      <p:sp>
        <p:nvSpPr>
          <p:cNvPr id="98" name="燕尾形 97"/>
          <p:cNvSpPr/>
          <p:nvPr/>
        </p:nvSpPr>
        <p:spPr>
          <a:xfrm>
            <a:off x="8764051" y="3683201"/>
            <a:ext cx="237893" cy="237931"/>
          </a:xfrm>
          <a:prstGeom prst="chevr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99" name="文本框 8"/>
          <p:cNvSpPr txBox="1"/>
          <p:nvPr/>
        </p:nvSpPr>
        <p:spPr>
          <a:xfrm>
            <a:off x="8961299" y="3903540"/>
            <a:ext cx="2595828" cy="824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335" dirty="0">
                <a:solidFill>
                  <a:srgbClr val="000000"/>
                </a:solidFill>
                <a:latin typeface="+mn-ea"/>
              </a:rPr>
              <a:t>水污染控制与水资源利用技术、大气污染控制技术、固体废弃物处置与综合利用技术等。</a:t>
            </a:r>
            <a:endParaRPr lang="zh-CN" altLang="en-US" sz="1335" dirty="0">
              <a:solidFill>
                <a:srgbClr val="000000"/>
              </a:solidFill>
              <a:latin typeface="+mn-ea"/>
            </a:endParaRPr>
          </a:p>
        </p:txBody>
      </p:sp>
      <p:sp>
        <p:nvSpPr>
          <p:cNvPr id="100" name="矩形 99"/>
          <p:cNvSpPr/>
          <p:nvPr/>
        </p:nvSpPr>
        <p:spPr>
          <a:xfrm>
            <a:off x="8961297" y="3628516"/>
            <a:ext cx="1614170" cy="335280"/>
          </a:xfrm>
          <a:prstGeom prst="rect">
            <a:avLst/>
          </a:prstGeom>
        </p:spPr>
        <p:txBody>
          <a:bodyPr wrap="none">
            <a:spAutoFit/>
          </a:bodyPr>
          <a:lstStyle/>
          <a:p>
            <a:pPr lvl="0" algn="l"/>
            <a:r>
              <a:rPr sz="1600" b="1" dirty="0">
                <a:solidFill>
                  <a:schemeClr val="accent1"/>
                </a:solidFill>
              </a:rPr>
              <a:t>七、资源与环境</a:t>
            </a:r>
            <a:endParaRPr sz="1600" b="1" dirty="0">
              <a:solidFill>
                <a:schemeClr val="accent1"/>
              </a:solidFill>
            </a:endParaRPr>
          </a:p>
        </p:txBody>
      </p:sp>
      <p:sp>
        <p:nvSpPr>
          <p:cNvPr id="102" name="燕尾形 101"/>
          <p:cNvSpPr/>
          <p:nvPr/>
        </p:nvSpPr>
        <p:spPr>
          <a:xfrm>
            <a:off x="8764051" y="4759053"/>
            <a:ext cx="237893" cy="237931"/>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03" name="文本框 8"/>
          <p:cNvSpPr txBox="1"/>
          <p:nvPr/>
        </p:nvSpPr>
        <p:spPr>
          <a:xfrm>
            <a:off x="8961299" y="4979392"/>
            <a:ext cx="2595828" cy="887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335" dirty="0">
                <a:solidFill>
                  <a:srgbClr val="000000"/>
                </a:solidFill>
                <a:latin typeface="+mn-ea"/>
              </a:rPr>
              <a:t>工业生产过程控制系统、安全生产技术、高性能、智能化仪器仪表、先进制造工艺与装备等。</a:t>
            </a:r>
            <a:endParaRPr lang="zh-CN" altLang="en-US" sz="1335" dirty="0">
              <a:solidFill>
                <a:srgbClr val="000000"/>
              </a:solidFill>
              <a:latin typeface="+mn-ea"/>
            </a:endParaRPr>
          </a:p>
        </p:txBody>
      </p:sp>
      <p:sp>
        <p:nvSpPr>
          <p:cNvPr id="104" name="矩形 103"/>
          <p:cNvSpPr/>
          <p:nvPr/>
        </p:nvSpPr>
        <p:spPr>
          <a:xfrm>
            <a:off x="8961297" y="4704368"/>
            <a:ext cx="2227580" cy="335280"/>
          </a:xfrm>
          <a:prstGeom prst="rect">
            <a:avLst/>
          </a:prstGeom>
        </p:spPr>
        <p:txBody>
          <a:bodyPr wrap="none">
            <a:spAutoFit/>
          </a:bodyPr>
          <a:lstStyle/>
          <a:p>
            <a:pPr lvl="0" algn="l"/>
            <a:r>
              <a:rPr sz="1600" b="1" dirty="0">
                <a:solidFill>
                  <a:schemeClr val="accent2"/>
                </a:solidFill>
              </a:rPr>
              <a:t>八、先进制造与自动化</a:t>
            </a:r>
            <a:endParaRPr sz="1600" b="1" dirty="0">
              <a:solidFill>
                <a:schemeClr val="accent2"/>
              </a:solidFill>
            </a:endParaRPr>
          </a:p>
        </p:txBody>
      </p:sp>
      <p:sp>
        <p:nvSpPr>
          <p:cNvPr id="121" name="空心弧 5"/>
          <p:cNvSpPr/>
          <p:nvPr/>
        </p:nvSpPr>
        <p:spPr>
          <a:xfrm>
            <a:off x="811259" y="1426508"/>
            <a:ext cx="1489884" cy="1858094"/>
          </a:xfrm>
          <a:custGeom>
            <a:avLst/>
            <a:gdLst/>
            <a:ahLst/>
            <a:cxnLst/>
            <a:rect l="l" t="t" r="r" b="b"/>
            <a:pathLst>
              <a:path w="1156644" h="1442498">
                <a:moveTo>
                  <a:pt x="463847" y="0"/>
                </a:moveTo>
                <a:lnTo>
                  <a:pt x="1156644" y="141576"/>
                </a:lnTo>
                <a:lnTo>
                  <a:pt x="1103634" y="846701"/>
                </a:lnTo>
                <a:lnTo>
                  <a:pt x="970373" y="670341"/>
                </a:lnTo>
                <a:lnTo>
                  <a:pt x="908664" y="725539"/>
                </a:lnTo>
                <a:cubicBezTo>
                  <a:pt x="719902" y="914709"/>
                  <a:pt x="612178" y="1172166"/>
                  <a:pt x="612178" y="1442498"/>
                </a:cubicBezTo>
                <a:lnTo>
                  <a:pt x="0" y="1442498"/>
                </a:lnTo>
                <a:cubicBezTo>
                  <a:pt x="0" y="1009135"/>
                  <a:pt x="172691" y="596413"/>
                  <a:pt x="475290" y="293158"/>
                </a:cubicBezTo>
                <a:lnTo>
                  <a:pt x="600640" y="181033"/>
                </a:lnTo>
                <a:close/>
              </a:path>
            </a:pathLst>
          </a:cu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22" name="空心弧 5"/>
          <p:cNvSpPr/>
          <p:nvPr/>
        </p:nvSpPr>
        <p:spPr>
          <a:xfrm rot="18900000">
            <a:off x="490822" y="2636230"/>
            <a:ext cx="1489884" cy="1858094"/>
          </a:xfrm>
          <a:custGeom>
            <a:avLst/>
            <a:gdLst/>
            <a:ahLst/>
            <a:cxnLst/>
            <a:rect l="l" t="t" r="r" b="b"/>
            <a:pathLst>
              <a:path w="1156644" h="1442498">
                <a:moveTo>
                  <a:pt x="463847" y="0"/>
                </a:moveTo>
                <a:lnTo>
                  <a:pt x="1156644" y="141576"/>
                </a:lnTo>
                <a:lnTo>
                  <a:pt x="1103634" y="846701"/>
                </a:lnTo>
                <a:lnTo>
                  <a:pt x="970373" y="670341"/>
                </a:lnTo>
                <a:lnTo>
                  <a:pt x="908664" y="725539"/>
                </a:lnTo>
                <a:cubicBezTo>
                  <a:pt x="719902" y="914709"/>
                  <a:pt x="612178" y="1172166"/>
                  <a:pt x="612178" y="1442498"/>
                </a:cubicBezTo>
                <a:lnTo>
                  <a:pt x="0" y="1442498"/>
                </a:lnTo>
                <a:cubicBezTo>
                  <a:pt x="0" y="1009135"/>
                  <a:pt x="172691" y="596413"/>
                  <a:pt x="475290" y="293158"/>
                </a:cubicBezTo>
                <a:lnTo>
                  <a:pt x="600640" y="181033"/>
                </a:lnTo>
                <a:close/>
              </a:path>
            </a:pathLst>
          </a:cu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23" name="空心弧 5"/>
          <p:cNvSpPr/>
          <p:nvPr/>
        </p:nvSpPr>
        <p:spPr>
          <a:xfrm rot="16200000">
            <a:off x="1262583" y="3911370"/>
            <a:ext cx="1489884" cy="1858094"/>
          </a:xfrm>
          <a:custGeom>
            <a:avLst/>
            <a:gdLst/>
            <a:ahLst/>
            <a:cxnLst/>
            <a:rect l="l" t="t" r="r" b="b"/>
            <a:pathLst>
              <a:path w="1156644" h="1442498">
                <a:moveTo>
                  <a:pt x="463847" y="0"/>
                </a:moveTo>
                <a:lnTo>
                  <a:pt x="1156644" y="141576"/>
                </a:lnTo>
                <a:lnTo>
                  <a:pt x="1103634" y="846701"/>
                </a:lnTo>
                <a:lnTo>
                  <a:pt x="970373" y="670341"/>
                </a:lnTo>
                <a:lnTo>
                  <a:pt x="908664" y="725539"/>
                </a:lnTo>
                <a:cubicBezTo>
                  <a:pt x="719902" y="914709"/>
                  <a:pt x="612178" y="1172166"/>
                  <a:pt x="612178" y="1442498"/>
                </a:cubicBezTo>
                <a:lnTo>
                  <a:pt x="0" y="1442498"/>
                </a:lnTo>
                <a:cubicBezTo>
                  <a:pt x="0" y="1009135"/>
                  <a:pt x="172691" y="596413"/>
                  <a:pt x="475290" y="293158"/>
                </a:cubicBezTo>
                <a:lnTo>
                  <a:pt x="600640" y="181033"/>
                </a:lnTo>
                <a:close/>
              </a:path>
            </a:pathLst>
          </a:custGeom>
          <a:solidFill>
            <a:schemeClr val="accent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24" name="空心弧 5"/>
          <p:cNvSpPr/>
          <p:nvPr/>
        </p:nvSpPr>
        <p:spPr>
          <a:xfrm rot="13500000">
            <a:off x="2675253" y="4190046"/>
            <a:ext cx="1489884" cy="1858094"/>
          </a:xfrm>
          <a:custGeom>
            <a:avLst/>
            <a:gdLst/>
            <a:ahLst/>
            <a:cxnLst/>
            <a:rect l="l" t="t" r="r" b="b"/>
            <a:pathLst>
              <a:path w="1156644" h="1442498">
                <a:moveTo>
                  <a:pt x="463847" y="0"/>
                </a:moveTo>
                <a:lnTo>
                  <a:pt x="1156644" y="141576"/>
                </a:lnTo>
                <a:lnTo>
                  <a:pt x="1103634" y="846701"/>
                </a:lnTo>
                <a:lnTo>
                  <a:pt x="970373" y="670341"/>
                </a:lnTo>
                <a:lnTo>
                  <a:pt x="908664" y="725539"/>
                </a:lnTo>
                <a:cubicBezTo>
                  <a:pt x="719902" y="914709"/>
                  <a:pt x="612178" y="1172166"/>
                  <a:pt x="612178" y="1442498"/>
                </a:cubicBezTo>
                <a:lnTo>
                  <a:pt x="0" y="1442498"/>
                </a:lnTo>
                <a:cubicBezTo>
                  <a:pt x="0" y="1009135"/>
                  <a:pt x="172691" y="596413"/>
                  <a:pt x="475290" y="293158"/>
                </a:cubicBezTo>
                <a:lnTo>
                  <a:pt x="600640" y="181033"/>
                </a:lnTo>
                <a:close/>
              </a:path>
            </a:pathLst>
          </a:cu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25" name="空心弧 5"/>
          <p:cNvSpPr/>
          <p:nvPr/>
        </p:nvSpPr>
        <p:spPr>
          <a:xfrm rot="10800000">
            <a:off x="3838968" y="3451683"/>
            <a:ext cx="1489884" cy="1858094"/>
          </a:xfrm>
          <a:custGeom>
            <a:avLst/>
            <a:gdLst/>
            <a:ahLst/>
            <a:cxnLst/>
            <a:rect l="l" t="t" r="r" b="b"/>
            <a:pathLst>
              <a:path w="1156644" h="1442498">
                <a:moveTo>
                  <a:pt x="463847" y="0"/>
                </a:moveTo>
                <a:lnTo>
                  <a:pt x="1156644" y="141576"/>
                </a:lnTo>
                <a:lnTo>
                  <a:pt x="1103634" y="846701"/>
                </a:lnTo>
                <a:lnTo>
                  <a:pt x="970373" y="670341"/>
                </a:lnTo>
                <a:lnTo>
                  <a:pt x="908664" y="725539"/>
                </a:lnTo>
                <a:cubicBezTo>
                  <a:pt x="719902" y="914709"/>
                  <a:pt x="612178" y="1172166"/>
                  <a:pt x="612178" y="1442498"/>
                </a:cubicBezTo>
                <a:lnTo>
                  <a:pt x="0" y="1442498"/>
                </a:lnTo>
                <a:cubicBezTo>
                  <a:pt x="0" y="1009135"/>
                  <a:pt x="172691" y="596413"/>
                  <a:pt x="475290" y="293158"/>
                </a:cubicBezTo>
                <a:lnTo>
                  <a:pt x="600640" y="181033"/>
                </a:lnTo>
                <a:close/>
              </a:path>
            </a:pathLst>
          </a:cu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26" name="空心弧 5"/>
          <p:cNvSpPr/>
          <p:nvPr/>
        </p:nvSpPr>
        <p:spPr>
          <a:xfrm rot="8126324">
            <a:off x="4134354" y="2173800"/>
            <a:ext cx="1489884" cy="1858094"/>
          </a:xfrm>
          <a:custGeom>
            <a:avLst/>
            <a:gdLst/>
            <a:ahLst/>
            <a:cxnLst/>
            <a:rect l="l" t="t" r="r" b="b"/>
            <a:pathLst>
              <a:path w="1156644" h="1442498">
                <a:moveTo>
                  <a:pt x="463847" y="0"/>
                </a:moveTo>
                <a:lnTo>
                  <a:pt x="1156644" y="141576"/>
                </a:lnTo>
                <a:lnTo>
                  <a:pt x="1103634" y="846701"/>
                </a:lnTo>
                <a:lnTo>
                  <a:pt x="970373" y="670341"/>
                </a:lnTo>
                <a:lnTo>
                  <a:pt x="908664" y="725539"/>
                </a:lnTo>
                <a:cubicBezTo>
                  <a:pt x="719902" y="914709"/>
                  <a:pt x="612178" y="1172166"/>
                  <a:pt x="612178" y="1442498"/>
                </a:cubicBezTo>
                <a:lnTo>
                  <a:pt x="0" y="1442498"/>
                </a:lnTo>
                <a:cubicBezTo>
                  <a:pt x="0" y="1009135"/>
                  <a:pt x="172691" y="596413"/>
                  <a:pt x="475290" y="293158"/>
                </a:cubicBezTo>
                <a:lnTo>
                  <a:pt x="600640" y="181033"/>
                </a:lnTo>
                <a:close/>
              </a:path>
            </a:pathLst>
          </a:cu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27" name="空心弧 5"/>
          <p:cNvSpPr/>
          <p:nvPr/>
        </p:nvSpPr>
        <p:spPr>
          <a:xfrm rot="5400000">
            <a:off x="3452860" y="989149"/>
            <a:ext cx="1489884" cy="1858094"/>
          </a:xfrm>
          <a:custGeom>
            <a:avLst/>
            <a:gdLst/>
            <a:ahLst/>
            <a:cxnLst/>
            <a:rect l="l" t="t" r="r" b="b"/>
            <a:pathLst>
              <a:path w="1156644" h="1442498">
                <a:moveTo>
                  <a:pt x="463847" y="0"/>
                </a:moveTo>
                <a:lnTo>
                  <a:pt x="1156644" y="141576"/>
                </a:lnTo>
                <a:lnTo>
                  <a:pt x="1103634" y="846701"/>
                </a:lnTo>
                <a:lnTo>
                  <a:pt x="970373" y="670341"/>
                </a:lnTo>
                <a:lnTo>
                  <a:pt x="908664" y="725539"/>
                </a:lnTo>
                <a:cubicBezTo>
                  <a:pt x="719902" y="914709"/>
                  <a:pt x="612178" y="1172166"/>
                  <a:pt x="612178" y="1442498"/>
                </a:cubicBezTo>
                <a:lnTo>
                  <a:pt x="0" y="1442498"/>
                </a:lnTo>
                <a:cubicBezTo>
                  <a:pt x="0" y="1009135"/>
                  <a:pt x="172691" y="596413"/>
                  <a:pt x="475290" y="293158"/>
                </a:cubicBezTo>
                <a:lnTo>
                  <a:pt x="600640" y="181033"/>
                </a:lnTo>
                <a:close/>
              </a:path>
            </a:pathLst>
          </a:cu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28" name="空心弧 5"/>
          <p:cNvSpPr/>
          <p:nvPr/>
        </p:nvSpPr>
        <p:spPr>
          <a:xfrm rot="2709928">
            <a:off x="1995321" y="688145"/>
            <a:ext cx="1489884" cy="1858094"/>
          </a:xfrm>
          <a:custGeom>
            <a:avLst/>
            <a:gdLst/>
            <a:ahLst/>
            <a:cxnLst/>
            <a:rect l="l" t="t" r="r" b="b"/>
            <a:pathLst>
              <a:path w="1156644" h="1442498">
                <a:moveTo>
                  <a:pt x="463847" y="0"/>
                </a:moveTo>
                <a:lnTo>
                  <a:pt x="1156644" y="141576"/>
                </a:lnTo>
                <a:lnTo>
                  <a:pt x="1103634" y="846701"/>
                </a:lnTo>
                <a:lnTo>
                  <a:pt x="970373" y="670341"/>
                </a:lnTo>
                <a:lnTo>
                  <a:pt x="908664" y="725539"/>
                </a:lnTo>
                <a:cubicBezTo>
                  <a:pt x="719902" y="914709"/>
                  <a:pt x="612178" y="1172166"/>
                  <a:pt x="612178" y="1442498"/>
                </a:cubicBezTo>
                <a:lnTo>
                  <a:pt x="0" y="1442498"/>
                </a:lnTo>
                <a:cubicBezTo>
                  <a:pt x="0" y="1009135"/>
                  <a:pt x="172691" y="596413"/>
                  <a:pt x="475290" y="293158"/>
                </a:cubicBezTo>
                <a:lnTo>
                  <a:pt x="600640" y="181033"/>
                </a:lnTo>
                <a:close/>
              </a:path>
            </a:pathLst>
          </a:custGeom>
          <a:solidFill>
            <a:schemeClr val="accent5">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endParaRPr>
          </a:p>
        </p:txBody>
      </p:sp>
      <p:sp>
        <p:nvSpPr>
          <p:cNvPr id="129" name="任意形状 10"/>
          <p:cNvSpPr/>
          <p:nvPr/>
        </p:nvSpPr>
        <p:spPr>
          <a:xfrm>
            <a:off x="1368901" y="1426508"/>
            <a:ext cx="932244" cy="1090643"/>
          </a:xfrm>
          <a:custGeom>
            <a:avLst/>
            <a:gdLst/>
            <a:ahLst/>
            <a:cxnLst/>
            <a:rect l="l" t="t" r="r" b="b"/>
            <a:pathLst>
              <a:path w="723731" h="846701">
                <a:moveTo>
                  <a:pt x="30934" y="0"/>
                </a:moveTo>
                <a:lnTo>
                  <a:pt x="723731" y="141576"/>
                </a:lnTo>
                <a:lnTo>
                  <a:pt x="670721" y="846701"/>
                </a:lnTo>
                <a:lnTo>
                  <a:pt x="537460" y="670341"/>
                </a:lnTo>
                <a:lnTo>
                  <a:pt x="475751" y="725539"/>
                </a:lnTo>
                <a:lnTo>
                  <a:pt x="418210" y="789181"/>
                </a:lnTo>
                <a:lnTo>
                  <a:pt x="397945" y="773683"/>
                </a:lnTo>
                <a:cubicBezTo>
                  <a:pt x="379456" y="757245"/>
                  <a:pt x="362017" y="739588"/>
                  <a:pt x="345469" y="721198"/>
                </a:cubicBezTo>
                <a:cubicBezTo>
                  <a:pt x="293812" y="663792"/>
                  <a:pt x="316954" y="675251"/>
                  <a:pt x="261507" y="626726"/>
                </a:cubicBezTo>
                <a:cubicBezTo>
                  <a:pt x="248343" y="615206"/>
                  <a:pt x="234080" y="604940"/>
                  <a:pt x="219526" y="595235"/>
                </a:cubicBezTo>
                <a:cubicBezTo>
                  <a:pt x="202553" y="583918"/>
                  <a:pt x="182720" y="576805"/>
                  <a:pt x="167049" y="563744"/>
                </a:cubicBezTo>
                <a:cubicBezTo>
                  <a:pt x="114122" y="519631"/>
                  <a:pt x="68623" y="463317"/>
                  <a:pt x="30611" y="406290"/>
                </a:cubicBezTo>
                <a:cubicBezTo>
                  <a:pt x="21932" y="393270"/>
                  <a:pt x="15974" y="378602"/>
                  <a:pt x="9620" y="364303"/>
                </a:cubicBezTo>
                <a:lnTo>
                  <a:pt x="0" y="340028"/>
                </a:lnTo>
                <a:lnTo>
                  <a:pt x="42377" y="293158"/>
                </a:lnTo>
                <a:lnTo>
                  <a:pt x="167727" y="181033"/>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nvGrpSpPr>
          <p:cNvPr id="130" name="组 104"/>
          <p:cNvGrpSpPr/>
          <p:nvPr/>
        </p:nvGrpSpPr>
        <p:grpSpPr>
          <a:xfrm>
            <a:off x="2301143" y="2892779"/>
            <a:ext cx="1615111" cy="949340"/>
            <a:chOff x="3902075" y="4498975"/>
            <a:chExt cx="831850" cy="488950"/>
          </a:xfrm>
          <a:solidFill>
            <a:schemeClr val="tx2"/>
          </a:solidFill>
          <a:effectLst/>
        </p:grpSpPr>
        <p:sp>
          <p:nvSpPr>
            <p:cNvPr id="131" name="Freeform 230"/>
            <p:cNvSpPr>
              <a:spLocks noEditPoints="1"/>
            </p:cNvSpPr>
            <p:nvPr/>
          </p:nvSpPr>
          <p:spPr bwMode="auto">
            <a:xfrm>
              <a:off x="4092575" y="4498975"/>
              <a:ext cx="450850" cy="488950"/>
            </a:xfrm>
            <a:custGeom>
              <a:avLst/>
              <a:gdLst/>
              <a:ahLst/>
              <a:cxnLst>
                <a:cxn ang="0">
                  <a:pos x="70" y="72"/>
                </a:cxn>
                <a:cxn ang="0">
                  <a:pos x="76" y="44"/>
                </a:cxn>
                <a:cxn ang="0">
                  <a:pos x="90" y="20"/>
                </a:cxn>
                <a:cxn ang="0">
                  <a:pos x="114" y="6"/>
                </a:cxn>
                <a:cxn ang="0">
                  <a:pos x="142" y="0"/>
                </a:cxn>
                <a:cxn ang="0">
                  <a:pos x="156" y="2"/>
                </a:cxn>
                <a:cxn ang="0">
                  <a:pos x="182" y="12"/>
                </a:cxn>
                <a:cxn ang="0">
                  <a:pos x="202" y="30"/>
                </a:cxn>
                <a:cxn ang="0">
                  <a:pos x="212" y="56"/>
                </a:cxn>
                <a:cxn ang="0">
                  <a:pos x="212" y="72"/>
                </a:cxn>
                <a:cxn ang="0">
                  <a:pos x="208" y="100"/>
                </a:cxn>
                <a:cxn ang="0">
                  <a:pos x="192" y="122"/>
                </a:cxn>
                <a:cxn ang="0">
                  <a:pos x="170" y="138"/>
                </a:cxn>
                <a:cxn ang="0">
                  <a:pos x="142" y="142"/>
                </a:cxn>
                <a:cxn ang="0">
                  <a:pos x="128" y="142"/>
                </a:cxn>
                <a:cxn ang="0">
                  <a:pos x="102" y="130"/>
                </a:cxn>
                <a:cxn ang="0">
                  <a:pos x="82" y="112"/>
                </a:cxn>
                <a:cxn ang="0">
                  <a:pos x="72" y="86"/>
                </a:cxn>
                <a:cxn ang="0">
                  <a:pos x="70" y="72"/>
                </a:cxn>
                <a:cxn ang="0">
                  <a:pos x="142" y="190"/>
                </a:cxn>
                <a:cxn ang="0">
                  <a:pos x="104" y="194"/>
                </a:cxn>
                <a:cxn ang="0">
                  <a:pos x="74" y="202"/>
                </a:cxn>
                <a:cxn ang="0">
                  <a:pos x="48" y="214"/>
                </a:cxn>
                <a:cxn ang="0">
                  <a:pos x="16" y="244"/>
                </a:cxn>
                <a:cxn ang="0">
                  <a:pos x="0" y="268"/>
                </a:cxn>
                <a:cxn ang="0">
                  <a:pos x="284" y="308"/>
                </a:cxn>
                <a:cxn ang="0">
                  <a:pos x="284" y="268"/>
                </a:cxn>
                <a:cxn ang="0">
                  <a:pos x="268" y="244"/>
                </a:cxn>
                <a:cxn ang="0">
                  <a:pos x="234" y="214"/>
                </a:cxn>
                <a:cxn ang="0">
                  <a:pos x="210" y="202"/>
                </a:cxn>
                <a:cxn ang="0">
                  <a:pos x="180" y="194"/>
                </a:cxn>
                <a:cxn ang="0">
                  <a:pos x="142" y="190"/>
                </a:cxn>
              </a:cxnLst>
              <a:rect l="0" t="0" r="r" b="b"/>
              <a:pathLst>
                <a:path w="284" h="308">
                  <a:moveTo>
                    <a:pt x="70" y="72"/>
                  </a:moveTo>
                  <a:lnTo>
                    <a:pt x="70" y="72"/>
                  </a:lnTo>
                  <a:lnTo>
                    <a:pt x="72" y="56"/>
                  </a:lnTo>
                  <a:lnTo>
                    <a:pt x="76" y="44"/>
                  </a:lnTo>
                  <a:lnTo>
                    <a:pt x="82" y="30"/>
                  </a:lnTo>
                  <a:lnTo>
                    <a:pt x="90" y="20"/>
                  </a:lnTo>
                  <a:lnTo>
                    <a:pt x="102" y="12"/>
                  </a:lnTo>
                  <a:lnTo>
                    <a:pt x="114" y="6"/>
                  </a:lnTo>
                  <a:lnTo>
                    <a:pt x="128" y="2"/>
                  </a:lnTo>
                  <a:lnTo>
                    <a:pt x="142" y="0"/>
                  </a:lnTo>
                  <a:lnTo>
                    <a:pt x="142" y="0"/>
                  </a:lnTo>
                  <a:lnTo>
                    <a:pt x="156" y="2"/>
                  </a:lnTo>
                  <a:lnTo>
                    <a:pt x="170" y="6"/>
                  </a:lnTo>
                  <a:lnTo>
                    <a:pt x="182" y="12"/>
                  </a:lnTo>
                  <a:lnTo>
                    <a:pt x="192" y="20"/>
                  </a:lnTo>
                  <a:lnTo>
                    <a:pt x="202" y="30"/>
                  </a:lnTo>
                  <a:lnTo>
                    <a:pt x="208" y="44"/>
                  </a:lnTo>
                  <a:lnTo>
                    <a:pt x="212" y="56"/>
                  </a:lnTo>
                  <a:lnTo>
                    <a:pt x="212" y="72"/>
                  </a:lnTo>
                  <a:lnTo>
                    <a:pt x="212" y="72"/>
                  </a:lnTo>
                  <a:lnTo>
                    <a:pt x="212" y="86"/>
                  </a:lnTo>
                  <a:lnTo>
                    <a:pt x="208" y="100"/>
                  </a:lnTo>
                  <a:lnTo>
                    <a:pt x="202" y="112"/>
                  </a:lnTo>
                  <a:lnTo>
                    <a:pt x="192" y="122"/>
                  </a:lnTo>
                  <a:lnTo>
                    <a:pt x="182" y="130"/>
                  </a:lnTo>
                  <a:lnTo>
                    <a:pt x="170" y="138"/>
                  </a:lnTo>
                  <a:lnTo>
                    <a:pt x="156" y="142"/>
                  </a:lnTo>
                  <a:lnTo>
                    <a:pt x="142" y="142"/>
                  </a:lnTo>
                  <a:lnTo>
                    <a:pt x="142" y="142"/>
                  </a:lnTo>
                  <a:lnTo>
                    <a:pt x="128" y="142"/>
                  </a:lnTo>
                  <a:lnTo>
                    <a:pt x="114" y="138"/>
                  </a:lnTo>
                  <a:lnTo>
                    <a:pt x="102" y="130"/>
                  </a:lnTo>
                  <a:lnTo>
                    <a:pt x="90" y="122"/>
                  </a:lnTo>
                  <a:lnTo>
                    <a:pt x="82" y="112"/>
                  </a:lnTo>
                  <a:lnTo>
                    <a:pt x="76" y="100"/>
                  </a:lnTo>
                  <a:lnTo>
                    <a:pt x="72" y="86"/>
                  </a:lnTo>
                  <a:lnTo>
                    <a:pt x="70" y="72"/>
                  </a:lnTo>
                  <a:lnTo>
                    <a:pt x="70" y="72"/>
                  </a:lnTo>
                  <a:close/>
                  <a:moveTo>
                    <a:pt x="142" y="190"/>
                  </a:moveTo>
                  <a:lnTo>
                    <a:pt x="142" y="190"/>
                  </a:lnTo>
                  <a:lnTo>
                    <a:pt x="122" y="190"/>
                  </a:lnTo>
                  <a:lnTo>
                    <a:pt x="104" y="194"/>
                  </a:lnTo>
                  <a:lnTo>
                    <a:pt x="88" y="198"/>
                  </a:lnTo>
                  <a:lnTo>
                    <a:pt x="74" y="202"/>
                  </a:lnTo>
                  <a:lnTo>
                    <a:pt x="60" y="208"/>
                  </a:lnTo>
                  <a:lnTo>
                    <a:pt x="48" y="214"/>
                  </a:lnTo>
                  <a:lnTo>
                    <a:pt x="30" y="230"/>
                  </a:lnTo>
                  <a:lnTo>
                    <a:pt x="16" y="244"/>
                  </a:lnTo>
                  <a:lnTo>
                    <a:pt x="6" y="256"/>
                  </a:lnTo>
                  <a:lnTo>
                    <a:pt x="0" y="268"/>
                  </a:lnTo>
                  <a:lnTo>
                    <a:pt x="0" y="308"/>
                  </a:lnTo>
                  <a:lnTo>
                    <a:pt x="284" y="308"/>
                  </a:lnTo>
                  <a:lnTo>
                    <a:pt x="284" y="268"/>
                  </a:lnTo>
                  <a:lnTo>
                    <a:pt x="284" y="268"/>
                  </a:lnTo>
                  <a:lnTo>
                    <a:pt x="278" y="256"/>
                  </a:lnTo>
                  <a:lnTo>
                    <a:pt x="268" y="244"/>
                  </a:lnTo>
                  <a:lnTo>
                    <a:pt x="254" y="230"/>
                  </a:lnTo>
                  <a:lnTo>
                    <a:pt x="234" y="214"/>
                  </a:lnTo>
                  <a:lnTo>
                    <a:pt x="224" y="208"/>
                  </a:lnTo>
                  <a:lnTo>
                    <a:pt x="210" y="202"/>
                  </a:lnTo>
                  <a:lnTo>
                    <a:pt x="196" y="198"/>
                  </a:lnTo>
                  <a:lnTo>
                    <a:pt x="180" y="194"/>
                  </a:lnTo>
                  <a:lnTo>
                    <a:pt x="162" y="190"/>
                  </a:lnTo>
                  <a:lnTo>
                    <a:pt x="142" y="190"/>
                  </a:lnTo>
                  <a:lnTo>
                    <a:pt x="142" y="190"/>
                  </a:lnTo>
                  <a:close/>
                </a:path>
              </a:pathLst>
            </a:custGeom>
            <a:grpFill/>
            <a:ln w="9525">
              <a:noFill/>
              <a:round/>
            </a:ln>
            <a:effectLst/>
          </p:spPr>
          <p:txBody>
            <a:bodyPr vert="horz" wrap="square" lIns="121907" tIns="60953" rIns="121907" bIns="60953" numCol="1" anchor="t" anchorCtr="0" compatLnSpc="1"/>
            <a:lstStyle/>
            <a:p>
              <a:endParaRPr lang="zh-CN" altLang="en-US" sz="3200"/>
            </a:p>
          </p:txBody>
        </p:sp>
        <p:sp>
          <p:nvSpPr>
            <p:cNvPr id="132" name="Freeform 231"/>
            <p:cNvSpPr/>
            <p:nvPr/>
          </p:nvSpPr>
          <p:spPr bwMode="auto">
            <a:xfrm>
              <a:off x="4467225" y="4498975"/>
              <a:ext cx="190500" cy="187325"/>
            </a:xfrm>
            <a:custGeom>
              <a:avLst/>
              <a:gdLst/>
              <a:ahLst/>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ln>
          </p:spPr>
          <p:txBody>
            <a:bodyPr vert="horz" wrap="square" lIns="121907" tIns="60953" rIns="121907" bIns="60953" numCol="1" anchor="t" anchorCtr="0" compatLnSpc="1"/>
            <a:lstStyle/>
            <a:p>
              <a:endParaRPr lang="zh-CN" altLang="en-US" sz="3200"/>
            </a:p>
          </p:txBody>
        </p:sp>
        <p:sp>
          <p:nvSpPr>
            <p:cNvPr id="133" name="Freeform 232"/>
            <p:cNvSpPr/>
            <p:nvPr/>
          </p:nvSpPr>
          <p:spPr bwMode="auto">
            <a:xfrm>
              <a:off x="4457700" y="4762500"/>
              <a:ext cx="276225" cy="155575"/>
            </a:xfrm>
            <a:custGeom>
              <a:avLst/>
              <a:gdLst/>
              <a:ahLst/>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ln>
          </p:spPr>
          <p:txBody>
            <a:bodyPr vert="horz" wrap="square" lIns="121907" tIns="60953" rIns="121907" bIns="60953" numCol="1" anchor="t" anchorCtr="0" compatLnSpc="1"/>
            <a:lstStyle/>
            <a:p>
              <a:endParaRPr lang="zh-CN" altLang="en-US" sz="3200"/>
            </a:p>
          </p:txBody>
        </p:sp>
        <p:sp>
          <p:nvSpPr>
            <p:cNvPr id="134" name="Freeform 233"/>
            <p:cNvSpPr/>
            <p:nvPr/>
          </p:nvSpPr>
          <p:spPr bwMode="auto">
            <a:xfrm>
              <a:off x="4467225" y="4498975"/>
              <a:ext cx="190500" cy="187325"/>
            </a:xfrm>
            <a:custGeom>
              <a:avLst/>
              <a:gdLst/>
              <a:ahLst/>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ln>
            <a:effectLst/>
          </p:spPr>
          <p:txBody>
            <a:bodyPr vert="horz" wrap="square" lIns="121907" tIns="60953" rIns="121907" bIns="60953" numCol="1" anchor="t" anchorCtr="0" compatLnSpc="1"/>
            <a:lstStyle/>
            <a:p>
              <a:endParaRPr lang="zh-CN" altLang="en-US" sz="3200"/>
            </a:p>
          </p:txBody>
        </p:sp>
        <p:sp>
          <p:nvSpPr>
            <p:cNvPr id="135" name="Freeform 234"/>
            <p:cNvSpPr/>
            <p:nvPr/>
          </p:nvSpPr>
          <p:spPr bwMode="auto">
            <a:xfrm>
              <a:off x="4457700" y="4762500"/>
              <a:ext cx="276225" cy="155575"/>
            </a:xfrm>
            <a:custGeom>
              <a:avLst/>
              <a:gdLst/>
              <a:ahLst/>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ln>
            <a:effectLst/>
          </p:spPr>
          <p:txBody>
            <a:bodyPr vert="horz" wrap="square" lIns="121907" tIns="60953" rIns="121907" bIns="60953" numCol="1" anchor="t" anchorCtr="0" compatLnSpc="1"/>
            <a:lstStyle/>
            <a:p>
              <a:endParaRPr lang="zh-CN" altLang="en-US" sz="3200"/>
            </a:p>
          </p:txBody>
        </p:sp>
        <p:sp>
          <p:nvSpPr>
            <p:cNvPr id="136" name="Freeform 235"/>
            <p:cNvSpPr/>
            <p:nvPr/>
          </p:nvSpPr>
          <p:spPr bwMode="auto">
            <a:xfrm>
              <a:off x="3978275" y="4498975"/>
              <a:ext cx="187325" cy="187325"/>
            </a:xfrm>
            <a:custGeom>
              <a:avLst/>
              <a:gdLst/>
              <a:ahLst/>
              <a:cxnLst>
                <a:cxn ang="0">
                  <a:pos x="60" y="0"/>
                </a:cxn>
                <a:cxn ang="0">
                  <a:pos x="60" y="0"/>
                </a:cxn>
                <a:cxn ang="0">
                  <a:pos x="72" y="2"/>
                </a:cxn>
                <a:cxn ang="0">
                  <a:pos x="82" y="4"/>
                </a:cxn>
                <a:cxn ang="0">
                  <a:pos x="92" y="10"/>
                </a:cxn>
                <a:cxn ang="0">
                  <a:pos x="102" y="18"/>
                </a:cxn>
                <a:cxn ang="0">
                  <a:pos x="108" y="26"/>
                </a:cxn>
                <a:cxn ang="0">
                  <a:pos x="114" y="36"/>
                </a:cxn>
                <a:cxn ang="0">
                  <a:pos x="118" y="48"/>
                </a:cxn>
                <a:cxn ang="0">
                  <a:pos x="118" y="60"/>
                </a:cxn>
                <a:cxn ang="0">
                  <a:pos x="118" y="60"/>
                </a:cxn>
                <a:cxn ang="0">
                  <a:pos x="118" y="72"/>
                </a:cxn>
                <a:cxn ang="0">
                  <a:pos x="114" y="82"/>
                </a:cxn>
                <a:cxn ang="0">
                  <a:pos x="108" y="92"/>
                </a:cxn>
                <a:cxn ang="0">
                  <a:pos x="102" y="102"/>
                </a:cxn>
                <a:cxn ang="0">
                  <a:pos x="92" y="108"/>
                </a:cxn>
                <a:cxn ang="0">
                  <a:pos x="82" y="114"/>
                </a:cxn>
                <a:cxn ang="0">
                  <a:pos x="72" y="118"/>
                </a:cxn>
                <a:cxn ang="0">
                  <a:pos x="60" y="118"/>
                </a:cxn>
                <a:cxn ang="0">
                  <a:pos x="60" y="118"/>
                </a:cxn>
                <a:cxn ang="0">
                  <a:pos x="48" y="118"/>
                </a:cxn>
                <a:cxn ang="0">
                  <a:pos x="36" y="114"/>
                </a:cxn>
                <a:cxn ang="0">
                  <a:pos x="26" y="108"/>
                </a:cxn>
                <a:cxn ang="0">
                  <a:pos x="18" y="102"/>
                </a:cxn>
                <a:cxn ang="0">
                  <a:pos x="10" y="92"/>
                </a:cxn>
                <a:cxn ang="0">
                  <a:pos x="4" y="82"/>
                </a:cxn>
                <a:cxn ang="0">
                  <a:pos x="2" y="72"/>
                </a:cxn>
                <a:cxn ang="0">
                  <a:pos x="0" y="60"/>
                </a:cxn>
                <a:cxn ang="0">
                  <a:pos x="0" y="60"/>
                </a:cxn>
                <a:cxn ang="0">
                  <a:pos x="2" y="48"/>
                </a:cxn>
                <a:cxn ang="0">
                  <a:pos x="4" y="36"/>
                </a:cxn>
                <a:cxn ang="0">
                  <a:pos x="10" y="26"/>
                </a:cxn>
                <a:cxn ang="0">
                  <a:pos x="18" y="18"/>
                </a:cxn>
                <a:cxn ang="0">
                  <a:pos x="26" y="10"/>
                </a:cxn>
                <a:cxn ang="0">
                  <a:pos x="36" y="4"/>
                </a:cxn>
                <a:cxn ang="0">
                  <a:pos x="48" y="2"/>
                </a:cxn>
                <a:cxn ang="0">
                  <a:pos x="60" y="0"/>
                </a:cxn>
                <a:cxn ang="0">
                  <a:pos x="60" y="0"/>
                </a:cxn>
              </a:cxnLst>
              <a:rect l="0" t="0" r="r" b="b"/>
              <a:pathLst>
                <a:path w="118" h="118">
                  <a:moveTo>
                    <a:pt x="60" y="0"/>
                  </a:moveTo>
                  <a:lnTo>
                    <a:pt x="60" y="0"/>
                  </a:lnTo>
                  <a:lnTo>
                    <a:pt x="72" y="2"/>
                  </a:lnTo>
                  <a:lnTo>
                    <a:pt x="82" y="4"/>
                  </a:lnTo>
                  <a:lnTo>
                    <a:pt x="92" y="10"/>
                  </a:lnTo>
                  <a:lnTo>
                    <a:pt x="102" y="18"/>
                  </a:lnTo>
                  <a:lnTo>
                    <a:pt x="108" y="26"/>
                  </a:lnTo>
                  <a:lnTo>
                    <a:pt x="114" y="36"/>
                  </a:lnTo>
                  <a:lnTo>
                    <a:pt x="118" y="48"/>
                  </a:lnTo>
                  <a:lnTo>
                    <a:pt x="118" y="60"/>
                  </a:lnTo>
                  <a:lnTo>
                    <a:pt x="118" y="60"/>
                  </a:lnTo>
                  <a:lnTo>
                    <a:pt x="118" y="72"/>
                  </a:lnTo>
                  <a:lnTo>
                    <a:pt x="114" y="82"/>
                  </a:lnTo>
                  <a:lnTo>
                    <a:pt x="108" y="92"/>
                  </a:lnTo>
                  <a:lnTo>
                    <a:pt x="102" y="102"/>
                  </a:lnTo>
                  <a:lnTo>
                    <a:pt x="92" y="108"/>
                  </a:lnTo>
                  <a:lnTo>
                    <a:pt x="82" y="114"/>
                  </a:lnTo>
                  <a:lnTo>
                    <a:pt x="72" y="118"/>
                  </a:lnTo>
                  <a:lnTo>
                    <a:pt x="60" y="118"/>
                  </a:lnTo>
                  <a:lnTo>
                    <a:pt x="60" y="118"/>
                  </a:lnTo>
                  <a:lnTo>
                    <a:pt x="48" y="118"/>
                  </a:lnTo>
                  <a:lnTo>
                    <a:pt x="36" y="114"/>
                  </a:lnTo>
                  <a:lnTo>
                    <a:pt x="26" y="108"/>
                  </a:lnTo>
                  <a:lnTo>
                    <a:pt x="18" y="102"/>
                  </a:lnTo>
                  <a:lnTo>
                    <a:pt x="10" y="92"/>
                  </a:lnTo>
                  <a:lnTo>
                    <a:pt x="4" y="82"/>
                  </a:lnTo>
                  <a:lnTo>
                    <a:pt x="2" y="72"/>
                  </a:lnTo>
                  <a:lnTo>
                    <a:pt x="0" y="60"/>
                  </a:lnTo>
                  <a:lnTo>
                    <a:pt x="0" y="60"/>
                  </a:lnTo>
                  <a:lnTo>
                    <a:pt x="2" y="48"/>
                  </a:lnTo>
                  <a:lnTo>
                    <a:pt x="4" y="36"/>
                  </a:lnTo>
                  <a:lnTo>
                    <a:pt x="10" y="26"/>
                  </a:lnTo>
                  <a:lnTo>
                    <a:pt x="18" y="18"/>
                  </a:lnTo>
                  <a:lnTo>
                    <a:pt x="26" y="10"/>
                  </a:lnTo>
                  <a:lnTo>
                    <a:pt x="36" y="4"/>
                  </a:lnTo>
                  <a:lnTo>
                    <a:pt x="48" y="2"/>
                  </a:lnTo>
                  <a:lnTo>
                    <a:pt x="60" y="0"/>
                  </a:lnTo>
                  <a:lnTo>
                    <a:pt x="60" y="0"/>
                  </a:lnTo>
                  <a:close/>
                </a:path>
              </a:pathLst>
            </a:custGeom>
            <a:grpFill/>
            <a:ln w="9525">
              <a:noFill/>
              <a:round/>
            </a:ln>
            <a:effectLst/>
          </p:spPr>
          <p:txBody>
            <a:bodyPr vert="horz" wrap="square" lIns="121907" tIns="60953" rIns="121907" bIns="60953" numCol="1" anchor="t" anchorCtr="0" compatLnSpc="1"/>
            <a:lstStyle/>
            <a:p>
              <a:endParaRPr lang="zh-CN" altLang="en-US" sz="3200"/>
            </a:p>
          </p:txBody>
        </p:sp>
        <p:sp>
          <p:nvSpPr>
            <p:cNvPr id="137" name="Freeform 236"/>
            <p:cNvSpPr/>
            <p:nvPr/>
          </p:nvSpPr>
          <p:spPr bwMode="auto">
            <a:xfrm>
              <a:off x="3902075" y="4762500"/>
              <a:ext cx="276225" cy="155575"/>
            </a:xfrm>
            <a:custGeom>
              <a:avLst/>
              <a:gdLst/>
              <a:ahLst/>
              <a:cxnLst>
                <a:cxn ang="0">
                  <a:pos x="108" y="0"/>
                </a:cxn>
                <a:cxn ang="0">
                  <a:pos x="108" y="0"/>
                </a:cxn>
                <a:cxn ang="0">
                  <a:pos x="128" y="2"/>
                </a:cxn>
                <a:cxn ang="0">
                  <a:pos x="144" y="6"/>
                </a:cxn>
                <a:cxn ang="0">
                  <a:pos x="160" y="12"/>
                </a:cxn>
                <a:cxn ang="0">
                  <a:pos x="174" y="20"/>
                </a:cxn>
                <a:cxn ang="0">
                  <a:pos x="174" y="20"/>
                </a:cxn>
                <a:cxn ang="0">
                  <a:pos x="154" y="30"/>
                </a:cxn>
                <a:cxn ang="0">
                  <a:pos x="138" y="42"/>
                </a:cxn>
                <a:cxn ang="0">
                  <a:pos x="126" y="54"/>
                </a:cxn>
                <a:cxn ang="0">
                  <a:pos x="116" y="66"/>
                </a:cxn>
                <a:cxn ang="0">
                  <a:pos x="108" y="76"/>
                </a:cxn>
                <a:cxn ang="0">
                  <a:pos x="102" y="86"/>
                </a:cxn>
                <a:cxn ang="0">
                  <a:pos x="98" y="96"/>
                </a:cxn>
                <a:cxn ang="0">
                  <a:pos x="98" y="98"/>
                </a:cxn>
                <a:cxn ang="0">
                  <a:pos x="0" y="98"/>
                </a:cxn>
                <a:cxn ang="0">
                  <a:pos x="0" y="66"/>
                </a:cxn>
                <a:cxn ang="0">
                  <a:pos x="0" y="66"/>
                </a:cxn>
                <a:cxn ang="0">
                  <a:pos x="6" y="56"/>
                </a:cxn>
                <a:cxn ang="0">
                  <a:pos x="12" y="44"/>
                </a:cxn>
                <a:cxn ang="0">
                  <a:pos x="24" y="32"/>
                </a:cxn>
                <a:cxn ang="0">
                  <a:pos x="38" y="20"/>
                </a:cxn>
                <a:cxn ang="0">
                  <a:pos x="56" y="10"/>
                </a:cxn>
                <a:cxn ang="0">
                  <a:pos x="68" y="6"/>
                </a:cxn>
                <a:cxn ang="0">
                  <a:pos x="80" y="4"/>
                </a:cxn>
                <a:cxn ang="0">
                  <a:pos x="92" y="0"/>
                </a:cxn>
                <a:cxn ang="0">
                  <a:pos x="108" y="0"/>
                </a:cxn>
                <a:cxn ang="0">
                  <a:pos x="108" y="0"/>
                </a:cxn>
              </a:cxnLst>
              <a:rect l="0" t="0" r="r" b="b"/>
              <a:pathLst>
                <a:path w="174" h="98">
                  <a:moveTo>
                    <a:pt x="108" y="0"/>
                  </a:moveTo>
                  <a:lnTo>
                    <a:pt x="108" y="0"/>
                  </a:lnTo>
                  <a:lnTo>
                    <a:pt x="128" y="2"/>
                  </a:lnTo>
                  <a:lnTo>
                    <a:pt x="144" y="6"/>
                  </a:lnTo>
                  <a:lnTo>
                    <a:pt x="160" y="12"/>
                  </a:lnTo>
                  <a:lnTo>
                    <a:pt x="174" y="20"/>
                  </a:lnTo>
                  <a:lnTo>
                    <a:pt x="174" y="20"/>
                  </a:lnTo>
                  <a:lnTo>
                    <a:pt x="154" y="30"/>
                  </a:lnTo>
                  <a:lnTo>
                    <a:pt x="138" y="42"/>
                  </a:lnTo>
                  <a:lnTo>
                    <a:pt x="126" y="54"/>
                  </a:lnTo>
                  <a:lnTo>
                    <a:pt x="116" y="66"/>
                  </a:lnTo>
                  <a:lnTo>
                    <a:pt x="108" y="76"/>
                  </a:lnTo>
                  <a:lnTo>
                    <a:pt x="102" y="86"/>
                  </a:lnTo>
                  <a:lnTo>
                    <a:pt x="98" y="96"/>
                  </a:lnTo>
                  <a:lnTo>
                    <a:pt x="98" y="98"/>
                  </a:lnTo>
                  <a:lnTo>
                    <a:pt x="0" y="98"/>
                  </a:lnTo>
                  <a:lnTo>
                    <a:pt x="0" y="66"/>
                  </a:lnTo>
                  <a:lnTo>
                    <a:pt x="0" y="66"/>
                  </a:lnTo>
                  <a:lnTo>
                    <a:pt x="6" y="56"/>
                  </a:lnTo>
                  <a:lnTo>
                    <a:pt x="12" y="44"/>
                  </a:lnTo>
                  <a:lnTo>
                    <a:pt x="24" y="32"/>
                  </a:lnTo>
                  <a:lnTo>
                    <a:pt x="38" y="20"/>
                  </a:lnTo>
                  <a:lnTo>
                    <a:pt x="56" y="10"/>
                  </a:lnTo>
                  <a:lnTo>
                    <a:pt x="68" y="6"/>
                  </a:lnTo>
                  <a:lnTo>
                    <a:pt x="80" y="4"/>
                  </a:lnTo>
                  <a:lnTo>
                    <a:pt x="92" y="0"/>
                  </a:lnTo>
                  <a:lnTo>
                    <a:pt x="108" y="0"/>
                  </a:lnTo>
                  <a:lnTo>
                    <a:pt x="108" y="0"/>
                  </a:lnTo>
                  <a:close/>
                </a:path>
              </a:pathLst>
            </a:custGeom>
            <a:grpFill/>
            <a:ln w="9525">
              <a:noFill/>
              <a:round/>
            </a:ln>
            <a:effectLst/>
          </p:spPr>
          <p:txBody>
            <a:bodyPr vert="horz" wrap="square" lIns="121907" tIns="60953" rIns="121907" bIns="60953" numCol="1" anchor="t" anchorCtr="0" compatLnSpc="1"/>
            <a:lstStyle/>
            <a:p>
              <a:endParaRPr lang="zh-CN" altLang="en-US" sz="3200"/>
            </a:p>
          </p:txBody>
        </p:sp>
      </p:grpSp>
      <p:sp>
        <p:nvSpPr>
          <p:cNvPr id="138" name="矩形 137"/>
          <p:cNvSpPr/>
          <p:nvPr/>
        </p:nvSpPr>
        <p:spPr>
          <a:xfrm rot="5056814">
            <a:off x="663783" y="3275575"/>
            <a:ext cx="1205230" cy="335280"/>
          </a:xfrm>
          <a:prstGeom prst="rect">
            <a:avLst/>
          </a:prstGeom>
        </p:spPr>
        <p:txBody>
          <a:bodyPr wrap="none">
            <a:spAutoFit/>
          </a:bodyPr>
          <a:lstStyle/>
          <a:p>
            <a:pPr lvl="0" algn="l"/>
            <a:r>
              <a:rPr sz="1600" b="1" dirty="0"/>
              <a:t>资源与环境</a:t>
            </a:r>
            <a:endParaRPr sz="1600" b="1" dirty="0"/>
          </a:p>
        </p:txBody>
      </p:sp>
      <p:sp>
        <p:nvSpPr>
          <p:cNvPr id="139" name="矩形 138"/>
          <p:cNvSpPr/>
          <p:nvPr/>
        </p:nvSpPr>
        <p:spPr>
          <a:xfrm rot="18549026">
            <a:off x="1082818" y="1971081"/>
            <a:ext cx="1205230" cy="579120"/>
          </a:xfrm>
          <a:prstGeom prst="rect">
            <a:avLst/>
          </a:prstGeom>
        </p:spPr>
        <p:txBody>
          <a:bodyPr wrap="none">
            <a:spAutoFit/>
          </a:bodyPr>
          <a:lstStyle/>
          <a:p>
            <a:pPr lvl="0" algn="l"/>
            <a:r>
              <a:rPr sz="1600" b="1" dirty="0"/>
              <a:t>先进制造与</a:t>
            </a:r>
            <a:endParaRPr sz="1600" b="1" dirty="0"/>
          </a:p>
          <a:p>
            <a:pPr lvl="0" algn="l"/>
            <a:r>
              <a:rPr sz="1600" b="1" dirty="0"/>
              <a:t>自动化</a:t>
            </a:r>
            <a:endParaRPr sz="1600" b="1" dirty="0"/>
          </a:p>
        </p:txBody>
      </p:sp>
      <p:sp>
        <p:nvSpPr>
          <p:cNvPr id="140" name="矩形 139"/>
          <p:cNvSpPr/>
          <p:nvPr/>
        </p:nvSpPr>
        <p:spPr>
          <a:xfrm>
            <a:off x="2258324" y="1348803"/>
            <a:ext cx="1000760" cy="335280"/>
          </a:xfrm>
          <a:prstGeom prst="rect">
            <a:avLst/>
          </a:prstGeom>
        </p:spPr>
        <p:txBody>
          <a:bodyPr wrap="none">
            <a:spAutoFit/>
          </a:bodyPr>
          <a:lstStyle/>
          <a:p>
            <a:pPr lvl="0" algn="l"/>
            <a:r>
              <a:rPr sz="1600" b="1" dirty="0"/>
              <a:t>电子信息</a:t>
            </a:r>
            <a:endParaRPr sz="1600" b="1" dirty="0"/>
          </a:p>
        </p:txBody>
      </p:sp>
      <p:sp>
        <p:nvSpPr>
          <p:cNvPr id="141" name="矩形 140"/>
          <p:cNvSpPr/>
          <p:nvPr/>
        </p:nvSpPr>
        <p:spPr>
          <a:xfrm rot="2532621">
            <a:off x="1226011" y="4627110"/>
            <a:ext cx="1409700" cy="335280"/>
          </a:xfrm>
          <a:prstGeom prst="rect">
            <a:avLst/>
          </a:prstGeom>
        </p:spPr>
        <p:txBody>
          <a:bodyPr wrap="none">
            <a:spAutoFit/>
          </a:bodyPr>
          <a:lstStyle/>
          <a:p>
            <a:pPr lvl="0" algn="l"/>
            <a:r>
              <a:rPr sz="1600" b="1" dirty="0"/>
              <a:t>新能源与节能</a:t>
            </a:r>
            <a:endParaRPr sz="1600" b="1" dirty="0"/>
          </a:p>
        </p:txBody>
      </p:sp>
      <p:sp>
        <p:nvSpPr>
          <p:cNvPr id="142" name="矩形 141"/>
          <p:cNvSpPr/>
          <p:nvPr/>
        </p:nvSpPr>
        <p:spPr>
          <a:xfrm rot="2493757">
            <a:off x="3702037" y="1750914"/>
            <a:ext cx="1409700" cy="335280"/>
          </a:xfrm>
          <a:prstGeom prst="rect">
            <a:avLst/>
          </a:prstGeom>
        </p:spPr>
        <p:txBody>
          <a:bodyPr wrap="none">
            <a:spAutoFit/>
          </a:bodyPr>
          <a:lstStyle/>
          <a:p>
            <a:pPr lvl="0" algn="l"/>
            <a:r>
              <a:rPr sz="1600" b="1" dirty="0"/>
              <a:t>生物与新医药</a:t>
            </a:r>
            <a:endParaRPr sz="1600" b="1" dirty="0"/>
          </a:p>
        </p:txBody>
      </p:sp>
      <p:sp>
        <p:nvSpPr>
          <p:cNvPr id="143" name="矩形 142"/>
          <p:cNvSpPr/>
          <p:nvPr/>
        </p:nvSpPr>
        <p:spPr>
          <a:xfrm rot="5122100">
            <a:off x="4434471" y="3094308"/>
            <a:ext cx="1000760" cy="335280"/>
          </a:xfrm>
          <a:prstGeom prst="rect">
            <a:avLst/>
          </a:prstGeom>
        </p:spPr>
        <p:txBody>
          <a:bodyPr wrap="none">
            <a:spAutoFit/>
          </a:bodyPr>
          <a:lstStyle/>
          <a:p>
            <a:pPr lvl="0" algn="l"/>
            <a:r>
              <a:rPr sz="1600" b="1" dirty="0"/>
              <a:t>航空航天</a:t>
            </a:r>
            <a:endParaRPr sz="1600" b="1" dirty="0"/>
          </a:p>
        </p:txBody>
      </p:sp>
      <p:sp>
        <p:nvSpPr>
          <p:cNvPr id="144" name="矩形 143"/>
          <p:cNvSpPr/>
          <p:nvPr/>
        </p:nvSpPr>
        <p:spPr>
          <a:xfrm rot="18586032">
            <a:off x="4008011" y="4458282"/>
            <a:ext cx="796290" cy="335280"/>
          </a:xfrm>
          <a:prstGeom prst="rect">
            <a:avLst/>
          </a:prstGeom>
        </p:spPr>
        <p:txBody>
          <a:bodyPr wrap="none">
            <a:spAutoFit/>
          </a:bodyPr>
          <a:lstStyle/>
          <a:p>
            <a:pPr lvl="0" algn="l"/>
            <a:r>
              <a:rPr sz="1600" b="1" dirty="0"/>
              <a:t>新材料</a:t>
            </a:r>
            <a:endParaRPr sz="1600" b="1" dirty="0"/>
          </a:p>
        </p:txBody>
      </p:sp>
      <p:sp>
        <p:nvSpPr>
          <p:cNvPr id="145" name="矩形 144"/>
          <p:cNvSpPr/>
          <p:nvPr/>
        </p:nvSpPr>
        <p:spPr>
          <a:xfrm>
            <a:off x="2571823" y="5060486"/>
            <a:ext cx="1205230" cy="335280"/>
          </a:xfrm>
          <a:prstGeom prst="rect">
            <a:avLst/>
          </a:prstGeom>
        </p:spPr>
        <p:txBody>
          <a:bodyPr wrap="none">
            <a:spAutoFit/>
          </a:bodyPr>
          <a:lstStyle/>
          <a:p>
            <a:pPr lvl="0" algn="l"/>
            <a:r>
              <a:rPr sz="1600" b="1" dirty="0"/>
              <a:t>高技术服务</a:t>
            </a:r>
            <a:endParaRPr sz="16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blinds(horizontal)">
                                      <p:cBhvr>
                                        <p:cTn id="7" dur="1000"/>
                                        <p:tgtEl>
                                          <p:spTgt spid="1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blinds(horizontal)">
                                      <p:cBhvr>
                                        <p:cTn id="10" dur="1000"/>
                                        <p:tgtEl>
                                          <p:spTgt spid="1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blinds(horizontal)">
                                      <p:cBhvr>
                                        <p:cTn id="13" dur="1000"/>
                                        <p:tgtEl>
                                          <p:spTgt spid="14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linds(horizontal)">
                                      <p:cBhvr>
                                        <p:cTn id="16" dur="1000"/>
                                        <p:tgtEl>
                                          <p:spTgt spid="7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10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10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blinds(horizontal)">
                                      <p:cBhvr>
                                        <p:cTn id="27" dur="1000"/>
                                        <p:tgtEl>
                                          <p:spTgt spid="14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blinds(horizontal)">
                                      <p:cBhvr>
                                        <p:cTn id="30" dur="1000"/>
                                        <p:tgtEl>
                                          <p:spTgt spid="12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blinds(horizontal)">
                                      <p:cBhvr>
                                        <p:cTn id="33" dur="1000"/>
                                        <p:tgtEl>
                                          <p:spTgt spid="8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blinds(horizontal)">
                                      <p:cBhvr>
                                        <p:cTn id="36" dur="1000"/>
                                        <p:tgtEl>
                                          <p:spTgt spid="7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blinds(horizontal)">
                                      <p:cBhvr>
                                        <p:cTn id="39" dur="1000"/>
                                        <p:tgtEl>
                                          <p:spTgt spid="7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blinds(horizontal)">
                                      <p:cBhvr>
                                        <p:cTn id="44" dur="1000"/>
                                        <p:tgtEl>
                                          <p:spTgt spid="12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blinds(horizontal)">
                                      <p:cBhvr>
                                        <p:cTn id="47" dur="1000"/>
                                        <p:tgtEl>
                                          <p:spTgt spid="14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blinds(horizontal)">
                                      <p:cBhvr>
                                        <p:cTn id="50" dur="1000"/>
                                        <p:tgtEl>
                                          <p:spTgt spid="8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blinds(horizontal)">
                                      <p:cBhvr>
                                        <p:cTn id="53" dur="1000"/>
                                        <p:tgtEl>
                                          <p:spTgt spid="8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blinds(horizontal)">
                                      <p:cBhvr>
                                        <p:cTn id="56" dur="10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blinds(horizontal)">
                                      <p:cBhvr>
                                        <p:cTn id="61" dur="1000"/>
                                        <p:tgtEl>
                                          <p:spTgt spid="14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blinds(horizontal)">
                                      <p:cBhvr>
                                        <p:cTn id="64" dur="1000"/>
                                        <p:tgtEl>
                                          <p:spTgt spid="12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blinds(horizontal)">
                                      <p:cBhvr>
                                        <p:cTn id="67" dur="1000"/>
                                        <p:tgtEl>
                                          <p:spTgt spid="8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blinds(horizontal)">
                                      <p:cBhvr>
                                        <p:cTn id="70" dur="1000"/>
                                        <p:tgtEl>
                                          <p:spTgt spid="8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blinds(horizontal)">
                                      <p:cBhvr>
                                        <p:cTn id="73" dur="1000"/>
                                        <p:tgtEl>
                                          <p:spTgt spid="87"/>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5"/>
                                        </p:tgtEl>
                                        <p:attrNameLst>
                                          <p:attrName>style.visibility</p:attrName>
                                        </p:attrNameLst>
                                      </p:cBhvr>
                                      <p:to>
                                        <p:strVal val="visible"/>
                                      </p:to>
                                    </p:set>
                                    <p:animEffect transition="in" filter="blinds(horizontal)">
                                      <p:cBhvr>
                                        <p:cTn id="78" dur="1000"/>
                                        <p:tgtEl>
                                          <p:spTgt spid="14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24"/>
                                        </p:tgtEl>
                                        <p:attrNameLst>
                                          <p:attrName>style.visibility</p:attrName>
                                        </p:attrNameLst>
                                      </p:cBhvr>
                                      <p:to>
                                        <p:strVal val="visible"/>
                                      </p:to>
                                    </p:set>
                                    <p:animEffect transition="in" filter="blinds(horizontal)">
                                      <p:cBhvr>
                                        <p:cTn id="81" dur="1000"/>
                                        <p:tgtEl>
                                          <p:spTgt spid="12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blinds(horizontal)">
                                      <p:cBhvr>
                                        <p:cTn id="84" dur="1000"/>
                                        <p:tgtEl>
                                          <p:spTgt spid="92"/>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blinds(horizontal)">
                                      <p:cBhvr>
                                        <p:cTn id="87" dur="1000"/>
                                        <p:tgtEl>
                                          <p:spTgt spid="90"/>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blinds(horizontal)">
                                      <p:cBhvr>
                                        <p:cTn id="90" dur="1000"/>
                                        <p:tgtEl>
                                          <p:spTgt spid="9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41"/>
                                        </p:tgtEl>
                                        <p:attrNameLst>
                                          <p:attrName>style.visibility</p:attrName>
                                        </p:attrNameLst>
                                      </p:cBhvr>
                                      <p:to>
                                        <p:strVal val="visible"/>
                                      </p:to>
                                    </p:set>
                                    <p:animEffect transition="in" filter="blinds(horizontal)">
                                      <p:cBhvr>
                                        <p:cTn id="95" dur="1000"/>
                                        <p:tgtEl>
                                          <p:spTgt spid="141"/>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123"/>
                                        </p:tgtEl>
                                        <p:attrNameLst>
                                          <p:attrName>style.visibility</p:attrName>
                                        </p:attrNameLst>
                                      </p:cBhvr>
                                      <p:to>
                                        <p:strVal val="visible"/>
                                      </p:to>
                                    </p:set>
                                    <p:animEffect transition="in" filter="blinds(horizontal)">
                                      <p:cBhvr>
                                        <p:cTn id="98" dur="1000"/>
                                        <p:tgtEl>
                                          <p:spTgt spid="1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96"/>
                                        </p:tgtEl>
                                        <p:attrNameLst>
                                          <p:attrName>style.visibility</p:attrName>
                                        </p:attrNameLst>
                                      </p:cBhvr>
                                      <p:to>
                                        <p:strVal val="visible"/>
                                      </p:to>
                                    </p:set>
                                    <p:animEffect transition="in" filter="blinds(horizontal)">
                                      <p:cBhvr>
                                        <p:cTn id="101" dur="1000"/>
                                        <p:tgtEl>
                                          <p:spTgt spid="96"/>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blinds(horizontal)">
                                      <p:cBhvr>
                                        <p:cTn id="104" dur="1000"/>
                                        <p:tgtEl>
                                          <p:spTgt spid="9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blinds(horizontal)">
                                      <p:cBhvr>
                                        <p:cTn id="107" dur="1000"/>
                                        <p:tgtEl>
                                          <p:spTgt spid="9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22"/>
                                        </p:tgtEl>
                                        <p:attrNameLst>
                                          <p:attrName>style.visibility</p:attrName>
                                        </p:attrNameLst>
                                      </p:cBhvr>
                                      <p:to>
                                        <p:strVal val="visible"/>
                                      </p:to>
                                    </p:set>
                                    <p:animEffect transition="in" filter="blinds(horizontal)">
                                      <p:cBhvr>
                                        <p:cTn id="112" dur="1000"/>
                                        <p:tgtEl>
                                          <p:spTgt spid="122"/>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38"/>
                                        </p:tgtEl>
                                        <p:attrNameLst>
                                          <p:attrName>style.visibility</p:attrName>
                                        </p:attrNameLst>
                                      </p:cBhvr>
                                      <p:to>
                                        <p:strVal val="visible"/>
                                      </p:to>
                                    </p:set>
                                    <p:animEffect transition="in" filter="blinds(horizontal)">
                                      <p:cBhvr>
                                        <p:cTn id="115" dur="1000"/>
                                        <p:tgtEl>
                                          <p:spTgt spid="138"/>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blinds(horizontal)">
                                      <p:cBhvr>
                                        <p:cTn id="118" dur="1000"/>
                                        <p:tgtEl>
                                          <p:spTgt spid="100"/>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98"/>
                                        </p:tgtEl>
                                        <p:attrNameLst>
                                          <p:attrName>style.visibility</p:attrName>
                                        </p:attrNameLst>
                                      </p:cBhvr>
                                      <p:to>
                                        <p:strVal val="visible"/>
                                      </p:to>
                                    </p:set>
                                    <p:animEffect transition="in" filter="blinds(horizontal)">
                                      <p:cBhvr>
                                        <p:cTn id="121" dur="1000"/>
                                        <p:tgtEl>
                                          <p:spTgt spid="98"/>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99"/>
                                        </p:tgtEl>
                                        <p:attrNameLst>
                                          <p:attrName>style.visibility</p:attrName>
                                        </p:attrNameLst>
                                      </p:cBhvr>
                                      <p:to>
                                        <p:strVal val="visible"/>
                                      </p:to>
                                    </p:set>
                                    <p:animEffect transition="in" filter="blinds(horizontal)">
                                      <p:cBhvr>
                                        <p:cTn id="124" dur="1000"/>
                                        <p:tgtEl>
                                          <p:spTgt spid="99"/>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39"/>
                                        </p:tgtEl>
                                        <p:attrNameLst>
                                          <p:attrName>style.visibility</p:attrName>
                                        </p:attrNameLst>
                                      </p:cBhvr>
                                      <p:to>
                                        <p:strVal val="visible"/>
                                      </p:to>
                                    </p:set>
                                    <p:animEffect transition="in" filter="blinds(horizontal)">
                                      <p:cBhvr>
                                        <p:cTn id="129" dur="1000"/>
                                        <p:tgtEl>
                                          <p:spTgt spid="139"/>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129"/>
                                        </p:tgtEl>
                                        <p:attrNameLst>
                                          <p:attrName>style.visibility</p:attrName>
                                        </p:attrNameLst>
                                      </p:cBhvr>
                                      <p:to>
                                        <p:strVal val="visible"/>
                                      </p:to>
                                    </p:set>
                                    <p:animEffect transition="in" filter="blinds(horizontal)">
                                      <p:cBhvr>
                                        <p:cTn id="132" dur="1000"/>
                                        <p:tgtEl>
                                          <p:spTgt spid="129"/>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121"/>
                                        </p:tgtEl>
                                        <p:attrNameLst>
                                          <p:attrName>style.visibility</p:attrName>
                                        </p:attrNameLst>
                                      </p:cBhvr>
                                      <p:to>
                                        <p:strVal val="visible"/>
                                      </p:to>
                                    </p:set>
                                    <p:animEffect transition="in" filter="blinds(horizontal)">
                                      <p:cBhvr>
                                        <p:cTn id="135" dur="1000"/>
                                        <p:tgtEl>
                                          <p:spTgt spid="121"/>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104"/>
                                        </p:tgtEl>
                                        <p:attrNameLst>
                                          <p:attrName>style.visibility</p:attrName>
                                        </p:attrNameLst>
                                      </p:cBhvr>
                                      <p:to>
                                        <p:strVal val="visible"/>
                                      </p:to>
                                    </p:set>
                                    <p:animEffect transition="in" filter="blinds(horizontal)">
                                      <p:cBhvr>
                                        <p:cTn id="138" dur="1000"/>
                                        <p:tgtEl>
                                          <p:spTgt spid="104"/>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animEffect transition="in" filter="blinds(horizontal)">
                                      <p:cBhvr>
                                        <p:cTn id="141" dur="1000"/>
                                        <p:tgtEl>
                                          <p:spTgt spid="102"/>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103"/>
                                        </p:tgtEl>
                                        <p:attrNameLst>
                                          <p:attrName>style.visibility</p:attrName>
                                        </p:attrNameLst>
                                      </p:cBhvr>
                                      <p:to>
                                        <p:strVal val="visible"/>
                                      </p:to>
                                    </p:set>
                                    <p:animEffect transition="in" filter="blinds(horizontal)">
                                      <p:cBhvr>
                                        <p:cTn id="144"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5" grpId="0"/>
      <p:bldP spid="76" grpId="0"/>
      <p:bldP spid="78" grpId="0" animBg="1"/>
      <p:bldP spid="79" grpId="0"/>
      <p:bldP spid="80" grpId="0"/>
      <p:bldP spid="82" grpId="0" animBg="1"/>
      <p:bldP spid="83" grpId="0"/>
      <p:bldP spid="84" grpId="0"/>
      <p:bldP spid="86" grpId="0" animBg="1"/>
      <p:bldP spid="87" grpId="0"/>
      <p:bldP spid="88" grpId="0"/>
      <p:bldP spid="90" grpId="0" animBg="1"/>
      <p:bldP spid="91" grpId="0"/>
      <p:bldP spid="92" grpId="0"/>
      <p:bldP spid="94" grpId="0" animBg="1"/>
      <p:bldP spid="95" grpId="0"/>
      <p:bldP spid="96" grpId="0"/>
      <p:bldP spid="98" grpId="0" animBg="1"/>
      <p:bldP spid="99" grpId="0"/>
      <p:bldP spid="100" grpId="0"/>
      <p:bldP spid="102" grpId="0" animBg="1"/>
      <p:bldP spid="103" grpId="0"/>
      <p:bldP spid="104" grpId="0"/>
      <p:bldP spid="121" grpId="0" animBg="1"/>
      <p:bldP spid="122" grpId="0" animBg="1"/>
      <p:bldP spid="123" grpId="0" animBg="1"/>
      <p:bldP spid="124" grpId="0" animBg="1"/>
      <p:bldP spid="125" grpId="0" animBg="1"/>
      <p:bldP spid="126" grpId="0" animBg="1"/>
      <p:bldP spid="127" grpId="0" animBg="1"/>
      <p:bldP spid="128" grpId="0" animBg="1"/>
      <p:bldP spid="129" grpId="0" animBg="1"/>
      <p:bldP spid="138" grpId="0"/>
      <p:bldP spid="139" grpId="0"/>
      <p:bldP spid="140" grpId="0"/>
      <p:bldP spid="141" grpId="0"/>
      <p:bldP spid="142" grpId="0"/>
      <p:bldP spid="143" grpId="0"/>
      <p:bldP spid="144"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sp>
        <p:nvSpPr>
          <p:cNvPr id="13" name="圆角右箭头 12"/>
          <p:cNvSpPr/>
          <p:nvPr/>
        </p:nvSpPr>
        <p:spPr>
          <a:xfrm rot="16200000" flipH="1" flipV="1">
            <a:off x="4677728" y="-1433031"/>
            <a:ext cx="1511966" cy="10865836"/>
          </a:xfrm>
          <a:prstGeom prst="bentArrow">
            <a:avLst>
              <a:gd name="adj1" fmla="val 25820"/>
              <a:gd name="adj2" fmla="val 25000"/>
              <a:gd name="adj3" fmla="val 25000"/>
              <a:gd name="adj4" fmla="val 43750"/>
            </a:avLst>
          </a:prstGeom>
          <a:solidFill>
            <a:schemeClr val="accent5"/>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4" name="圆角右箭头 13"/>
          <p:cNvSpPr/>
          <p:nvPr/>
        </p:nvSpPr>
        <p:spPr>
          <a:xfrm rot="5400000" flipH="1">
            <a:off x="3977296" y="-1846744"/>
            <a:ext cx="1511966" cy="9464977"/>
          </a:xfrm>
          <a:prstGeom prst="bentArrow">
            <a:avLst>
              <a:gd name="adj1" fmla="val 25820"/>
              <a:gd name="adj2" fmla="val 25000"/>
              <a:gd name="adj3" fmla="val 25000"/>
              <a:gd name="adj4" fmla="val 43750"/>
            </a:avLst>
          </a:prstGeom>
          <a:solidFill>
            <a:schemeClr val="accent4"/>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7" name="圆角右箭头 16"/>
          <p:cNvSpPr/>
          <p:nvPr/>
        </p:nvSpPr>
        <p:spPr>
          <a:xfrm rot="16200000" flipH="1" flipV="1">
            <a:off x="2379571" y="841390"/>
            <a:ext cx="1511966" cy="6269518"/>
          </a:xfrm>
          <a:prstGeom prst="bentArrow">
            <a:avLst>
              <a:gd name="adj1" fmla="val 25820"/>
              <a:gd name="adj2" fmla="val 25000"/>
              <a:gd name="adj3" fmla="val 25000"/>
              <a:gd name="adj4" fmla="val 43750"/>
            </a:avLst>
          </a:prstGeom>
          <a:solidFill>
            <a:schemeClr val="accent1">
              <a:lumMod val="75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8" name="圆角右箭头 17"/>
          <p:cNvSpPr/>
          <p:nvPr/>
        </p:nvSpPr>
        <p:spPr>
          <a:xfrm rot="5400000" flipH="1">
            <a:off x="1933570" y="173246"/>
            <a:ext cx="1511966" cy="5377519"/>
          </a:xfrm>
          <a:prstGeom prst="bentArrow">
            <a:avLst>
              <a:gd name="adj1" fmla="val 25820"/>
              <a:gd name="adj2" fmla="val 25000"/>
              <a:gd name="adj3" fmla="val 25000"/>
              <a:gd name="adj4" fmla="val 43750"/>
            </a:avLst>
          </a:prstGeom>
          <a:solidFill>
            <a:schemeClr val="accent1"/>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grpSp>
        <p:nvGrpSpPr>
          <p:cNvPr id="23" name="组 11"/>
          <p:cNvGrpSpPr/>
          <p:nvPr/>
        </p:nvGrpSpPr>
        <p:grpSpPr>
          <a:xfrm>
            <a:off x="2748762" y="1021418"/>
            <a:ext cx="3196590" cy="1126636"/>
            <a:chOff x="1952594" y="682750"/>
            <a:chExt cx="2397692" cy="845065"/>
          </a:xfrm>
        </p:grpSpPr>
        <p:sp>
          <p:nvSpPr>
            <p:cNvPr id="24" name="文本框 23"/>
            <p:cNvSpPr txBox="1"/>
            <p:nvPr/>
          </p:nvSpPr>
          <p:spPr>
            <a:xfrm>
              <a:off x="1952594" y="682750"/>
              <a:ext cx="709644" cy="277028"/>
            </a:xfrm>
            <a:prstGeom prst="rect">
              <a:avLst/>
            </a:prstGeom>
            <a:noFill/>
          </p:spPr>
          <p:txBody>
            <a:bodyPr wrap="none" rtlCol="0" anchor="ctr">
              <a:spAutoFit/>
            </a:bodyPr>
            <a:lstStyle/>
            <a:p>
              <a:pPr defTabSz="608965"/>
              <a:r>
                <a:rPr kumimoji="1" lang="zh-CN" altLang="en-US" b="1" dirty="0">
                  <a:solidFill>
                    <a:schemeClr val="accent1"/>
                  </a:solidFill>
                </a:rPr>
                <a:t>条件一</a:t>
              </a:r>
              <a:r>
                <a:rPr kumimoji="1" lang="en-US" altLang="zh-CN" b="1" dirty="0">
                  <a:solidFill>
                    <a:schemeClr val="accent3">
                      <a:lumMod val="75000"/>
                    </a:schemeClr>
                  </a:solidFill>
                </a:rPr>
                <a:t>.</a:t>
              </a:r>
              <a:endParaRPr kumimoji="1" lang="zh-CN" altLang="en-US" b="1" dirty="0">
                <a:solidFill>
                  <a:schemeClr val="accent3">
                    <a:lumMod val="75000"/>
                  </a:schemeClr>
                </a:solidFill>
              </a:endParaRPr>
            </a:p>
          </p:txBody>
        </p:sp>
        <p:sp>
          <p:nvSpPr>
            <p:cNvPr id="26" name="文本框 25"/>
            <p:cNvSpPr txBox="1"/>
            <p:nvPr/>
          </p:nvSpPr>
          <p:spPr>
            <a:xfrm>
              <a:off x="1952594" y="900895"/>
              <a:ext cx="2397692" cy="626920"/>
            </a:xfrm>
            <a:prstGeom prst="rect">
              <a:avLst/>
            </a:prstGeom>
            <a:noFill/>
          </p:spPr>
          <p:txBody>
            <a:bodyPr wrap="square" rtlCol="0" anchor="ctr">
              <a:spAutoFit/>
            </a:bodyPr>
            <a:lstStyle/>
            <a:p>
              <a:pPr defTabSz="608965">
                <a:lnSpc>
                  <a:spcPct val="130000"/>
                </a:lnSpc>
              </a:pPr>
              <a:r>
                <a:rPr kumimoji="1" sz="2000" dirty="0">
                  <a:solidFill>
                    <a:schemeClr val="accent1"/>
                  </a:solidFill>
                  <a:latin typeface="黑体" panose="02010609060101010101" pitchFamily="49" charset="-122"/>
                  <a:ea typeface="黑体" panose="02010609060101010101" pitchFamily="49" charset="-122"/>
                </a:rPr>
                <a:t>申请认定时须注册成立一年以上</a:t>
              </a:r>
              <a:endParaRPr kumimoji="1" sz="2000" dirty="0">
                <a:solidFill>
                  <a:schemeClr val="accent1"/>
                </a:solidFill>
                <a:latin typeface="黑体" panose="02010609060101010101" pitchFamily="49" charset="-122"/>
                <a:ea typeface="黑体" panose="02010609060101010101" pitchFamily="49" charset="-122"/>
              </a:endParaRPr>
            </a:p>
          </p:txBody>
        </p:sp>
      </p:grpSp>
      <p:grpSp>
        <p:nvGrpSpPr>
          <p:cNvPr id="40" name="组 17"/>
          <p:cNvGrpSpPr/>
          <p:nvPr/>
        </p:nvGrpSpPr>
        <p:grpSpPr>
          <a:xfrm>
            <a:off x="3041650" y="4671884"/>
            <a:ext cx="3458845" cy="1396364"/>
            <a:chOff x="3227329" y="524692"/>
            <a:chExt cx="1519004" cy="1047382"/>
          </a:xfrm>
        </p:grpSpPr>
        <p:sp>
          <p:nvSpPr>
            <p:cNvPr id="44" name="文本框 43"/>
            <p:cNvSpPr txBox="1"/>
            <p:nvPr/>
          </p:nvSpPr>
          <p:spPr>
            <a:xfrm>
              <a:off x="3271112" y="524692"/>
              <a:ext cx="702066" cy="274349"/>
            </a:xfrm>
            <a:prstGeom prst="rect">
              <a:avLst/>
            </a:prstGeom>
            <a:noFill/>
          </p:spPr>
          <p:txBody>
            <a:bodyPr wrap="square" rtlCol="0" anchor="ctr">
              <a:spAutoFit/>
            </a:bodyPr>
            <a:lstStyle/>
            <a:p>
              <a:pPr defTabSz="608965"/>
              <a:r>
                <a:rPr kumimoji="1" lang="zh-CN" altLang="en-US" b="1" dirty="0">
                  <a:solidFill>
                    <a:schemeClr val="accent1">
                      <a:lumMod val="75000"/>
                    </a:schemeClr>
                  </a:solidFill>
                </a:rPr>
                <a:t>条件二</a:t>
              </a:r>
              <a:r>
                <a:rPr kumimoji="1" lang="en-US" altLang="zh-CN" b="1" dirty="0">
                  <a:solidFill>
                    <a:schemeClr val="accent1">
                      <a:lumMod val="75000"/>
                    </a:schemeClr>
                  </a:solidFill>
                </a:rPr>
                <a:t>.</a:t>
              </a:r>
              <a:endParaRPr kumimoji="1" lang="zh-CN" altLang="en-US" b="1" dirty="0">
                <a:solidFill>
                  <a:schemeClr val="accent1">
                    <a:lumMod val="75000"/>
                  </a:schemeClr>
                </a:solidFill>
              </a:endParaRPr>
            </a:p>
          </p:txBody>
        </p:sp>
        <p:sp>
          <p:nvSpPr>
            <p:cNvPr id="47" name="文本框 46"/>
            <p:cNvSpPr txBox="1"/>
            <p:nvPr/>
          </p:nvSpPr>
          <p:spPr>
            <a:xfrm>
              <a:off x="3227329" y="909065"/>
              <a:ext cx="1519004" cy="663009"/>
            </a:xfrm>
            <a:prstGeom prst="rect">
              <a:avLst/>
            </a:prstGeom>
            <a:noFill/>
          </p:spPr>
          <p:txBody>
            <a:bodyPr wrap="square" rtlCol="0" anchor="ctr">
              <a:spAutoFit/>
            </a:bodyPr>
            <a:lstStyle/>
            <a:p>
              <a:pPr defTabSz="608965">
                <a:lnSpc>
                  <a:spcPct val="130000"/>
                </a:lnSpc>
              </a:pPr>
              <a:r>
                <a:rPr kumimoji="1" sz="2000" dirty="0">
                  <a:solidFill>
                    <a:schemeClr val="accent1">
                      <a:lumMod val="75000"/>
                    </a:schemeClr>
                  </a:solidFill>
                  <a:latin typeface="黑体" panose="02010609060101010101" pitchFamily="49" charset="-122"/>
                  <a:ea typeface="黑体" panose="02010609060101010101" pitchFamily="49" charset="-122"/>
                </a:rPr>
                <a:t>通过自主研发、受让、受赠、并购等方式</a:t>
              </a:r>
              <a:r>
                <a:rPr kumimoji="1" lang="zh-CN" sz="2000" dirty="0">
                  <a:solidFill>
                    <a:schemeClr val="accent1">
                      <a:lumMod val="75000"/>
                    </a:schemeClr>
                  </a:solidFill>
                  <a:latin typeface="黑体" panose="02010609060101010101" pitchFamily="49" charset="-122"/>
                  <a:ea typeface="黑体" panose="02010609060101010101" pitchFamily="49" charset="-122"/>
                </a:rPr>
                <a:t>拥有知识产权</a:t>
              </a:r>
              <a:endParaRPr kumimoji="1" lang="zh-CN" sz="2000" dirty="0">
                <a:solidFill>
                  <a:schemeClr val="accent1">
                    <a:lumMod val="75000"/>
                  </a:schemeClr>
                </a:solidFill>
                <a:latin typeface="黑体" panose="02010609060101010101" pitchFamily="49" charset="-122"/>
                <a:ea typeface="黑体" panose="02010609060101010101" pitchFamily="49" charset="-122"/>
              </a:endParaRPr>
            </a:p>
          </p:txBody>
        </p:sp>
      </p:grpSp>
      <p:grpSp>
        <p:nvGrpSpPr>
          <p:cNvPr id="51" name="组 23"/>
          <p:cNvGrpSpPr/>
          <p:nvPr/>
        </p:nvGrpSpPr>
        <p:grpSpPr>
          <a:xfrm>
            <a:off x="7189470" y="1021740"/>
            <a:ext cx="3804920" cy="1174635"/>
            <a:chOff x="1952594" y="682769"/>
            <a:chExt cx="2280999" cy="880946"/>
          </a:xfrm>
        </p:grpSpPr>
        <p:sp>
          <p:nvSpPr>
            <p:cNvPr id="67" name="文本框 66"/>
            <p:cNvSpPr txBox="1"/>
            <p:nvPr/>
          </p:nvSpPr>
          <p:spPr>
            <a:xfrm>
              <a:off x="1952594" y="682769"/>
              <a:ext cx="702066" cy="274311"/>
            </a:xfrm>
            <a:prstGeom prst="rect">
              <a:avLst/>
            </a:prstGeom>
            <a:noFill/>
          </p:spPr>
          <p:txBody>
            <a:bodyPr wrap="square" rtlCol="0" anchor="ctr">
              <a:spAutoFit/>
            </a:bodyPr>
            <a:lstStyle/>
            <a:p>
              <a:pPr algn="l" defTabSz="608965"/>
              <a:r>
                <a:rPr kumimoji="1" lang="en-US" altLang="zh-CN" b="1">
                  <a:solidFill>
                    <a:schemeClr val="accent4"/>
                  </a:solidFill>
                </a:rPr>
                <a:t>条件</a:t>
              </a:r>
              <a:r>
                <a:rPr kumimoji="1" lang="zh-CN" altLang="en-US" b="1">
                  <a:solidFill>
                    <a:schemeClr val="accent4"/>
                  </a:solidFill>
                </a:rPr>
                <a:t>三</a:t>
              </a:r>
              <a:r>
                <a:rPr kumimoji="1" lang="en-US" altLang="zh-CN" b="1">
                  <a:solidFill>
                    <a:schemeClr val="accent4"/>
                  </a:solidFill>
                </a:rPr>
                <a:t>.</a:t>
              </a:r>
              <a:endParaRPr kumimoji="1" lang="zh-CN" altLang="en-US" b="1" dirty="0">
                <a:solidFill>
                  <a:schemeClr val="accent4"/>
                </a:solidFill>
              </a:endParaRPr>
            </a:p>
          </p:txBody>
        </p:sp>
        <p:sp>
          <p:nvSpPr>
            <p:cNvPr id="68" name="文本框 67"/>
            <p:cNvSpPr txBox="1"/>
            <p:nvPr/>
          </p:nvSpPr>
          <p:spPr>
            <a:xfrm>
              <a:off x="1952594" y="900798"/>
              <a:ext cx="2280999" cy="662917"/>
            </a:xfrm>
            <a:prstGeom prst="rect">
              <a:avLst/>
            </a:prstGeom>
            <a:noFill/>
          </p:spPr>
          <p:txBody>
            <a:bodyPr wrap="square" rtlCol="0" anchor="ctr">
              <a:spAutoFit/>
            </a:bodyPr>
            <a:lstStyle/>
            <a:p>
              <a:pPr defTabSz="608965">
                <a:lnSpc>
                  <a:spcPct val="130000"/>
                </a:lnSpc>
              </a:pPr>
              <a:r>
                <a:rPr kumimoji="1" sz="2000" dirty="0">
                  <a:solidFill>
                    <a:schemeClr val="accent4"/>
                  </a:solidFill>
                  <a:latin typeface="黑体" panose="02010609060101010101" pitchFamily="49" charset="-122"/>
                  <a:ea typeface="黑体" panose="02010609060101010101" pitchFamily="49" charset="-122"/>
                </a:rPr>
                <a:t> 属于《国家重点支持的高新技术领域》规定的范围</a:t>
              </a:r>
              <a:endParaRPr kumimoji="1" sz="2000" dirty="0">
                <a:solidFill>
                  <a:schemeClr val="accent4"/>
                </a:solidFill>
                <a:latin typeface="黑体" panose="02010609060101010101" pitchFamily="49" charset="-122"/>
                <a:ea typeface="黑体" panose="02010609060101010101" pitchFamily="49" charset="-122"/>
              </a:endParaRPr>
            </a:p>
          </p:txBody>
        </p:sp>
      </p:grpSp>
      <p:grpSp>
        <p:nvGrpSpPr>
          <p:cNvPr id="69" name="组 26"/>
          <p:cNvGrpSpPr/>
          <p:nvPr/>
        </p:nvGrpSpPr>
        <p:grpSpPr>
          <a:xfrm>
            <a:off x="7609546" y="5037138"/>
            <a:ext cx="3489960" cy="1174560"/>
            <a:chOff x="2128474" y="690921"/>
            <a:chExt cx="2617743" cy="881012"/>
          </a:xfrm>
        </p:grpSpPr>
        <p:sp>
          <p:nvSpPr>
            <p:cNvPr id="70" name="文本框 69"/>
            <p:cNvSpPr txBox="1"/>
            <p:nvPr/>
          </p:nvSpPr>
          <p:spPr>
            <a:xfrm>
              <a:off x="2128474" y="690921"/>
              <a:ext cx="702066" cy="274349"/>
            </a:xfrm>
            <a:prstGeom prst="rect">
              <a:avLst/>
            </a:prstGeom>
            <a:noFill/>
          </p:spPr>
          <p:txBody>
            <a:bodyPr wrap="none" rtlCol="0" anchor="ctr">
              <a:spAutoFit/>
            </a:bodyPr>
            <a:lstStyle/>
            <a:p>
              <a:pPr algn="l" defTabSz="608965"/>
              <a:r>
                <a:rPr kumimoji="1" lang="en-US" altLang="zh-CN" b="1" dirty="0">
                  <a:solidFill>
                    <a:schemeClr val="accent5"/>
                  </a:solidFill>
                </a:rPr>
                <a:t>条件</a:t>
              </a:r>
              <a:r>
                <a:rPr kumimoji="1" lang="zh-CN" altLang="en-US" b="1" dirty="0">
                  <a:solidFill>
                    <a:schemeClr val="accent5"/>
                  </a:solidFill>
                </a:rPr>
                <a:t>四</a:t>
              </a:r>
              <a:r>
                <a:rPr kumimoji="1" lang="en-US" altLang="zh-CN" b="1" dirty="0">
                  <a:solidFill>
                    <a:schemeClr val="accent5"/>
                  </a:solidFill>
                </a:rPr>
                <a:t>.</a:t>
              </a:r>
              <a:endParaRPr kumimoji="1" lang="zh-CN" altLang="en-US" b="1" dirty="0">
                <a:solidFill>
                  <a:schemeClr val="accent5"/>
                </a:solidFill>
              </a:endParaRPr>
            </a:p>
          </p:txBody>
        </p:sp>
        <p:sp>
          <p:nvSpPr>
            <p:cNvPr id="71" name="文本框 70"/>
            <p:cNvSpPr txBox="1"/>
            <p:nvPr/>
          </p:nvSpPr>
          <p:spPr>
            <a:xfrm>
              <a:off x="2128474" y="908924"/>
              <a:ext cx="2617743" cy="663009"/>
            </a:xfrm>
            <a:prstGeom prst="rect">
              <a:avLst/>
            </a:prstGeom>
            <a:noFill/>
          </p:spPr>
          <p:txBody>
            <a:bodyPr wrap="square" rtlCol="0" anchor="ctr">
              <a:spAutoFit/>
            </a:bodyPr>
            <a:lstStyle/>
            <a:p>
              <a:pPr defTabSz="608965">
                <a:lnSpc>
                  <a:spcPct val="130000"/>
                </a:lnSpc>
              </a:pPr>
              <a:r>
                <a:rPr kumimoji="1" sz="2000" dirty="0">
                  <a:solidFill>
                    <a:schemeClr val="accent5"/>
                  </a:solidFill>
                  <a:latin typeface="黑体" panose="02010609060101010101" pitchFamily="49" charset="-122"/>
                  <a:ea typeface="黑体" panose="02010609060101010101" pitchFamily="49" charset="-122"/>
                </a:rPr>
                <a:t>科技人员占企业当年职工总数的比例不低于10%</a:t>
              </a:r>
              <a:endParaRPr kumimoji="1" sz="2000" dirty="0">
                <a:solidFill>
                  <a:schemeClr val="accent5"/>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483870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条件四：科技人员数量</a:t>
            </a:r>
            <a:endParaRPr kumimoji="1" lang="en-US" altLang="zh-CN" dirty="0">
              <a:solidFill>
                <a:srgbClr val="404040"/>
              </a:solidFill>
              <a:latin typeface="Century Gothic" panose="020B0502020202020204"/>
              <a:ea typeface="微软雅黑" panose="020B0503020204020204" charset="-122"/>
            </a:endParaRPr>
          </a:p>
        </p:txBody>
      </p:sp>
      <p:grpSp>
        <p:nvGrpSpPr>
          <p:cNvPr id="31" name="组 30"/>
          <p:cNvGrpSpPr/>
          <p:nvPr/>
        </p:nvGrpSpPr>
        <p:grpSpPr>
          <a:xfrm>
            <a:off x="624840" y="1697419"/>
            <a:ext cx="4244311" cy="4244309"/>
            <a:chOff x="1113013" y="1847435"/>
            <a:chExt cx="3756138" cy="3756136"/>
          </a:xfrm>
        </p:grpSpPr>
        <p:sp>
          <p:nvSpPr>
            <p:cNvPr id="5" name="椭圆 4"/>
            <p:cNvSpPr/>
            <p:nvPr/>
          </p:nvSpPr>
          <p:spPr>
            <a:xfrm>
              <a:off x="2462075" y="3194984"/>
              <a:ext cx="1073254" cy="10732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同心圆 5"/>
            <p:cNvSpPr/>
            <p:nvPr/>
          </p:nvSpPr>
          <p:spPr>
            <a:xfrm>
              <a:off x="1706991" y="2441412"/>
              <a:ext cx="2568182" cy="2568182"/>
            </a:xfrm>
            <a:prstGeom prst="donut">
              <a:avLst>
                <a:gd name="adj" fmla="val 313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同心圆 6"/>
            <p:cNvSpPr/>
            <p:nvPr/>
          </p:nvSpPr>
          <p:spPr>
            <a:xfrm>
              <a:off x="1113013" y="1847435"/>
              <a:ext cx="3756138" cy="3756136"/>
            </a:xfrm>
            <a:prstGeom prst="donut">
              <a:avLst>
                <a:gd name="adj" fmla="val 18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cxnSp>
        <p:nvCxnSpPr>
          <p:cNvPr id="8" name="直接连接符 8"/>
          <p:cNvCxnSpPr/>
          <p:nvPr/>
        </p:nvCxnSpPr>
        <p:spPr>
          <a:xfrm>
            <a:off x="3595542" y="4221841"/>
            <a:ext cx="4191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9"/>
          <p:cNvCxnSpPr/>
          <p:nvPr/>
        </p:nvCxnSpPr>
        <p:spPr>
          <a:xfrm>
            <a:off x="3508042" y="3004911"/>
            <a:ext cx="311694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3"/>
          <p:cNvCxnSpPr/>
          <p:nvPr/>
        </p:nvCxnSpPr>
        <p:spPr>
          <a:xfrm>
            <a:off x="2750080" y="1962896"/>
            <a:ext cx="2298700" cy="381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228590" y="2068195"/>
            <a:ext cx="5149215" cy="802640"/>
          </a:xfrm>
          <a:prstGeom prst="rect">
            <a:avLst/>
          </a:prstGeom>
          <a:noFill/>
        </p:spPr>
        <p:txBody>
          <a:bodyPr wrap="square" lIns="91424" tIns="45712" rIns="91424" bIns="45712" rtlCol="0">
            <a:spAutoFit/>
          </a:bodyPr>
          <a:lstStyle/>
          <a:p>
            <a:pPr>
              <a:lnSpc>
                <a:spcPct val="130000"/>
              </a:lnSpc>
            </a:pPr>
            <a:r>
              <a:rPr dirty="0">
                <a:latin typeface="微软雅黑" panose="020B0503020204020204" charset="-122"/>
                <a:ea typeface="微软雅黑" panose="020B0503020204020204" charset="-122"/>
              </a:rPr>
              <a:t>通过企业是否签订了劳动合同或缴纳社会保险费来鉴别</a:t>
            </a:r>
            <a:r>
              <a:rPr lang="zh-CN" dirty="0">
                <a:latin typeface="微软雅黑" panose="020B0503020204020204" charset="-122"/>
                <a:ea typeface="微软雅黑" panose="020B0503020204020204" charset="-122"/>
              </a:rPr>
              <a:t>。</a:t>
            </a:r>
            <a:endParaRPr lang="zh-CN" dirty="0">
              <a:latin typeface="微软雅黑" panose="020B0503020204020204" charset="-122"/>
              <a:ea typeface="微软雅黑" panose="020B0503020204020204" charset="-122"/>
            </a:endParaRPr>
          </a:p>
        </p:txBody>
      </p:sp>
      <p:sp>
        <p:nvSpPr>
          <p:cNvPr id="14" name="矩形 13"/>
          <p:cNvSpPr/>
          <p:nvPr/>
        </p:nvSpPr>
        <p:spPr>
          <a:xfrm>
            <a:off x="5228408" y="1563439"/>
            <a:ext cx="2592070" cy="447675"/>
          </a:xfrm>
          <a:prstGeom prst="rect">
            <a:avLst/>
          </a:prstGeom>
          <a:solidFill>
            <a:schemeClr val="accent1"/>
          </a:solidFill>
        </p:spPr>
        <p:txBody>
          <a:bodyPr wrap="none">
            <a:spAutoFit/>
          </a:bodyPr>
          <a:lstStyle/>
          <a:p>
            <a:pPr>
              <a:lnSpc>
                <a:spcPct val="130000"/>
              </a:lnSpc>
            </a:pPr>
            <a:r>
              <a:rPr lang="zh-CN" altLang="en-US" b="1" dirty="0">
                <a:solidFill>
                  <a:schemeClr val="bg1"/>
                </a:solidFill>
                <a:latin typeface="微软雅黑" panose="020B0503020204020204" charset="-122"/>
                <a:ea typeface="微软雅黑" panose="020B0503020204020204" charset="-122"/>
              </a:rPr>
              <a:t>在职人员                      </a:t>
            </a:r>
            <a:endParaRPr lang="zh-CN" altLang="en-US" b="1" dirty="0">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6887845" y="3247390"/>
            <a:ext cx="4110122" cy="452415"/>
          </a:xfrm>
          <a:prstGeom prst="rect">
            <a:avLst/>
          </a:prstGeom>
          <a:noFill/>
        </p:spPr>
        <p:txBody>
          <a:bodyPr wrap="square" lIns="91424" tIns="45712" rIns="91424" bIns="45712" rtlCol="0">
            <a:spAutoFit/>
          </a:bodyPr>
          <a:lstStyle/>
          <a:p>
            <a:pPr>
              <a:lnSpc>
                <a:spcPct val="130000"/>
              </a:lnSpc>
            </a:pPr>
            <a:r>
              <a:rPr dirty="0">
                <a:latin typeface="微软雅黑" panose="020B0503020204020204" charset="-122"/>
                <a:ea typeface="微软雅黑" panose="020B0503020204020204" charset="-122"/>
              </a:rPr>
              <a:t>全年须在企业累计工作183天以上。</a:t>
            </a:r>
            <a:endParaRPr dirty="0">
              <a:latin typeface="微软雅黑" panose="020B0503020204020204" charset="-122"/>
              <a:ea typeface="微软雅黑" panose="020B0503020204020204" charset="-122"/>
            </a:endParaRPr>
          </a:p>
        </p:txBody>
      </p:sp>
      <p:sp>
        <p:nvSpPr>
          <p:cNvPr id="27" name="矩形 26"/>
          <p:cNvSpPr/>
          <p:nvPr/>
        </p:nvSpPr>
        <p:spPr>
          <a:xfrm>
            <a:off x="6887763" y="2742122"/>
            <a:ext cx="2660015" cy="447675"/>
          </a:xfrm>
          <a:prstGeom prst="rect">
            <a:avLst/>
          </a:prstGeom>
          <a:solidFill>
            <a:schemeClr val="accent2"/>
          </a:solidFill>
        </p:spPr>
        <p:txBody>
          <a:bodyPr wrap="none">
            <a:spAutoFit/>
          </a:bodyPr>
          <a:lstStyle/>
          <a:p>
            <a:pPr>
              <a:lnSpc>
                <a:spcPct val="130000"/>
              </a:lnSpc>
            </a:pPr>
            <a:r>
              <a:rPr lang="zh-CN" altLang="en-US" b="1" dirty="0">
                <a:solidFill>
                  <a:schemeClr val="bg1"/>
                </a:solidFill>
                <a:latin typeface="微软雅黑" panose="020B0503020204020204" charset="-122"/>
                <a:ea typeface="微软雅黑" panose="020B0503020204020204" charset="-122"/>
              </a:rPr>
              <a:t>兼职人员                       </a:t>
            </a:r>
            <a:endParaRPr lang="en-US" altLang="zh-CN" b="1" dirty="0">
              <a:solidFill>
                <a:schemeClr val="bg1"/>
              </a:solidFill>
              <a:latin typeface="微软雅黑" panose="020B0503020204020204" charset="-122"/>
              <a:ea typeface="微软雅黑" panose="020B0503020204020204" charset="-122"/>
            </a:endParaRPr>
          </a:p>
        </p:txBody>
      </p:sp>
      <p:sp>
        <p:nvSpPr>
          <p:cNvPr id="16" name="文本框 15"/>
          <p:cNvSpPr txBox="1"/>
          <p:nvPr/>
        </p:nvSpPr>
        <p:spPr>
          <a:xfrm>
            <a:off x="7956550" y="4429125"/>
            <a:ext cx="4006151" cy="452415"/>
          </a:xfrm>
          <a:prstGeom prst="rect">
            <a:avLst/>
          </a:prstGeom>
          <a:noFill/>
        </p:spPr>
        <p:txBody>
          <a:bodyPr wrap="square" lIns="91424" tIns="45712" rIns="91424" bIns="45712" rtlCol="0">
            <a:spAutoFit/>
          </a:bodyPr>
          <a:lstStyle/>
          <a:p>
            <a:pPr>
              <a:lnSpc>
                <a:spcPct val="130000"/>
              </a:lnSpc>
            </a:pPr>
            <a:r>
              <a:rPr dirty="0">
                <a:latin typeface="微软雅黑" panose="020B0503020204020204" charset="-122"/>
                <a:ea typeface="微软雅黑" panose="020B0503020204020204" charset="-122"/>
              </a:rPr>
              <a:t>全年须在企业累计工作183天以上。</a:t>
            </a:r>
            <a:endParaRPr dirty="0">
              <a:latin typeface="微软雅黑" panose="020B0503020204020204" charset="-122"/>
              <a:ea typeface="微软雅黑" panose="020B0503020204020204" charset="-122"/>
            </a:endParaRPr>
          </a:p>
        </p:txBody>
      </p:sp>
      <p:sp>
        <p:nvSpPr>
          <p:cNvPr id="30" name="矩形 29"/>
          <p:cNvSpPr/>
          <p:nvPr/>
        </p:nvSpPr>
        <p:spPr>
          <a:xfrm>
            <a:off x="7956368" y="3976689"/>
            <a:ext cx="2845435" cy="447675"/>
          </a:xfrm>
          <a:prstGeom prst="rect">
            <a:avLst/>
          </a:prstGeom>
          <a:solidFill>
            <a:schemeClr val="accent4"/>
          </a:solidFill>
        </p:spPr>
        <p:txBody>
          <a:bodyPr wrap="none">
            <a:spAutoFit/>
          </a:bodyPr>
          <a:lstStyle/>
          <a:p>
            <a:pPr>
              <a:lnSpc>
                <a:spcPct val="130000"/>
              </a:lnSpc>
            </a:pPr>
            <a:r>
              <a:rPr lang="zh-CN" altLang="en-US" b="1" dirty="0">
                <a:solidFill>
                  <a:schemeClr val="bg1"/>
                </a:solidFill>
                <a:latin typeface="微软雅黑" panose="020B0503020204020204" charset="-122"/>
                <a:ea typeface="微软雅黑" panose="020B0503020204020204" charset="-122"/>
              </a:rPr>
              <a:t>临时聘用人员                   </a:t>
            </a:r>
            <a:endParaRPr lang="zh-CN" altLang="en-US" b="1" dirty="0">
              <a:solidFill>
                <a:schemeClr val="bg1"/>
              </a:solidFill>
              <a:latin typeface="微软雅黑" panose="020B0503020204020204" charset="-122"/>
              <a:ea typeface="微软雅黑" panose="020B0503020204020204" charset="-122"/>
            </a:endParaRPr>
          </a:p>
        </p:txBody>
      </p:sp>
      <p:sp>
        <p:nvSpPr>
          <p:cNvPr id="19" name="文本占位符 1"/>
          <p:cNvSpPr>
            <a:spLocks noGrp="1"/>
          </p:cNvSpPr>
          <p:nvPr/>
        </p:nvSpPr>
        <p:spPr>
          <a:xfrm>
            <a:off x="3771900" y="5617210"/>
            <a:ext cx="483870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kumimoji="1" lang="zh-CN" altLang="en-US" dirty="0">
                <a:solidFill>
                  <a:srgbClr val="404040"/>
                </a:solidFill>
                <a:latin typeface="Century Gothic" panose="020B0502020202020204"/>
                <a:ea typeface="微软雅黑" panose="020B0503020204020204" charset="-122"/>
              </a:rPr>
              <a:t>人员类型图</a:t>
            </a:r>
            <a:endParaRPr kumimoji="1" lang="zh-CN" altLang="en-US" dirty="0">
              <a:solidFill>
                <a:srgbClr val="404040"/>
              </a:solidFill>
              <a:latin typeface="Century Gothic" panose="020B05020202020202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sp>
        <p:nvSpPr>
          <p:cNvPr id="18" name="圆角右箭头 17"/>
          <p:cNvSpPr/>
          <p:nvPr/>
        </p:nvSpPr>
        <p:spPr>
          <a:xfrm rot="5400000" flipH="1">
            <a:off x="1933570" y="173246"/>
            <a:ext cx="1511966" cy="5377519"/>
          </a:xfrm>
          <a:prstGeom prst="bentArrow">
            <a:avLst>
              <a:gd name="adj1" fmla="val 25820"/>
              <a:gd name="adj2" fmla="val 25000"/>
              <a:gd name="adj3" fmla="val 25000"/>
              <a:gd name="adj4" fmla="val 43750"/>
            </a:avLst>
          </a:prstGeom>
          <a:solidFill>
            <a:schemeClr val="accent1">
              <a:lumMod val="60000"/>
              <a:lumOff val="40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grpSp>
        <p:nvGrpSpPr>
          <p:cNvPr id="28" name="组 14"/>
          <p:cNvGrpSpPr/>
          <p:nvPr/>
        </p:nvGrpSpPr>
        <p:grpSpPr>
          <a:xfrm>
            <a:off x="3253740" y="807085"/>
            <a:ext cx="4886326" cy="1165225"/>
            <a:chOff x="1495778" y="3665427"/>
            <a:chExt cx="4391212" cy="698158"/>
          </a:xfrm>
        </p:grpSpPr>
        <p:sp>
          <p:nvSpPr>
            <p:cNvPr id="38" name="文本框 37"/>
            <p:cNvSpPr txBox="1"/>
            <p:nvPr/>
          </p:nvSpPr>
          <p:spPr>
            <a:xfrm>
              <a:off x="1617328" y="3665427"/>
              <a:ext cx="1181262" cy="219149"/>
            </a:xfrm>
            <a:prstGeom prst="rect">
              <a:avLst/>
            </a:prstGeom>
            <a:noFill/>
          </p:spPr>
          <p:txBody>
            <a:bodyPr wrap="square" rtlCol="0" anchor="ctr">
              <a:spAutoFit/>
            </a:bodyPr>
            <a:lstStyle/>
            <a:p>
              <a:pPr algn="l" defTabSz="608965"/>
              <a:r>
                <a:rPr kumimoji="1" lang="en-US" altLang="zh-CN" b="1" dirty="0">
                  <a:solidFill>
                    <a:schemeClr val="accent1">
                      <a:lumMod val="60000"/>
                      <a:lumOff val="40000"/>
                    </a:schemeClr>
                  </a:solidFill>
                </a:rPr>
                <a:t>条件</a:t>
              </a:r>
              <a:r>
                <a:rPr kumimoji="1" lang="zh-CN" altLang="en-US" b="1" dirty="0">
                  <a:solidFill>
                    <a:schemeClr val="accent1">
                      <a:lumMod val="60000"/>
                      <a:lumOff val="40000"/>
                    </a:schemeClr>
                  </a:solidFill>
                </a:rPr>
                <a:t>五</a:t>
              </a:r>
              <a:r>
                <a:rPr kumimoji="1" lang="en-US" altLang="zh-CN" b="1" dirty="0">
                  <a:solidFill>
                    <a:schemeClr val="accent1">
                      <a:lumMod val="60000"/>
                      <a:lumOff val="40000"/>
                    </a:schemeClr>
                  </a:solidFill>
                </a:rPr>
                <a:t>.</a:t>
              </a:r>
              <a:endParaRPr kumimoji="1" lang="en-US" altLang="zh-CN" b="1" dirty="0">
                <a:solidFill>
                  <a:schemeClr val="accent1">
                    <a:lumMod val="60000"/>
                    <a:lumOff val="40000"/>
                  </a:schemeClr>
                </a:solidFill>
              </a:endParaRPr>
            </a:p>
          </p:txBody>
        </p:sp>
        <p:sp>
          <p:nvSpPr>
            <p:cNvPr id="39" name="文本框 38"/>
            <p:cNvSpPr txBox="1"/>
            <p:nvPr/>
          </p:nvSpPr>
          <p:spPr>
            <a:xfrm>
              <a:off x="1495778" y="3833974"/>
              <a:ext cx="4391212" cy="529611"/>
            </a:xfrm>
            <a:prstGeom prst="rect">
              <a:avLst/>
            </a:prstGeom>
            <a:noFill/>
          </p:spPr>
          <p:txBody>
            <a:bodyPr wrap="square" rtlCol="0" anchor="ctr">
              <a:spAutoFit/>
            </a:bodyPr>
            <a:lstStyle/>
            <a:p>
              <a:pPr defTabSz="608965">
                <a:lnSpc>
                  <a:spcPct val="130000"/>
                </a:lnSpc>
              </a:pPr>
              <a:r>
                <a:rPr kumimoji="1" lang="zh-CN" sz="2000" dirty="0">
                  <a:solidFill>
                    <a:schemeClr val="accent1">
                      <a:lumMod val="60000"/>
                      <a:lumOff val="40000"/>
                    </a:schemeClr>
                  </a:solidFill>
                  <a:latin typeface="黑体" panose="02010609060101010101" pitchFamily="49" charset="-122"/>
                  <a:ea typeface="黑体" panose="02010609060101010101" pitchFamily="49" charset="-122"/>
                </a:rPr>
                <a:t>近三个会计年度</a:t>
              </a:r>
              <a:r>
                <a:rPr kumimoji="1" sz="2000" dirty="0">
                  <a:solidFill>
                    <a:schemeClr val="accent1">
                      <a:lumMod val="60000"/>
                      <a:lumOff val="40000"/>
                    </a:schemeClr>
                  </a:solidFill>
                  <a:latin typeface="黑体" panose="02010609060101010101" pitchFamily="49" charset="-122"/>
                  <a:ea typeface="黑体" panose="02010609060101010101" pitchFamily="49" charset="-122"/>
                </a:rPr>
                <a:t>的研究开发费用总额占同期销售收入总额的比例符合要求</a:t>
              </a:r>
              <a:endParaRPr kumimoji="1" sz="2000" dirty="0">
                <a:solidFill>
                  <a:schemeClr val="accent1">
                    <a:lumMod val="60000"/>
                    <a:lumOff val="40000"/>
                  </a:schemeClr>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5997575" cy="560070"/>
          </a:xfrm>
        </p:spPr>
        <p:txBody>
          <a:bodyPr>
            <a:normAutofit fontScale="70000" lnSpcReduction="20000"/>
          </a:bodyPr>
          <a:lstStyle/>
          <a:p>
            <a:pPr lvl="0"/>
            <a:r>
              <a:rPr kumimoji="1" lang="zh-CN" altLang="en-US" dirty="0">
                <a:solidFill>
                  <a:srgbClr val="404040"/>
                </a:solidFill>
                <a:latin typeface="Century Gothic" panose="020B0502020202020204"/>
                <a:ea typeface="微软雅黑" panose="020B0503020204020204" charset="-122"/>
              </a:rPr>
              <a:t>条件五：研究开发费用总额占同期销售收入总额的比例</a:t>
            </a:r>
            <a:endParaRPr kumimoji="1" lang="zh-CN" altLang="en-US" dirty="0">
              <a:solidFill>
                <a:srgbClr val="404040"/>
              </a:solidFill>
              <a:latin typeface="Century Gothic" panose="020B0502020202020204"/>
              <a:ea typeface="微软雅黑" panose="020B0503020204020204" charset="-122"/>
            </a:endParaRPr>
          </a:p>
        </p:txBody>
      </p:sp>
      <p:sp>
        <p:nvSpPr>
          <p:cNvPr id="4" name="燕尾形 3"/>
          <p:cNvSpPr/>
          <p:nvPr/>
        </p:nvSpPr>
        <p:spPr>
          <a:xfrm>
            <a:off x="903322" y="2805216"/>
            <a:ext cx="2710121" cy="52251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b="1" dirty="0">
                <a:solidFill>
                  <a:schemeClr val="bg1"/>
                </a:solidFill>
              </a:rPr>
              <a:t>5000</a:t>
            </a:r>
            <a:r>
              <a:rPr kumimoji="1" lang="zh-CN" altLang="en-US" sz="1600" b="1" dirty="0">
                <a:solidFill>
                  <a:schemeClr val="bg1"/>
                </a:solidFill>
              </a:rPr>
              <a:t>万元以下</a:t>
            </a:r>
            <a:endParaRPr kumimoji="1" lang="zh-CN" altLang="en-US" sz="1600" b="1" dirty="0">
              <a:solidFill>
                <a:schemeClr val="bg1"/>
              </a:solidFill>
            </a:endParaRPr>
          </a:p>
        </p:txBody>
      </p:sp>
      <p:sp>
        <p:nvSpPr>
          <p:cNvPr id="5" name="燕尾形 4"/>
          <p:cNvSpPr/>
          <p:nvPr/>
        </p:nvSpPr>
        <p:spPr>
          <a:xfrm>
            <a:off x="3483376" y="2805216"/>
            <a:ext cx="2710121" cy="52251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b="1" dirty="0">
                <a:solidFill>
                  <a:schemeClr val="bg1"/>
                </a:solidFill>
              </a:rPr>
              <a:t>5000</a:t>
            </a:r>
            <a:r>
              <a:rPr kumimoji="1" lang="zh-CN" altLang="en-US" sz="1600" b="1" dirty="0">
                <a:solidFill>
                  <a:schemeClr val="bg1"/>
                </a:solidFill>
              </a:rPr>
              <a:t>万元</a:t>
            </a:r>
            <a:endParaRPr kumimoji="1" lang="zh-CN" altLang="en-US" sz="1600" b="1" dirty="0">
              <a:solidFill>
                <a:schemeClr val="bg1"/>
              </a:solidFill>
            </a:endParaRPr>
          </a:p>
        </p:txBody>
      </p:sp>
      <p:sp>
        <p:nvSpPr>
          <p:cNvPr id="6" name="燕尾形 5"/>
          <p:cNvSpPr/>
          <p:nvPr/>
        </p:nvSpPr>
        <p:spPr>
          <a:xfrm>
            <a:off x="6063431" y="2805216"/>
            <a:ext cx="2710121" cy="52251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b="1" dirty="0">
                <a:solidFill>
                  <a:schemeClr val="bg1"/>
                </a:solidFill>
              </a:rPr>
              <a:t>20000</a:t>
            </a:r>
            <a:r>
              <a:rPr kumimoji="1" lang="zh-CN" altLang="en-US" sz="1600" b="1" dirty="0">
                <a:solidFill>
                  <a:schemeClr val="bg1"/>
                </a:solidFill>
              </a:rPr>
              <a:t>万元</a:t>
            </a:r>
            <a:endParaRPr kumimoji="1" lang="zh-CN" altLang="en-US" sz="1600" b="1" dirty="0">
              <a:solidFill>
                <a:schemeClr val="bg1"/>
              </a:solidFill>
            </a:endParaRPr>
          </a:p>
        </p:txBody>
      </p:sp>
      <p:sp>
        <p:nvSpPr>
          <p:cNvPr id="7" name="燕尾形 6"/>
          <p:cNvSpPr/>
          <p:nvPr/>
        </p:nvSpPr>
        <p:spPr>
          <a:xfrm>
            <a:off x="8643486" y="2805216"/>
            <a:ext cx="2710121" cy="52251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b="1" dirty="0">
                <a:solidFill>
                  <a:schemeClr val="bg1"/>
                </a:solidFill>
              </a:rPr>
              <a:t>20000</a:t>
            </a:r>
            <a:r>
              <a:rPr kumimoji="1" lang="zh-CN" altLang="en-US" sz="1600" b="1" dirty="0">
                <a:solidFill>
                  <a:schemeClr val="bg1"/>
                </a:solidFill>
              </a:rPr>
              <a:t>万元以上</a:t>
            </a:r>
            <a:endParaRPr kumimoji="1" lang="zh-CN" altLang="en-US" sz="1600" b="1" dirty="0">
              <a:solidFill>
                <a:schemeClr val="bg1"/>
              </a:solidFill>
            </a:endParaRPr>
          </a:p>
        </p:txBody>
      </p:sp>
      <p:grpSp>
        <p:nvGrpSpPr>
          <p:cNvPr id="8" name="组合 7"/>
          <p:cNvGrpSpPr/>
          <p:nvPr/>
        </p:nvGrpSpPr>
        <p:grpSpPr>
          <a:xfrm>
            <a:off x="1863270" y="1612655"/>
            <a:ext cx="790413" cy="1286653"/>
            <a:chOff x="1396857" y="1209491"/>
            <a:chExt cx="592810" cy="964990"/>
          </a:xfrm>
        </p:grpSpPr>
        <p:grpSp>
          <p:nvGrpSpPr>
            <p:cNvPr id="13" name="组 12"/>
            <p:cNvGrpSpPr/>
            <p:nvPr/>
          </p:nvGrpSpPr>
          <p:grpSpPr>
            <a:xfrm>
              <a:off x="1396857" y="1209491"/>
              <a:ext cx="592810" cy="964990"/>
              <a:chOff x="1396857" y="1361891"/>
              <a:chExt cx="592810" cy="964990"/>
            </a:xfrm>
          </p:grpSpPr>
          <p:sp>
            <p:nvSpPr>
              <p:cNvPr id="11" name="椭圆 10"/>
              <p:cNvSpPr/>
              <p:nvPr/>
            </p:nvSpPr>
            <p:spPr>
              <a:xfrm flipV="1">
                <a:off x="1622621" y="2185741"/>
                <a:ext cx="141138" cy="1411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dirty="0"/>
              </a:p>
            </p:txBody>
          </p:sp>
          <p:grpSp>
            <p:nvGrpSpPr>
              <p:cNvPr id="12" name="组 9"/>
              <p:cNvGrpSpPr/>
              <p:nvPr/>
            </p:nvGrpSpPr>
            <p:grpSpPr>
              <a:xfrm>
                <a:off x="1396857" y="1361891"/>
                <a:ext cx="592810" cy="763243"/>
                <a:chOff x="2305050" y="1762125"/>
                <a:chExt cx="762000" cy="981075"/>
              </a:xfrm>
              <a:solidFill>
                <a:schemeClr val="accent6"/>
              </a:solidFill>
            </p:grpSpPr>
            <p:sp>
              <p:nvSpPr>
                <p:cNvPr id="14" name="Freeform 114"/>
                <p:cNvSpPr>
                  <a:spLocks noEditPoints="1"/>
                </p:cNvSpPr>
                <p:nvPr/>
              </p:nvSpPr>
              <p:spPr bwMode="auto">
                <a:xfrm>
                  <a:off x="2305050" y="1762125"/>
                  <a:ext cx="762000" cy="981075"/>
                </a:xfrm>
                <a:custGeom>
                  <a:avLst/>
                  <a:gdLst/>
                  <a:ahLst/>
                  <a:cxnLst>
                    <a:cxn ang="0">
                      <a:pos x="480" y="240"/>
                    </a:cxn>
                    <a:cxn ang="0">
                      <a:pos x="476" y="192"/>
                    </a:cxn>
                    <a:cxn ang="0">
                      <a:pos x="462" y="148"/>
                    </a:cxn>
                    <a:cxn ang="0">
                      <a:pos x="440" y="106"/>
                    </a:cxn>
                    <a:cxn ang="0">
                      <a:pos x="410" y="70"/>
                    </a:cxn>
                    <a:cxn ang="0">
                      <a:pos x="374" y="42"/>
                    </a:cxn>
                    <a:cxn ang="0">
                      <a:pos x="334" y="20"/>
                    </a:cxn>
                    <a:cxn ang="0">
                      <a:pos x="290" y="6"/>
                    </a:cxn>
                    <a:cxn ang="0">
                      <a:pos x="240" y="0"/>
                    </a:cxn>
                    <a:cxn ang="0">
                      <a:pos x="216" y="2"/>
                    </a:cxn>
                    <a:cxn ang="0">
                      <a:pos x="170" y="12"/>
                    </a:cxn>
                    <a:cxn ang="0">
                      <a:pos x="126" y="30"/>
                    </a:cxn>
                    <a:cxn ang="0">
                      <a:pos x="88" y="56"/>
                    </a:cxn>
                    <a:cxn ang="0">
                      <a:pos x="56" y="88"/>
                    </a:cxn>
                    <a:cxn ang="0">
                      <a:pos x="30" y="126"/>
                    </a:cxn>
                    <a:cxn ang="0">
                      <a:pos x="12" y="170"/>
                    </a:cxn>
                    <a:cxn ang="0">
                      <a:pos x="2" y="216"/>
                    </a:cxn>
                    <a:cxn ang="0">
                      <a:pos x="0" y="240"/>
                    </a:cxn>
                    <a:cxn ang="0">
                      <a:pos x="4" y="282"/>
                    </a:cxn>
                    <a:cxn ang="0">
                      <a:pos x="14" y="322"/>
                    </a:cxn>
                    <a:cxn ang="0">
                      <a:pos x="32" y="358"/>
                    </a:cxn>
                    <a:cxn ang="0">
                      <a:pos x="54" y="390"/>
                    </a:cxn>
                    <a:cxn ang="0">
                      <a:pos x="54" y="390"/>
                    </a:cxn>
                    <a:cxn ang="0">
                      <a:pos x="232" y="612"/>
                    </a:cxn>
                    <a:cxn ang="0">
                      <a:pos x="236" y="616"/>
                    </a:cxn>
                    <a:cxn ang="0">
                      <a:pos x="240" y="618"/>
                    </a:cxn>
                    <a:cxn ang="0">
                      <a:pos x="250" y="612"/>
                    </a:cxn>
                    <a:cxn ang="0">
                      <a:pos x="428" y="390"/>
                    </a:cxn>
                    <a:cxn ang="0">
                      <a:pos x="428" y="390"/>
                    </a:cxn>
                    <a:cxn ang="0">
                      <a:pos x="440" y="374"/>
                    </a:cxn>
                    <a:cxn ang="0">
                      <a:pos x="460" y="340"/>
                    </a:cxn>
                    <a:cxn ang="0">
                      <a:pos x="472" y="302"/>
                    </a:cxn>
                    <a:cxn ang="0">
                      <a:pos x="480" y="262"/>
                    </a:cxn>
                    <a:cxn ang="0">
                      <a:pos x="480" y="240"/>
                    </a:cxn>
                    <a:cxn ang="0">
                      <a:pos x="240" y="548"/>
                    </a:cxn>
                    <a:cxn ang="0">
                      <a:pos x="92" y="362"/>
                    </a:cxn>
                    <a:cxn ang="0">
                      <a:pos x="90" y="360"/>
                    </a:cxn>
                    <a:cxn ang="0">
                      <a:pos x="72" y="334"/>
                    </a:cxn>
                    <a:cxn ang="0">
                      <a:pos x="60" y="304"/>
                    </a:cxn>
                    <a:cxn ang="0">
                      <a:pos x="52" y="274"/>
                    </a:cxn>
                    <a:cxn ang="0">
                      <a:pos x="48" y="240"/>
                    </a:cxn>
                    <a:cxn ang="0">
                      <a:pos x="50" y="222"/>
                    </a:cxn>
                    <a:cxn ang="0">
                      <a:pos x="58" y="184"/>
                    </a:cxn>
                    <a:cxn ang="0">
                      <a:pos x="72" y="150"/>
                    </a:cxn>
                    <a:cxn ang="0">
                      <a:pos x="92" y="118"/>
                    </a:cxn>
                    <a:cxn ang="0">
                      <a:pos x="118" y="92"/>
                    </a:cxn>
                    <a:cxn ang="0">
                      <a:pos x="150" y="72"/>
                    </a:cxn>
                    <a:cxn ang="0">
                      <a:pos x="184" y="58"/>
                    </a:cxn>
                    <a:cxn ang="0">
                      <a:pos x="222" y="50"/>
                    </a:cxn>
                    <a:cxn ang="0">
                      <a:pos x="240" y="48"/>
                    </a:cxn>
                    <a:cxn ang="0">
                      <a:pos x="280" y="52"/>
                    </a:cxn>
                    <a:cxn ang="0">
                      <a:pos x="316" y="64"/>
                    </a:cxn>
                    <a:cxn ang="0">
                      <a:pos x="348" y="82"/>
                    </a:cxn>
                    <a:cxn ang="0">
                      <a:pos x="376" y="106"/>
                    </a:cxn>
                    <a:cxn ang="0">
                      <a:pos x="400" y="134"/>
                    </a:cxn>
                    <a:cxn ang="0">
                      <a:pos x="418" y="166"/>
                    </a:cxn>
                    <a:cxn ang="0">
                      <a:pos x="428" y="202"/>
                    </a:cxn>
                    <a:cxn ang="0">
                      <a:pos x="432" y="240"/>
                    </a:cxn>
                    <a:cxn ang="0">
                      <a:pos x="432" y="258"/>
                    </a:cxn>
                    <a:cxn ang="0">
                      <a:pos x="426" y="288"/>
                    </a:cxn>
                    <a:cxn ang="0">
                      <a:pos x="416" y="320"/>
                    </a:cxn>
                    <a:cxn ang="0">
                      <a:pos x="400" y="348"/>
                    </a:cxn>
                    <a:cxn ang="0">
                      <a:pos x="390" y="362"/>
                    </a:cxn>
                  </a:cxnLst>
                  <a:rect l="0" t="0" r="r" b="b"/>
                  <a:pathLst>
                    <a:path w="480" h="618">
                      <a:moveTo>
                        <a:pt x="480" y="240"/>
                      </a:moveTo>
                      <a:lnTo>
                        <a:pt x="480" y="240"/>
                      </a:lnTo>
                      <a:lnTo>
                        <a:pt x="480" y="216"/>
                      </a:lnTo>
                      <a:lnTo>
                        <a:pt x="476" y="192"/>
                      </a:lnTo>
                      <a:lnTo>
                        <a:pt x="470" y="170"/>
                      </a:lnTo>
                      <a:lnTo>
                        <a:pt x="462" y="148"/>
                      </a:lnTo>
                      <a:lnTo>
                        <a:pt x="452" y="126"/>
                      </a:lnTo>
                      <a:lnTo>
                        <a:pt x="440" y="106"/>
                      </a:lnTo>
                      <a:lnTo>
                        <a:pt x="426" y="88"/>
                      </a:lnTo>
                      <a:lnTo>
                        <a:pt x="410" y="70"/>
                      </a:lnTo>
                      <a:lnTo>
                        <a:pt x="394" y="56"/>
                      </a:lnTo>
                      <a:lnTo>
                        <a:pt x="374" y="42"/>
                      </a:lnTo>
                      <a:lnTo>
                        <a:pt x="356" y="30"/>
                      </a:lnTo>
                      <a:lnTo>
                        <a:pt x="334" y="20"/>
                      </a:lnTo>
                      <a:lnTo>
                        <a:pt x="312" y="12"/>
                      </a:lnTo>
                      <a:lnTo>
                        <a:pt x="290" y="6"/>
                      </a:lnTo>
                      <a:lnTo>
                        <a:pt x="266" y="2"/>
                      </a:lnTo>
                      <a:lnTo>
                        <a:pt x="240" y="0"/>
                      </a:lnTo>
                      <a:lnTo>
                        <a:pt x="240" y="0"/>
                      </a:lnTo>
                      <a:lnTo>
                        <a:pt x="216" y="2"/>
                      </a:lnTo>
                      <a:lnTo>
                        <a:pt x="192" y="6"/>
                      </a:lnTo>
                      <a:lnTo>
                        <a:pt x="170" y="12"/>
                      </a:lnTo>
                      <a:lnTo>
                        <a:pt x="148" y="20"/>
                      </a:lnTo>
                      <a:lnTo>
                        <a:pt x="126" y="30"/>
                      </a:lnTo>
                      <a:lnTo>
                        <a:pt x="106" y="42"/>
                      </a:lnTo>
                      <a:lnTo>
                        <a:pt x="88" y="56"/>
                      </a:lnTo>
                      <a:lnTo>
                        <a:pt x="72" y="70"/>
                      </a:lnTo>
                      <a:lnTo>
                        <a:pt x="56" y="88"/>
                      </a:lnTo>
                      <a:lnTo>
                        <a:pt x="42" y="106"/>
                      </a:lnTo>
                      <a:lnTo>
                        <a:pt x="30" y="126"/>
                      </a:lnTo>
                      <a:lnTo>
                        <a:pt x="20" y="148"/>
                      </a:lnTo>
                      <a:lnTo>
                        <a:pt x="12" y="170"/>
                      </a:lnTo>
                      <a:lnTo>
                        <a:pt x="6" y="192"/>
                      </a:lnTo>
                      <a:lnTo>
                        <a:pt x="2" y="216"/>
                      </a:lnTo>
                      <a:lnTo>
                        <a:pt x="0" y="240"/>
                      </a:lnTo>
                      <a:lnTo>
                        <a:pt x="0" y="240"/>
                      </a:lnTo>
                      <a:lnTo>
                        <a:pt x="2" y="262"/>
                      </a:lnTo>
                      <a:lnTo>
                        <a:pt x="4" y="282"/>
                      </a:lnTo>
                      <a:lnTo>
                        <a:pt x="8" y="302"/>
                      </a:lnTo>
                      <a:lnTo>
                        <a:pt x="14" y="322"/>
                      </a:lnTo>
                      <a:lnTo>
                        <a:pt x="22" y="340"/>
                      </a:lnTo>
                      <a:lnTo>
                        <a:pt x="32" y="358"/>
                      </a:lnTo>
                      <a:lnTo>
                        <a:pt x="42" y="374"/>
                      </a:lnTo>
                      <a:lnTo>
                        <a:pt x="54" y="390"/>
                      </a:lnTo>
                      <a:lnTo>
                        <a:pt x="54" y="390"/>
                      </a:lnTo>
                      <a:lnTo>
                        <a:pt x="54" y="390"/>
                      </a:lnTo>
                      <a:lnTo>
                        <a:pt x="54" y="390"/>
                      </a:lnTo>
                      <a:lnTo>
                        <a:pt x="232" y="612"/>
                      </a:lnTo>
                      <a:lnTo>
                        <a:pt x="232" y="612"/>
                      </a:lnTo>
                      <a:lnTo>
                        <a:pt x="236" y="616"/>
                      </a:lnTo>
                      <a:lnTo>
                        <a:pt x="240" y="618"/>
                      </a:lnTo>
                      <a:lnTo>
                        <a:pt x="240" y="618"/>
                      </a:lnTo>
                      <a:lnTo>
                        <a:pt x="246" y="616"/>
                      </a:lnTo>
                      <a:lnTo>
                        <a:pt x="250" y="612"/>
                      </a:lnTo>
                      <a:lnTo>
                        <a:pt x="250" y="612"/>
                      </a:lnTo>
                      <a:lnTo>
                        <a:pt x="428" y="390"/>
                      </a:lnTo>
                      <a:lnTo>
                        <a:pt x="428" y="390"/>
                      </a:lnTo>
                      <a:lnTo>
                        <a:pt x="428" y="390"/>
                      </a:lnTo>
                      <a:lnTo>
                        <a:pt x="428" y="390"/>
                      </a:lnTo>
                      <a:lnTo>
                        <a:pt x="440" y="374"/>
                      </a:lnTo>
                      <a:lnTo>
                        <a:pt x="450" y="358"/>
                      </a:lnTo>
                      <a:lnTo>
                        <a:pt x="460" y="340"/>
                      </a:lnTo>
                      <a:lnTo>
                        <a:pt x="466" y="322"/>
                      </a:lnTo>
                      <a:lnTo>
                        <a:pt x="472" y="302"/>
                      </a:lnTo>
                      <a:lnTo>
                        <a:pt x="478" y="282"/>
                      </a:lnTo>
                      <a:lnTo>
                        <a:pt x="480" y="262"/>
                      </a:lnTo>
                      <a:lnTo>
                        <a:pt x="480" y="240"/>
                      </a:lnTo>
                      <a:lnTo>
                        <a:pt x="480" y="240"/>
                      </a:lnTo>
                      <a:close/>
                      <a:moveTo>
                        <a:pt x="390" y="362"/>
                      </a:moveTo>
                      <a:lnTo>
                        <a:pt x="240" y="548"/>
                      </a:lnTo>
                      <a:lnTo>
                        <a:pt x="94" y="364"/>
                      </a:lnTo>
                      <a:lnTo>
                        <a:pt x="92" y="362"/>
                      </a:lnTo>
                      <a:lnTo>
                        <a:pt x="90" y="360"/>
                      </a:lnTo>
                      <a:lnTo>
                        <a:pt x="90" y="360"/>
                      </a:lnTo>
                      <a:lnTo>
                        <a:pt x="82" y="348"/>
                      </a:lnTo>
                      <a:lnTo>
                        <a:pt x="72" y="334"/>
                      </a:lnTo>
                      <a:lnTo>
                        <a:pt x="66" y="320"/>
                      </a:lnTo>
                      <a:lnTo>
                        <a:pt x="60" y="304"/>
                      </a:lnTo>
                      <a:lnTo>
                        <a:pt x="54" y="288"/>
                      </a:lnTo>
                      <a:lnTo>
                        <a:pt x="52" y="274"/>
                      </a:lnTo>
                      <a:lnTo>
                        <a:pt x="50" y="258"/>
                      </a:lnTo>
                      <a:lnTo>
                        <a:pt x="48" y="240"/>
                      </a:lnTo>
                      <a:lnTo>
                        <a:pt x="48" y="240"/>
                      </a:lnTo>
                      <a:lnTo>
                        <a:pt x="50" y="222"/>
                      </a:lnTo>
                      <a:lnTo>
                        <a:pt x="52" y="202"/>
                      </a:lnTo>
                      <a:lnTo>
                        <a:pt x="58" y="184"/>
                      </a:lnTo>
                      <a:lnTo>
                        <a:pt x="64" y="166"/>
                      </a:lnTo>
                      <a:lnTo>
                        <a:pt x="72" y="150"/>
                      </a:lnTo>
                      <a:lnTo>
                        <a:pt x="82" y="134"/>
                      </a:lnTo>
                      <a:lnTo>
                        <a:pt x="92" y="118"/>
                      </a:lnTo>
                      <a:lnTo>
                        <a:pt x="106" y="106"/>
                      </a:lnTo>
                      <a:lnTo>
                        <a:pt x="118" y="92"/>
                      </a:lnTo>
                      <a:lnTo>
                        <a:pt x="134" y="82"/>
                      </a:lnTo>
                      <a:lnTo>
                        <a:pt x="150" y="72"/>
                      </a:lnTo>
                      <a:lnTo>
                        <a:pt x="166" y="64"/>
                      </a:lnTo>
                      <a:lnTo>
                        <a:pt x="184" y="58"/>
                      </a:lnTo>
                      <a:lnTo>
                        <a:pt x="202" y="52"/>
                      </a:lnTo>
                      <a:lnTo>
                        <a:pt x="222" y="50"/>
                      </a:lnTo>
                      <a:lnTo>
                        <a:pt x="240" y="48"/>
                      </a:lnTo>
                      <a:lnTo>
                        <a:pt x="240" y="48"/>
                      </a:lnTo>
                      <a:lnTo>
                        <a:pt x="260" y="50"/>
                      </a:lnTo>
                      <a:lnTo>
                        <a:pt x="280" y="52"/>
                      </a:lnTo>
                      <a:lnTo>
                        <a:pt x="298" y="58"/>
                      </a:lnTo>
                      <a:lnTo>
                        <a:pt x="316" y="64"/>
                      </a:lnTo>
                      <a:lnTo>
                        <a:pt x="332" y="72"/>
                      </a:lnTo>
                      <a:lnTo>
                        <a:pt x="348" y="82"/>
                      </a:lnTo>
                      <a:lnTo>
                        <a:pt x="362" y="92"/>
                      </a:lnTo>
                      <a:lnTo>
                        <a:pt x="376" y="106"/>
                      </a:lnTo>
                      <a:lnTo>
                        <a:pt x="388" y="118"/>
                      </a:lnTo>
                      <a:lnTo>
                        <a:pt x="400" y="134"/>
                      </a:lnTo>
                      <a:lnTo>
                        <a:pt x="410" y="150"/>
                      </a:lnTo>
                      <a:lnTo>
                        <a:pt x="418" y="166"/>
                      </a:lnTo>
                      <a:lnTo>
                        <a:pt x="424" y="184"/>
                      </a:lnTo>
                      <a:lnTo>
                        <a:pt x="428" y="202"/>
                      </a:lnTo>
                      <a:lnTo>
                        <a:pt x="432" y="222"/>
                      </a:lnTo>
                      <a:lnTo>
                        <a:pt x="432" y="240"/>
                      </a:lnTo>
                      <a:lnTo>
                        <a:pt x="432" y="240"/>
                      </a:lnTo>
                      <a:lnTo>
                        <a:pt x="432" y="258"/>
                      </a:lnTo>
                      <a:lnTo>
                        <a:pt x="430" y="274"/>
                      </a:lnTo>
                      <a:lnTo>
                        <a:pt x="426" y="288"/>
                      </a:lnTo>
                      <a:lnTo>
                        <a:pt x="422" y="304"/>
                      </a:lnTo>
                      <a:lnTo>
                        <a:pt x="416" y="320"/>
                      </a:lnTo>
                      <a:lnTo>
                        <a:pt x="408" y="334"/>
                      </a:lnTo>
                      <a:lnTo>
                        <a:pt x="400" y="348"/>
                      </a:lnTo>
                      <a:lnTo>
                        <a:pt x="390" y="360"/>
                      </a:lnTo>
                      <a:lnTo>
                        <a:pt x="390" y="362"/>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sz="3200" dirty="0"/>
                </a:p>
              </p:txBody>
            </p:sp>
            <p:sp>
              <p:nvSpPr>
                <p:cNvPr id="15" name="Freeform 115"/>
                <p:cNvSpPr/>
                <p:nvPr/>
              </p:nvSpPr>
              <p:spPr bwMode="auto">
                <a:xfrm>
                  <a:off x="2421092" y="1878167"/>
                  <a:ext cx="529915" cy="529915"/>
                </a:xfrm>
                <a:custGeom>
                  <a:avLst/>
                  <a:gdLst/>
                  <a:ahLst/>
                  <a:cxnLst>
                    <a:cxn ang="0">
                      <a:pos x="84" y="0"/>
                    </a:cxn>
                    <a:cxn ang="0">
                      <a:pos x="84" y="0"/>
                    </a:cxn>
                    <a:cxn ang="0">
                      <a:pos x="102" y="2"/>
                    </a:cxn>
                    <a:cxn ang="0">
                      <a:pos x="118" y="8"/>
                    </a:cxn>
                    <a:cxn ang="0">
                      <a:pos x="132" y="16"/>
                    </a:cxn>
                    <a:cxn ang="0">
                      <a:pos x="144" y="26"/>
                    </a:cxn>
                    <a:cxn ang="0">
                      <a:pos x="154" y="38"/>
                    </a:cxn>
                    <a:cxn ang="0">
                      <a:pos x="162" y="52"/>
                    </a:cxn>
                    <a:cxn ang="0">
                      <a:pos x="168" y="68"/>
                    </a:cxn>
                    <a:cxn ang="0">
                      <a:pos x="168" y="84"/>
                    </a:cxn>
                    <a:cxn ang="0">
                      <a:pos x="168" y="84"/>
                    </a:cxn>
                    <a:cxn ang="0">
                      <a:pos x="168" y="102"/>
                    </a:cxn>
                    <a:cxn ang="0">
                      <a:pos x="162" y="118"/>
                    </a:cxn>
                    <a:cxn ang="0">
                      <a:pos x="154" y="132"/>
                    </a:cxn>
                    <a:cxn ang="0">
                      <a:pos x="144" y="144"/>
                    </a:cxn>
                    <a:cxn ang="0">
                      <a:pos x="132" y="154"/>
                    </a:cxn>
                    <a:cxn ang="0">
                      <a:pos x="118" y="162"/>
                    </a:cxn>
                    <a:cxn ang="0">
                      <a:pos x="102" y="166"/>
                    </a:cxn>
                    <a:cxn ang="0">
                      <a:pos x="84" y="168"/>
                    </a:cxn>
                    <a:cxn ang="0">
                      <a:pos x="84" y="168"/>
                    </a:cxn>
                    <a:cxn ang="0">
                      <a:pos x="68" y="166"/>
                    </a:cxn>
                    <a:cxn ang="0">
                      <a:pos x="52" y="162"/>
                    </a:cxn>
                    <a:cxn ang="0">
                      <a:pos x="38" y="154"/>
                    </a:cxn>
                    <a:cxn ang="0">
                      <a:pos x="26" y="144"/>
                    </a:cxn>
                    <a:cxn ang="0">
                      <a:pos x="16" y="132"/>
                    </a:cxn>
                    <a:cxn ang="0">
                      <a:pos x="8" y="118"/>
                    </a:cxn>
                    <a:cxn ang="0">
                      <a:pos x="2" y="102"/>
                    </a:cxn>
                    <a:cxn ang="0">
                      <a:pos x="0" y="84"/>
                    </a:cxn>
                    <a:cxn ang="0">
                      <a:pos x="0" y="84"/>
                    </a:cxn>
                    <a:cxn ang="0">
                      <a:pos x="2" y="68"/>
                    </a:cxn>
                    <a:cxn ang="0">
                      <a:pos x="8" y="52"/>
                    </a:cxn>
                    <a:cxn ang="0">
                      <a:pos x="16" y="38"/>
                    </a:cxn>
                    <a:cxn ang="0">
                      <a:pos x="26" y="26"/>
                    </a:cxn>
                    <a:cxn ang="0">
                      <a:pos x="38" y="16"/>
                    </a:cxn>
                    <a:cxn ang="0">
                      <a:pos x="52" y="8"/>
                    </a:cxn>
                    <a:cxn ang="0">
                      <a:pos x="68" y="2"/>
                    </a:cxn>
                    <a:cxn ang="0">
                      <a:pos x="84" y="0"/>
                    </a:cxn>
                    <a:cxn ang="0">
                      <a:pos x="84" y="0"/>
                    </a:cxn>
                  </a:cxnLst>
                  <a:rect l="0" t="0" r="r" b="b"/>
                  <a:pathLst>
                    <a:path w="168" h="168">
                      <a:moveTo>
                        <a:pt x="84" y="0"/>
                      </a:moveTo>
                      <a:lnTo>
                        <a:pt x="84" y="0"/>
                      </a:lnTo>
                      <a:lnTo>
                        <a:pt x="102" y="2"/>
                      </a:lnTo>
                      <a:lnTo>
                        <a:pt x="118" y="8"/>
                      </a:lnTo>
                      <a:lnTo>
                        <a:pt x="132" y="16"/>
                      </a:lnTo>
                      <a:lnTo>
                        <a:pt x="144" y="26"/>
                      </a:lnTo>
                      <a:lnTo>
                        <a:pt x="154" y="38"/>
                      </a:lnTo>
                      <a:lnTo>
                        <a:pt x="162" y="52"/>
                      </a:lnTo>
                      <a:lnTo>
                        <a:pt x="168" y="68"/>
                      </a:lnTo>
                      <a:lnTo>
                        <a:pt x="168" y="84"/>
                      </a:lnTo>
                      <a:lnTo>
                        <a:pt x="168" y="84"/>
                      </a:lnTo>
                      <a:lnTo>
                        <a:pt x="168" y="102"/>
                      </a:lnTo>
                      <a:lnTo>
                        <a:pt x="162" y="118"/>
                      </a:lnTo>
                      <a:lnTo>
                        <a:pt x="154" y="132"/>
                      </a:lnTo>
                      <a:lnTo>
                        <a:pt x="144" y="144"/>
                      </a:lnTo>
                      <a:lnTo>
                        <a:pt x="132" y="154"/>
                      </a:lnTo>
                      <a:lnTo>
                        <a:pt x="118" y="162"/>
                      </a:lnTo>
                      <a:lnTo>
                        <a:pt x="102" y="166"/>
                      </a:lnTo>
                      <a:lnTo>
                        <a:pt x="84" y="168"/>
                      </a:lnTo>
                      <a:lnTo>
                        <a:pt x="84" y="168"/>
                      </a:lnTo>
                      <a:lnTo>
                        <a:pt x="68" y="166"/>
                      </a:lnTo>
                      <a:lnTo>
                        <a:pt x="52" y="162"/>
                      </a:lnTo>
                      <a:lnTo>
                        <a:pt x="38" y="154"/>
                      </a:lnTo>
                      <a:lnTo>
                        <a:pt x="26" y="144"/>
                      </a:lnTo>
                      <a:lnTo>
                        <a:pt x="16" y="132"/>
                      </a:lnTo>
                      <a:lnTo>
                        <a:pt x="8" y="118"/>
                      </a:lnTo>
                      <a:lnTo>
                        <a:pt x="2" y="102"/>
                      </a:lnTo>
                      <a:lnTo>
                        <a:pt x="0" y="84"/>
                      </a:lnTo>
                      <a:lnTo>
                        <a:pt x="0" y="84"/>
                      </a:lnTo>
                      <a:lnTo>
                        <a:pt x="2" y="68"/>
                      </a:lnTo>
                      <a:lnTo>
                        <a:pt x="8" y="52"/>
                      </a:lnTo>
                      <a:lnTo>
                        <a:pt x="16" y="38"/>
                      </a:lnTo>
                      <a:lnTo>
                        <a:pt x="26" y="26"/>
                      </a:lnTo>
                      <a:lnTo>
                        <a:pt x="38" y="16"/>
                      </a:lnTo>
                      <a:lnTo>
                        <a:pt x="52" y="8"/>
                      </a:lnTo>
                      <a:lnTo>
                        <a:pt x="68" y="2"/>
                      </a:lnTo>
                      <a:lnTo>
                        <a:pt x="84" y="0"/>
                      </a:lnTo>
                      <a:lnTo>
                        <a:pt x="84" y="0"/>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sz="3200"/>
                </a:p>
              </p:txBody>
            </p:sp>
          </p:grpSp>
        </p:grpSp>
        <p:sp>
          <p:nvSpPr>
            <p:cNvPr id="34" name="文本框 33"/>
            <p:cNvSpPr txBox="1"/>
            <p:nvPr/>
          </p:nvSpPr>
          <p:spPr>
            <a:xfrm>
              <a:off x="1514126" y="1310634"/>
              <a:ext cx="385264" cy="377075"/>
            </a:xfrm>
            <a:prstGeom prst="rect">
              <a:avLst/>
            </a:prstGeom>
            <a:noFill/>
          </p:spPr>
          <p:txBody>
            <a:bodyPr wrap="square" rtlCol="0" anchor="ctr">
              <a:spAutoFit/>
            </a:bodyPr>
            <a:lstStyle/>
            <a:p>
              <a:pPr algn="ctr"/>
              <a:r>
                <a:rPr kumimoji="1" lang="en-US" altLang="zh-CN" sz="2665" b="1" dirty="0">
                  <a:solidFill>
                    <a:schemeClr val="bg1"/>
                  </a:solidFill>
                </a:rPr>
                <a:t>1</a:t>
              </a:r>
              <a:endParaRPr kumimoji="1" lang="zh-CN" altLang="en-US" sz="2665" b="1" dirty="0">
                <a:solidFill>
                  <a:schemeClr val="bg1"/>
                </a:solidFill>
              </a:endParaRPr>
            </a:p>
          </p:txBody>
        </p:sp>
      </p:grpSp>
      <p:grpSp>
        <p:nvGrpSpPr>
          <p:cNvPr id="19" name="组合 18"/>
          <p:cNvGrpSpPr/>
          <p:nvPr/>
        </p:nvGrpSpPr>
        <p:grpSpPr>
          <a:xfrm>
            <a:off x="5925415" y="1645040"/>
            <a:ext cx="790413" cy="1286653"/>
            <a:chOff x="3331898" y="1209491"/>
            <a:chExt cx="592810" cy="964990"/>
          </a:xfrm>
        </p:grpSpPr>
        <p:grpSp>
          <p:nvGrpSpPr>
            <p:cNvPr id="16" name="组 13"/>
            <p:cNvGrpSpPr/>
            <p:nvPr/>
          </p:nvGrpSpPr>
          <p:grpSpPr>
            <a:xfrm>
              <a:off x="3331898" y="1209491"/>
              <a:ext cx="592810" cy="964990"/>
              <a:chOff x="1396857" y="1361891"/>
              <a:chExt cx="592810" cy="964990"/>
            </a:xfrm>
          </p:grpSpPr>
          <p:sp>
            <p:nvSpPr>
              <p:cNvPr id="20" name="椭圆 19"/>
              <p:cNvSpPr/>
              <p:nvPr/>
            </p:nvSpPr>
            <p:spPr>
              <a:xfrm flipV="1">
                <a:off x="1622621" y="2185741"/>
                <a:ext cx="141138" cy="1411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dirty="0"/>
              </a:p>
            </p:txBody>
          </p:sp>
          <p:grpSp>
            <p:nvGrpSpPr>
              <p:cNvPr id="21" name="组 15"/>
              <p:cNvGrpSpPr/>
              <p:nvPr/>
            </p:nvGrpSpPr>
            <p:grpSpPr>
              <a:xfrm>
                <a:off x="1396857" y="1361891"/>
                <a:ext cx="592810" cy="763243"/>
                <a:chOff x="2305050" y="1762125"/>
                <a:chExt cx="762000" cy="981075"/>
              </a:xfrm>
              <a:solidFill>
                <a:schemeClr val="accent6"/>
              </a:solidFill>
            </p:grpSpPr>
            <p:sp>
              <p:nvSpPr>
                <p:cNvPr id="22" name="Freeform 114"/>
                <p:cNvSpPr>
                  <a:spLocks noEditPoints="1"/>
                </p:cNvSpPr>
                <p:nvPr/>
              </p:nvSpPr>
              <p:spPr bwMode="auto">
                <a:xfrm>
                  <a:off x="2305050" y="1762125"/>
                  <a:ext cx="762000" cy="981075"/>
                </a:xfrm>
                <a:custGeom>
                  <a:avLst/>
                  <a:gdLst/>
                  <a:ahLst/>
                  <a:cxnLst>
                    <a:cxn ang="0">
                      <a:pos x="480" y="240"/>
                    </a:cxn>
                    <a:cxn ang="0">
                      <a:pos x="476" y="192"/>
                    </a:cxn>
                    <a:cxn ang="0">
                      <a:pos x="462" y="148"/>
                    </a:cxn>
                    <a:cxn ang="0">
                      <a:pos x="440" y="106"/>
                    </a:cxn>
                    <a:cxn ang="0">
                      <a:pos x="410" y="70"/>
                    </a:cxn>
                    <a:cxn ang="0">
                      <a:pos x="374" y="42"/>
                    </a:cxn>
                    <a:cxn ang="0">
                      <a:pos x="334" y="20"/>
                    </a:cxn>
                    <a:cxn ang="0">
                      <a:pos x="290" y="6"/>
                    </a:cxn>
                    <a:cxn ang="0">
                      <a:pos x="240" y="0"/>
                    </a:cxn>
                    <a:cxn ang="0">
                      <a:pos x="216" y="2"/>
                    </a:cxn>
                    <a:cxn ang="0">
                      <a:pos x="170" y="12"/>
                    </a:cxn>
                    <a:cxn ang="0">
                      <a:pos x="126" y="30"/>
                    </a:cxn>
                    <a:cxn ang="0">
                      <a:pos x="88" y="56"/>
                    </a:cxn>
                    <a:cxn ang="0">
                      <a:pos x="56" y="88"/>
                    </a:cxn>
                    <a:cxn ang="0">
                      <a:pos x="30" y="126"/>
                    </a:cxn>
                    <a:cxn ang="0">
                      <a:pos x="12" y="170"/>
                    </a:cxn>
                    <a:cxn ang="0">
                      <a:pos x="2" y="216"/>
                    </a:cxn>
                    <a:cxn ang="0">
                      <a:pos x="0" y="240"/>
                    </a:cxn>
                    <a:cxn ang="0">
                      <a:pos x="4" y="282"/>
                    </a:cxn>
                    <a:cxn ang="0">
                      <a:pos x="14" y="322"/>
                    </a:cxn>
                    <a:cxn ang="0">
                      <a:pos x="32" y="358"/>
                    </a:cxn>
                    <a:cxn ang="0">
                      <a:pos x="54" y="390"/>
                    </a:cxn>
                    <a:cxn ang="0">
                      <a:pos x="54" y="390"/>
                    </a:cxn>
                    <a:cxn ang="0">
                      <a:pos x="232" y="612"/>
                    </a:cxn>
                    <a:cxn ang="0">
                      <a:pos x="236" y="616"/>
                    </a:cxn>
                    <a:cxn ang="0">
                      <a:pos x="240" y="618"/>
                    </a:cxn>
                    <a:cxn ang="0">
                      <a:pos x="250" y="612"/>
                    </a:cxn>
                    <a:cxn ang="0">
                      <a:pos x="428" y="390"/>
                    </a:cxn>
                    <a:cxn ang="0">
                      <a:pos x="428" y="390"/>
                    </a:cxn>
                    <a:cxn ang="0">
                      <a:pos x="440" y="374"/>
                    </a:cxn>
                    <a:cxn ang="0">
                      <a:pos x="460" y="340"/>
                    </a:cxn>
                    <a:cxn ang="0">
                      <a:pos x="472" y="302"/>
                    </a:cxn>
                    <a:cxn ang="0">
                      <a:pos x="480" y="262"/>
                    </a:cxn>
                    <a:cxn ang="0">
                      <a:pos x="480" y="240"/>
                    </a:cxn>
                    <a:cxn ang="0">
                      <a:pos x="240" y="548"/>
                    </a:cxn>
                    <a:cxn ang="0">
                      <a:pos x="92" y="362"/>
                    </a:cxn>
                    <a:cxn ang="0">
                      <a:pos x="90" y="360"/>
                    </a:cxn>
                    <a:cxn ang="0">
                      <a:pos x="72" y="334"/>
                    </a:cxn>
                    <a:cxn ang="0">
                      <a:pos x="60" y="304"/>
                    </a:cxn>
                    <a:cxn ang="0">
                      <a:pos x="52" y="274"/>
                    </a:cxn>
                    <a:cxn ang="0">
                      <a:pos x="48" y="240"/>
                    </a:cxn>
                    <a:cxn ang="0">
                      <a:pos x="50" y="222"/>
                    </a:cxn>
                    <a:cxn ang="0">
                      <a:pos x="58" y="184"/>
                    </a:cxn>
                    <a:cxn ang="0">
                      <a:pos x="72" y="150"/>
                    </a:cxn>
                    <a:cxn ang="0">
                      <a:pos x="92" y="118"/>
                    </a:cxn>
                    <a:cxn ang="0">
                      <a:pos x="118" y="92"/>
                    </a:cxn>
                    <a:cxn ang="0">
                      <a:pos x="150" y="72"/>
                    </a:cxn>
                    <a:cxn ang="0">
                      <a:pos x="184" y="58"/>
                    </a:cxn>
                    <a:cxn ang="0">
                      <a:pos x="222" y="50"/>
                    </a:cxn>
                    <a:cxn ang="0">
                      <a:pos x="240" y="48"/>
                    </a:cxn>
                    <a:cxn ang="0">
                      <a:pos x="280" y="52"/>
                    </a:cxn>
                    <a:cxn ang="0">
                      <a:pos x="316" y="64"/>
                    </a:cxn>
                    <a:cxn ang="0">
                      <a:pos x="348" y="82"/>
                    </a:cxn>
                    <a:cxn ang="0">
                      <a:pos x="376" y="106"/>
                    </a:cxn>
                    <a:cxn ang="0">
                      <a:pos x="400" y="134"/>
                    </a:cxn>
                    <a:cxn ang="0">
                      <a:pos x="418" y="166"/>
                    </a:cxn>
                    <a:cxn ang="0">
                      <a:pos x="428" y="202"/>
                    </a:cxn>
                    <a:cxn ang="0">
                      <a:pos x="432" y="240"/>
                    </a:cxn>
                    <a:cxn ang="0">
                      <a:pos x="432" y="258"/>
                    </a:cxn>
                    <a:cxn ang="0">
                      <a:pos x="426" y="288"/>
                    </a:cxn>
                    <a:cxn ang="0">
                      <a:pos x="416" y="320"/>
                    </a:cxn>
                    <a:cxn ang="0">
                      <a:pos x="400" y="348"/>
                    </a:cxn>
                    <a:cxn ang="0">
                      <a:pos x="390" y="362"/>
                    </a:cxn>
                  </a:cxnLst>
                  <a:rect l="0" t="0" r="r" b="b"/>
                  <a:pathLst>
                    <a:path w="480" h="618">
                      <a:moveTo>
                        <a:pt x="480" y="240"/>
                      </a:moveTo>
                      <a:lnTo>
                        <a:pt x="480" y="240"/>
                      </a:lnTo>
                      <a:lnTo>
                        <a:pt x="480" y="216"/>
                      </a:lnTo>
                      <a:lnTo>
                        <a:pt x="476" y="192"/>
                      </a:lnTo>
                      <a:lnTo>
                        <a:pt x="470" y="170"/>
                      </a:lnTo>
                      <a:lnTo>
                        <a:pt x="462" y="148"/>
                      </a:lnTo>
                      <a:lnTo>
                        <a:pt x="452" y="126"/>
                      </a:lnTo>
                      <a:lnTo>
                        <a:pt x="440" y="106"/>
                      </a:lnTo>
                      <a:lnTo>
                        <a:pt x="426" y="88"/>
                      </a:lnTo>
                      <a:lnTo>
                        <a:pt x="410" y="70"/>
                      </a:lnTo>
                      <a:lnTo>
                        <a:pt x="394" y="56"/>
                      </a:lnTo>
                      <a:lnTo>
                        <a:pt x="374" y="42"/>
                      </a:lnTo>
                      <a:lnTo>
                        <a:pt x="356" y="30"/>
                      </a:lnTo>
                      <a:lnTo>
                        <a:pt x="334" y="20"/>
                      </a:lnTo>
                      <a:lnTo>
                        <a:pt x="312" y="12"/>
                      </a:lnTo>
                      <a:lnTo>
                        <a:pt x="290" y="6"/>
                      </a:lnTo>
                      <a:lnTo>
                        <a:pt x="266" y="2"/>
                      </a:lnTo>
                      <a:lnTo>
                        <a:pt x="240" y="0"/>
                      </a:lnTo>
                      <a:lnTo>
                        <a:pt x="240" y="0"/>
                      </a:lnTo>
                      <a:lnTo>
                        <a:pt x="216" y="2"/>
                      </a:lnTo>
                      <a:lnTo>
                        <a:pt x="192" y="6"/>
                      </a:lnTo>
                      <a:lnTo>
                        <a:pt x="170" y="12"/>
                      </a:lnTo>
                      <a:lnTo>
                        <a:pt x="148" y="20"/>
                      </a:lnTo>
                      <a:lnTo>
                        <a:pt x="126" y="30"/>
                      </a:lnTo>
                      <a:lnTo>
                        <a:pt x="106" y="42"/>
                      </a:lnTo>
                      <a:lnTo>
                        <a:pt x="88" y="56"/>
                      </a:lnTo>
                      <a:lnTo>
                        <a:pt x="72" y="70"/>
                      </a:lnTo>
                      <a:lnTo>
                        <a:pt x="56" y="88"/>
                      </a:lnTo>
                      <a:lnTo>
                        <a:pt x="42" y="106"/>
                      </a:lnTo>
                      <a:lnTo>
                        <a:pt x="30" y="126"/>
                      </a:lnTo>
                      <a:lnTo>
                        <a:pt x="20" y="148"/>
                      </a:lnTo>
                      <a:lnTo>
                        <a:pt x="12" y="170"/>
                      </a:lnTo>
                      <a:lnTo>
                        <a:pt x="6" y="192"/>
                      </a:lnTo>
                      <a:lnTo>
                        <a:pt x="2" y="216"/>
                      </a:lnTo>
                      <a:lnTo>
                        <a:pt x="0" y="240"/>
                      </a:lnTo>
                      <a:lnTo>
                        <a:pt x="0" y="240"/>
                      </a:lnTo>
                      <a:lnTo>
                        <a:pt x="2" y="262"/>
                      </a:lnTo>
                      <a:lnTo>
                        <a:pt x="4" y="282"/>
                      </a:lnTo>
                      <a:lnTo>
                        <a:pt x="8" y="302"/>
                      </a:lnTo>
                      <a:lnTo>
                        <a:pt x="14" y="322"/>
                      </a:lnTo>
                      <a:lnTo>
                        <a:pt x="22" y="340"/>
                      </a:lnTo>
                      <a:lnTo>
                        <a:pt x="32" y="358"/>
                      </a:lnTo>
                      <a:lnTo>
                        <a:pt x="42" y="374"/>
                      </a:lnTo>
                      <a:lnTo>
                        <a:pt x="54" y="390"/>
                      </a:lnTo>
                      <a:lnTo>
                        <a:pt x="54" y="390"/>
                      </a:lnTo>
                      <a:lnTo>
                        <a:pt x="54" y="390"/>
                      </a:lnTo>
                      <a:lnTo>
                        <a:pt x="54" y="390"/>
                      </a:lnTo>
                      <a:lnTo>
                        <a:pt x="232" y="612"/>
                      </a:lnTo>
                      <a:lnTo>
                        <a:pt x="232" y="612"/>
                      </a:lnTo>
                      <a:lnTo>
                        <a:pt x="236" y="616"/>
                      </a:lnTo>
                      <a:lnTo>
                        <a:pt x="240" y="618"/>
                      </a:lnTo>
                      <a:lnTo>
                        <a:pt x="240" y="618"/>
                      </a:lnTo>
                      <a:lnTo>
                        <a:pt x="246" y="616"/>
                      </a:lnTo>
                      <a:lnTo>
                        <a:pt x="250" y="612"/>
                      </a:lnTo>
                      <a:lnTo>
                        <a:pt x="250" y="612"/>
                      </a:lnTo>
                      <a:lnTo>
                        <a:pt x="428" y="390"/>
                      </a:lnTo>
                      <a:lnTo>
                        <a:pt x="428" y="390"/>
                      </a:lnTo>
                      <a:lnTo>
                        <a:pt x="428" y="390"/>
                      </a:lnTo>
                      <a:lnTo>
                        <a:pt x="428" y="390"/>
                      </a:lnTo>
                      <a:lnTo>
                        <a:pt x="440" y="374"/>
                      </a:lnTo>
                      <a:lnTo>
                        <a:pt x="450" y="358"/>
                      </a:lnTo>
                      <a:lnTo>
                        <a:pt x="460" y="340"/>
                      </a:lnTo>
                      <a:lnTo>
                        <a:pt x="466" y="322"/>
                      </a:lnTo>
                      <a:lnTo>
                        <a:pt x="472" y="302"/>
                      </a:lnTo>
                      <a:lnTo>
                        <a:pt x="478" y="282"/>
                      </a:lnTo>
                      <a:lnTo>
                        <a:pt x="480" y="262"/>
                      </a:lnTo>
                      <a:lnTo>
                        <a:pt x="480" y="240"/>
                      </a:lnTo>
                      <a:lnTo>
                        <a:pt x="480" y="240"/>
                      </a:lnTo>
                      <a:close/>
                      <a:moveTo>
                        <a:pt x="390" y="362"/>
                      </a:moveTo>
                      <a:lnTo>
                        <a:pt x="240" y="548"/>
                      </a:lnTo>
                      <a:lnTo>
                        <a:pt x="94" y="364"/>
                      </a:lnTo>
                      <a:lnTo>
                        <a:pt x="92" y="362"/>
                      </a:lnTo>
                      <a:lnTo>
                        <a:pt x="90" y="360"/>
                      </a:lnTo>
                      <a:lnTo>
                        <a:pt x="90" y="360"/>
                      </a:lnTo>
                      <a:lnTo>
                        <a:pt x="82" y="348"/>
                      </a:lnTo>
                      <a:lnTo>
                        <a:pt x="72" y="334"/>
                      </a:lnTo>
                      <a:lnTo>
                        <a:pt x="66" y="320"/>
                      </a:lnTo>
                      <a:lnTo>
                        <a:pt x="60" y="304"/>
                      </a:lnTo>
                      <a:lnTo>
                        <a:pt x="54" y="288"/>
                      </a:lnTo>
                      <a:lnTo>
                        <a:pt x="52" y="274"/>
                      </a:lnTo>
                      <a:lnTo>
                        <a:pt x="50" y="258"/>
                      </a:lnTo>
                      <a:lnTo>
                        <a:pt x="48" y="240"/>
                      </a:lnTo>
                      <a:lnTo>
                        <a:pt x="48" y="240"/>
                      </a:lnTo>
                      <a:lnTo>
                        <a:pt x="50" y="222"/>
                      </a:lnTo>
                      <a:lnTo>
                        <a:pt x="52" y="202"/>
                      </a:lnTo>
                      <a:lnTo>
                        <a:pt x="58" y="184"/>
                      </a:lnTo>
                      <a:lnTo>
                        <a:pt x="64" y="166"/>
                      </a:lnTo>
                      <a:lnTo>
                        <a:pt x="72" y="150"/>
                      </a:lnTo>
                      <a:lnTo>
                        <a:pt x="82" y="134"/>
                      </a:lnTo>
                      <a:lnTo>
                        <a:pt x="92" y="118"/>
                      </a:lnTo>
                      <a:lnTo>
                        <a:pt x="106" y="106"/>
                      </a:lnTo>
                      <a:lnTo>
                        <a:pt x="118" y="92"/>
                      </a:lnTo>
                      <a:lnTo>
                        <a:pt x="134" y="82"/>
                      </a:lnTo>
                      <a:lnTo>
                        <a:pt x="150" y="72"/>
                      </a:lnTo>
                      <a:lnTo>
                        <a:pt x="166" y="64"/>
                      </a:lnTo>
                      <a:lnTo>
                        <a:pt x="184" y="58"/>
                      </a:lnTo>
                      <a:lnTo>
                        <a:pt x="202" y="52"/>
                      </a:lnTo>
                      <a:lnTo>
                        <a:pt x="222" y="50"/>
                      </a:lnTo>
                      <a:lnTo>
                        <a:pt x="240" y="48"/>
                      </a:lnTo>
                      <a:lnTo>
                        <a:pt x="240" y="48"/>
                      </a:lnTo>
                      <a:lnTo>
                        <a:pt x="260" y="50"/>
                      </a:lnTo>
                      <a:lnTo>
                        <a:pt x="280" y="52"/>
                      </a:lnTo>
                      <a:lnTo>
                        <a:pt x="298" y="58"/>
                      </a:lnTo>
                      <a:lnTo>
                        <a:pt x="316" y="64"/>
                      </a:lnTo>
                      <a:lnTo>
                        <a:pt x="332" y="72"/>
                      </a:lnTo>
                      <a:lnTo>
                        <a:pt x="348" y="82"/>
                      </a:lnTo>
                      <a:lnTo>
                        <a:pt x="362" y="92"/>
                      </a:lnTo>
                      <a:lnTo>
                        <a:pt x="376" y="106"/>
                      </a:lnTo>
                      <a:lnTo>
                        <a:pt x="388" y="118"/>
                      </a:lnTo>
                      <a:lnTo>
                        <a:pt x="400" y="134"/>
                      </a:lnTo>
                      <a:lnTo>
                        <a:pt x="410" y="150"/>
                      </a:lnTo>
                      <a:lnTo>
                        <a:pt x="418" y="166"/>
                      </a:lnTo>
                      <a:lnTo>
                        <a:pt x="424" y="184"/>
                      </a:lnTo>
                      <a:lnTo>
                        <a:pt x="428" y="202"/>
                      </a:lnTo>
                      <a:lnTo>
                        <a:pt x="432" y="222"/>
                      </a:lnTo>
                      <a:lnTo>
                        <a:pt x="432" y="240"/>
                      </a:lnTo>
                      <a:lnTo>
                        <a:pt x="432" y="240"/>
                      </a:lnTo>
                      <a:lnTo>
                        <a:pt x="432" y="258"/>
                      </a:lnTo>
                      <a:lnTo>
                        <a:pt x="430" y="274"/>
                      </a:lnTo>
                      <a:lnTo>
                        <a:pt x="426" y="288"/>
                      </a:lnTo>
                      <a:lnTo>
                        <a:pt x="422" y="304"/>
                      </a:lnTo>
                      <a:lnTo>
                        <a:pt x="416" y="320"/>
                      </a:lnTo>
                      <a:lnTo>
                        <a:pt x="408" y="334"/>
                      </a:lnTo>
                      <a:lnTo>
                        <a:pt x="400" y="348"/>
                      </a:lnTo>
                      <a:lnTo>
                        <a:pt x="390" y="360"/>
                      </a:lnTo>
                      <a:lnTo>
                        <a:pt x="390" y="362"/>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3200" dirty="0"/>
                </a:p>
              </p:txBody>
            </p:sp>
            <p:sp>
              <p:nvSpPr>
                <p:cNvPr id="23" name="Freeform 115"/>
                <p:cNvSpPr/>
                <p:nvPr/>
              </p:nvSpPr>
              <p:spPr bwMode="auto">
                <a:xfrm>
                  <a:off x="2421092" y="1878167"/>
                  <a:ext cx="529915" cy="529915"/>
                </a:xfrm>
                <a:custGeom>
                  <a:avLst/>
                  <a:gdLst/>
                  <a:ahLst/>
                  <a:cxnLst>
                    <a:cxn ang="0">
                      <a:pos x="84" y="0"/>
                    </a:cxn>
                    <a:cxn ang="0">
                      <a:pos x="84" y="0"/>
                    </a:cxn>
                    <a:cxn ang="0">
                      <a:pos x="102" y="2"/>
                    </a:cxn>
                    <a:cxn ang="0">
                      <a:pos x="118" y="8"/>
                    </a:cxn>
                    <a:cxn ang="0">
                      <a:pos x="132" y="16"/>
                    </a:cxn>
                    <a:cxn ang="0">
                      <a:pos x="144" y="26"/>
                    </a:cxn>
                    <a:cxn ang="0">
                      <a:pos x="154" y="38"/>
                    </a:cxn>
                    <a:cxn ang="0">
                      <a:pos x="162" y="52"/>
                    </a:cxn>
                    <a:cxn ang="0">
                      <a:pos x="168" y="68"/>
                    </a:cxn>
                    <a:cxn ang="0">
                      <a:pos x="168" y="84"/>
                    </a:cxn>
                    <a:cxn ang="0">
                      <a:pos x="168" y="84"/>
                    </a:cxn>
                    <a:cxn ang="0">
                      <a:pos x="168" y="102"/>
                    </a:cxn>
                    <a:cxn ang="0">
                      <a:pos x="162" y="118"/>
                    </a:cxn>
                    <a:cxn ang="0">
                      <a:pos x="154" y="132"/>
                    </a:cxn>
                    <a:cxn ang="0">
                      <a:pos x="144" y="144"/>
                    </a:cxn>
                    <a:cxn ang="0">
                      <a:pos x="132" y="154"/>
                    </a:cxn>
                    <a:cxn ang="0">
                      <a:pos x="118" y="162"/>
                    </a:cxn>
                    <a:cxn ang="0">
                      <a:pos x="102" y="166"/>
                    </a:cxn>
                    <a:cxn ang="0">
                      <a:pos x="84" y="168"/>
                    </a:cxn>
                    <a:cxn ang="0">
                      <a:pos x="84" y="168"/>
                    </a:cxn>
                    <a:cxn ang="0">
                      <a:pos x="68" y="166"/>
                    </a:cxn>
                    <a:cxn ang="0">
                      <a:pos x="52" y="162"/>
                    </a:cxn>
                    <a:cxn ang="0">
                      <a:pos x="38" y="154"/>
                    </a:cxn>
                    <a:cxn ang="0">
                      <a:pos x="26" y="144"/>
                    </a:cxn>
                    <a:cxn ang="0">
                      <a:pos x="16" y="132"/>
                    </a:cxn>
                    <a:cxn ang="0">
                      <a:pos x="8" y="118"/>
                    </a:cxn>
                    <a:cxn ang="0">
                      <a:pos x="2" y="102"/>
                    </a:cxn>
                    <a:cxn ang="0">
                      <a:pos x="0" y="84"/>
                    </a:cxn>
                    <a:cxn ang="0">
                      <a:pos x="0" y="84"/>
                    </a:cxn>
                    <a:cxn ang="0">
                      <a:pos x="2" y="68"/>
                    </a:cxn>
                    <a:cxn ang="0">
                      <a:pos x="8" y="52"/>
                    </a:cxn>
                    <a:cxn ang="0">
                      <a:pos x="16" y="38"/>
                    </a:cxn>
                    <a:cxn ang="0">
                      <a:pos x="26" y="26"/>
                    </a:cxn>
                    <a:cxn ang="0">
                      <a:pos x="38" y="16"/>
                    </a:cxn>
                    <a:cxn ang="0">
                      <a:pos x="52" y="8"/>
                    </a:cxn>
                    <a:cxn ang="0">
                      <a:pos x="68" y="2"/>
                    </a:cxn>
                    <a:cxn ang="0">
                      <a:pos x="84" y="0"/>
                    </a:cxn>
                    <a:cxn ang="0">
                      <a:pos x="84" y="0"/>
                    </a:cxn>
                  </a:cxnLst>
                  <a:rect l="0" t="0" r="r" b="b"/>
                  <a:pathLst>
                    <a:path w="168" h="168">
                      <a:moveTo>
                        <a:pt x="84" y="0"/>
                      </a:moveTo>
                      <a:lnTo>
                        <a:pt x="84" y="0"/>
                      </a:lnTo>
                      <a:lnTo>
                        <a:pt x="102" y="2"/>
                      </a:lnTo>
                      <a:lnTo>
                        <a:pt x="118" y="8"/>
                      </a:lnTo>
                      <a:lnTo>
                        <a:pt x="132" y="16"/>
                      </a:lnTo>
                      <a:lnTo>
                        <a:pt x="144" y="26"/>
                      </a:lnTo>
                      <a:lnTo>
                        <a:pt x="154" y="38"/>
                      </a:lnTo>
                      <a:lnTo>
                        <a:pt x="162" y="52"/>
                      </a:lnTo>
                      <a:lnTo>
                        <a:pt x="168" y="68"/>
                      </a:lnTo>
                      <a:lnTo>
                        <a:pt x="168" y="84"/>
                      </a:lnTo>
                      <a:lnTo>
                        <a:pt x="168" y="84"/>
                      </a:lnTo>
                      <a:lnTo>
                        <a:pt x="168" y="102"/>
                      </a:lnTo>
                      <a:lnTo>
                        <a:pt x="162" y="118"/>
                      </a:lnTo>
                      <a:lnTo>
                        <a:pt x="154" y="132"/>
                      </a:lnTo>
                      <a:lnTo>
                        <a:pt x="144" y="144"/>
                      </a:lnTo>
                      <a:lnTo>
                        <a:pt x="132" y="154"/>
                      </a:lnTo>
                      <a:lnTo>
                        <a:pt x="118" y="162"/>
                      </a:lnTo>
                      <a:lnTo>
                        <a:pt x="102" y="166"/>
                      </a:lnTo>
                      <a:lnTo>
                        <a:pt x="84" y="168"/>
                      </a:lnTo>
                      <a:lnTo>
                        <a:pt x="84" y="168"/>
                      </a:lnTo>
                      <a:lnTo>
                        <a:pt x="68" y="166"/>
                      </a:lnTo>
                      <a:lnTo>
                        <a:pt x="52" y="162"/>
                      </a:lnTo>
                      <a:lnTo>
                        <a:pt x="38" y="154"/>
                      </a:lnTo>
                      <a:lnTo>
                        <a:pt x="26" y="144"/>
                      </a:lnTo>
                      <a:lnTo>
                        <a:pt x="16" y="132"/>
                      </a:lnTo>
                      <a:lnTo>
                        <a:pt x="8" y="118"/>
                      </a:lnTo>
                      <a:lnTo>
                        <a:pt x="2" y="102"/>
                      </a:lnTo>
                      <a:lnTo>
                        <a:pt x="0" y="84"/>
                      </a:lnTo>
                      <a:lnTo>
                        <a:pt x="0" y="84"/>
                      </a:lnTo>
                      <a:lnTo>
                        <a:pt x="2" y="68"/>
                      </a:lnTo>
                      <a:lnTo>
                        <a:pt x="8" y="52"/>
                      </a:lnTo>
                      <a:lnTo>
                        <a:pt x="16" y="38"/>
                      </a:lnTo>
                      <a:lnTo>
                        <a:pt x="26" y="26"/>
                      </a:lnTo>
                      <a:lnTo>
                        <a:pt x="38" y="16"/>
                      </a:lnTo>
                      <a:lnTo>
                        <a:pt x="52" y="8"/>
                      </a:lnTo>
                      <a:lnTo>
                        <a:pt x="68" y="2"/>
                      </a:lnTo>
                      <a:lnTo>
                        <a:pt x="84" y="0"/>
                      </a:lnTo>
                      <a:lnTo>
                        <a:pt x="84"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3200"/>
                </a:p>
              </p:txBody>
            </p:sp>
          </p:grpSp>
        </p:grpSp>
        <p:sp>
          <p:nvSpPr>
            <p:cNvPr id="35" name="文本框 34"/>
            <p:cNvSpPr txBox="1"/>
            <p:nvPr/>
          </p:nvSpPr>
          <p:spPr>
            <a:xfrm>
              <a:off x="3435599" y="1310634"/>
              <a:ext cx="385264" cy="377075"/>
            </a:xfrm>
            <a:prstGeom prst="rect">
              <a:avLst/>
            </a:prstGeom>
            <a:noFill/>
          </p:spPr>
          <p:txBody>
            <a:bodyPr wrap="square" rtlCol="0" anchor="ctr">
              <a:spAutoFit/>
            </a:bodyPr>
            <a:lstStyle/>
            <a:p>
              <a:pPr algn="ctr"/>
              <a:r>
                <a:rPr kumimoji="1" lang="en-US" altLang="zh-CN" sz="2665" b="1" dirty="0">
                  <a:solidFill>
                    <a:schemeClr val="bg1"/>
                  </a:solidFill>
                </a:rPr>
                <a:t>2</a:t>
              </a:r>
              <a:endParaRPr kumimoji="1" lang="zh-CN" altLang="en-US" sz="2665" b="1" dirty="0">
                <a:solidFill>
                  <a:schemeClr val="bg1"/>
                </a:solidFill>
              </a:endParaRPr>
            </a:p>
          </p:txBody>
        </p:sp>
      </p:grpSp>
      <p:grpSp>
        <p:nvGrpSpPr>
          <p:cNvPr id="30" name="组合 29"/>
          <p:cNvGrpSpPr/>
          <p:nvPr/>
        </p:nvGrpSpPr>
        <p:grpSpPr>
          <a:xfrm>
            <a:off x="9603434" y="1612655"/>
            <a:ext cx="790413" cy="1286653"/>
            <a:chOff x="7201980" y="1209491"/>
            <a:chExt cx="592810" cy="964990"/>
          </a:xfrm>
        </p:grpSpPr>
        <p:grpSp>
          <p:nvGrpSpPr>
            <p:cNvPr id="31" name="组 28"/>
            <p:cNvGrpSpPr/>
            <p:nvPr/>
          </p:nvGrpSpPr>
          <p:grpSpPr>
            <a:xfrm>
              <a:off x="7201980" y="1209491"/>
              <a:ext cx="592810" cy="964990"/>
              <a:chOff x="1396857" y="1361891"/>
              <a:chExt cx="592810" cy="964990"/>
            </a:xfrm>
          </p:grpSpPr>
          <p:sp>
            <p:nvSpPr>
              <p:cNvPr id="32" name="椭圆 31"/>
              <p:cNvSpPr/>
              <p:nvPr/>
            </p:nvSpPr>
            <p:spPr>
              <a:xfrm flipV="1">
                <a:off x="1622621" y="2185741"/>
                <a:ext cx="141138" cy="1411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grpSp>
            <p:nvGrpSpPr>
              <p:cNvPr id="33" name="组 30"/>
              <p:cNvGrpSpPr/>
              <p:nvPr/>
            </p:nvGrpSpPr>
            <p:grpSpPr>
              <a:xfrm>
                <a:off x="1396857" y="1361891"/>
                <a:ext cx="592810" cy="763243"/>
                <a:chOff x="2305050" y="1762125"/>
                <a:chExt cx="762000" cy="981075"/>
              </a:xfrm>
              <a:solidFill>
                <a:schemeClr val="accent6"/>
              </a:solidFill>
            </p:grpSpPr>
            <p:sp>
              <p:nvSpPr>
                <p:cNvPr id="37" name="Freeform 114"/>
                <p:cNvSpPr>
                  <a:spLocks noEditPoints="1"/>
                </p:cNvSpPr>
                <p:nvPr/>
              </p:nvSpPr>
              <p:spPr bwMode="auto">
                <a:xfrm>
                  <a:off x="2305050" y="1762125"/>
                  <a:ext cx="762000" cy="981075"/>
                </a:xfrm>
                <a:custGeom>
                  <a:avLst/>
                  <a:gdLst/>
                  <a:ahLst/>
                  <a:cxnLst>
                    <a:cxn ang="0">
                      <a:pos x="480" y="240"/>
                    </a:cxn>
                    <a:cxn ang="0">
                      <a:pos x="476" y="192"/>
                    </a:cxn>
                    <a:cxn ang="0">
                      <a:pos x="462" y="148"/>
                    </a:cxn>
                    <a:cxn ang="0">
                      <a:pos x="440" y="106"/>
                    </a:cxn>
                    <a:cxn ang="0">
                      <a:pos x="410" y="70"/>
                    </a:cxn>
                    <a:cxn ang="0">
                      <a:pos x="374" y="42"/>
                    </a:cxn>
                    <a:cxn ang="0">
                      <a:pos x="334" y="20"/>
                    </a:cxn>
                    <a:cxn ang="0">
                      <a:pos x="290" y="6"/>
                    </a:cxn>
                    <a:cxn ang="0">
                      <a:pos x="240" y="0"/>
                    </a:cxn>
                    <a:cxn ang="0">
                      <a:pos x="216" y="2"/>
                    </a:cxn>
                    <a:cxn ang="0">
                      <a:pos x="170" y="12"/>
                    </a:cxn>
                    <a:cxn ang="0">
                      <a:pos x="126" y="30"/>
                    </a:cxn>
                    <a:cxn ang="0">
                      <a:pos x="88" y="56"/>
                    </a:cxn>
                    <a:cxn ang="0">
                      <a:pos x="56" y="88"/>
                    </a:cxn>
                    <a:cxn ang="0">
                      <a:pos x="30" y="126"/>
                    </a:cxn>
                    <a:cxn ang="0">
                      <a:pos x="12" y="170"/>
                    </a:cxn>
                    <a:cxn ang="0">
                      <a:pos x="2" y="216"/>
                    </a:cxn>
                    <a:cxn ang="0">
                      <a:pos x="0" y="240"/>
                    </a:cxn>
                    <a:cxn ang="0">
                      <a:pos x="4" y="282"/>
                    </a:cxn>
                    <a:cxn ang="0">
                      <a:pos x="14" y="322"/>
                    </a:cxn>
                    <a:cxn ang="0">
                      <a:pos x="32" y="358"/>
                    </a:cxn>
                    <a:cxn ang="0">
                      <a:pos x="54" y="390"/>
                    </a:cxn>
                    <a:cxn ang="0">
                      <a:pos x="54" y="390"/>
                    </a:cxn>
                    <a:cxn ang="0">
                      <a:pos x="232" y="612"/>
                    </a:cxn>
                    <a:cxn ang="0">
                      <a:pos x="236" y="616"/>
                    </a:cxn>
                    <a:cxn ang="0">
                      <a:pos x="240" y="618"/>
                    </a:cxn>
                    <a:cxn ang="0">
                      <a:pos x="250" y="612"/>
                    </a:cxn>
                    <a:cxn ang="0">
                      <a:pos x="428" y="390"/>
                    </a:cxn>
                    <a:cxn ang="0">
                      <a:pos x="428" y="390"/>
                    </a:cxn>
                    <a:cxn ang="0">
                      <a:pos x="440" y="374"/>
                    </a:cxn>
                    <a:cxn ang="0">
                      <a:pos x="460" y="340"/>
                    </a:cxn>
                    <a:cxn ang="0">
                      <a:pos x="472" y="302"/>
                    </a:cxn>
                    <a:cxn ang="0">
                      <a:pos x="480" y="262"/>
                    </a:cxn>
                    <a:cxn ang="0">
                      <a:pos x="480" y="240"/>
                    </a:cxn>
                    <a:cxn ang="0">
                      <a:pos x="240" y="548"/>
                    </a:cxn>
                    <a:cxn ang="0">
                      <a:pos x="92" y="362"/>
                    </a:cxn>
                    <a:cxn ang="0">
                      <a:pos x="90" y="360"/>
                    </a:cxn>
                    <a:cxn ang="0">
                      <a:pos x="72" y="334"/>
                    </a:cxn>
                    <a:cxn ang="0">
                      <a:pos x="60" y="304"/>
                    </a:cxn>
                    <a:cxn ang="0">
                      <a:pos x="52" y="274"/>
                    </a:cxn>
                    <a:cxn ang="0">
                      <a:pos x="48" y="240"/>
                    </a:cxn>
                    <a:cxn ang="0">
                      <a:pos x="50" y="222"/>
                    </a:cxn>
                    <a:cxn ang="0">
                      <a:pos x="58" y="184"/>
                    </a:cxn>
                    <a:cxn ang="0">
                      <a:pos x="72" y="150"/>
                    </a:cxn>
                    <a:cxn ang="0">
                      <a:pos x="92" y="118"/>
                    </a:cxn>
                    <a:cxn ang="0">
                      <a:pos x="118" y="92"/>
                    </a:cxn>
                    <a:cxn ang="0">
                      <a:pos x="150" y="72"/>
                    </a:cxn>
                    <a:cxn ang="0">
                      <a:pos x="184" y="58"/>
                    </a:cxn>
                    <a:cxn ang="0">
                      <a:pos x="222" y="50"/>
                    </a:cxn>
                    <a:cxn ang="0">
                      <a:pos x="240" y="48"/>
                    </a:cxn>
                    <a:cxn ang="0">
                      <a:pos x="280" y="52"/>
                    </a:cxn>
                    <a:cxn ang="0">
                      <a:pos x="316" y="64"/>
                    </a:cxn>
                    <a:cxn ang="0">
                      <a:pos x="348" y="82"/>
                    </a:cxn>
                    <a:cxn ang="0">
                      <a:pos x="376" y="106"/>
                    </a:cxn>
                    <a:cxn ang="0">
                      <a:pos x="400" y="134"/>
                    </a:cxn>
                    <a:cxn ang="0">
                      <a:pos x="418" y="166"/>
                    </a:cxn>
                    <a:cxn ang="0">
                      <a:pos x="428" y="202"/>
                    </a:cxn>
                    <a:cxn ang="0">
                      <a:pos x="432" y="240"/>
                    </a:cxn>
                    <a:cxn ang="0">
                      <a:pos x="432" y="258"/>
                    </a:cxn>
                    <a:cxn ang="0">
                      <a:pos x="426" y="288"/>
                    </a:cxn>
                    <a:cxn ang="0">
                      <a:pos x="416" y="320"/>
                    </a:cxn>
                    <a:cxn ang="0">
                      <a:pos x="400" y="348"/>
                    </a:cxn>
                    <a:cxn ang="0">
                      <a:pos x="390" y="362"/>
                    </a:cxn>
                  </a:cxnLst>
                  <a:rect l="0" t="0" r="r" b="b"/>
                  <a:pathLst>
                    <a:path w="480" h="618">
                      <a:moveTo>
                        <a:pt x="480" y="240"/>
                      </a:moveTo>
                      <a:lnTo>
                        <a:pt x="480" y="240"/>
                      </a:lnTo>
                      <a:lnTo>
                        <a:pt x="480" y="216"/>
                      </a:lnTo>
                      <a:lnTo>
                        <a:pt x="476" y="192"/>
                      </a:lnTo>
                      <a:lnTo>
                        <a:pt x="470" y="170"/>
                      </a:lnTo>
                      <a:lnTo>
                        <a:pt x="462" y="148"/>
                      </a:lnTo>
                      <a:lnTo>
                        <a:pt x="452" y="126"/>
                      </a:lnTo>
                      <a:lnTo>
                        <a:pt x="440" y="106"/>
                      </a:lnTo>
                      <a:lnTo>
                        <a:pt x="426" y="88"/>
                      </a:lnTo>
                      <a:lnTo>
                        <a:pt x="410" y="70"/>
                      </a:lnTo>
                      <a:lnTo>
                        <a:pt x="394" y="56"/>
                      </a:lnTo>
                      <a:lnTo>
                        <a:pt x="374" y="42"/>
                      </a:lnTo>
                      <a:lnTo>
                        <a:pt x="356" y="30"/>
                      </a:lnTo>
                      <a:lnTo>
                        <a:pt x="334" y="20"/>
                      </a:lnTo>
                      <a:lnTo>
                        <a:pt x="312" y="12"/>
                      </a:lnTo>
                      <a:lnTo>
                        <a:pt x="290" y="6"/>
                      </a:lnTo>
                      <a:lnTo>
                        <a:pt x="266" y="2"/>
                      </a:lnTo>
                      <a:lnTo>
                        <a:pt x="240" y="0"/>
                      </a:lnTo>
                      <a:lnTo>
                        <a:pt x="240" y="0"/>
                      </a:lnTo>
                      <a:lnTo>
                        <a:pt x="216" y="2"/>
                      </a:lnTo>
                      <a:lnTo>
                        <a:pt x="192" y="6"/>
                      </a:lnTo>
                      <a:lnTo>
                        <a:pt x="170" y="12"/>
                      </a:lnTo>
                      <a:lnTo>
                        <a:pt x="148" y="20"/>
                      </a:lnTo>
                      <a:lnTo>
                        <a:pt x="126" y="30"/>
                      </a:lnTo>
                      <a:lnTo>
                        <a:pt x="106" y="42"/>
                      </a:lnTo>
                      <a:lnTo>
                        <a:pt x="88" y="56"/>
                      </a:lnTo>
                      <a:lnTo>
                        <a:pt x="72" y="70"/>
                      </a:lnTo>
                      <a:lnTo>
                        <a:pt x="56" y="88"/>
                      </a:lnTo>
                      <a:lnTo>
                        <a:pt x="42" y="106"/>
                      </a:lnTo>
                      <a:lnTo>
                        <a:pt x="30" y="126"/>
                      </a:lnTo>
                      <a:lnTo>
                        <a:pt x="20" y="148"/>
                      </a:lnTo>
                      <a:lnTo>
                        <a:pt x="12" y="170"/>
                      </a:lnTo>
                      <a:lnTo>
                        <a:pt x="6" y="192"/>
                      </a:lnTo>
                      <a:lnTo>
                        <a:pt x="2" y="216"/>
                      </a:lnTo>
                      <a:lnTo>
                        <a:pt x="0" y="240"/>
                      </a:lnTo>
                      <a:lnTo>
                        <a:pt x="0" y="240"/>
                      </a:lnTo>
                      <a:lnTo>
                        <a:pt x="2" y="262"/>
                      </a:lnTo>
                      <a:lnTo>
                        <a:pt x="4" y="282"/>
                      </a:lnTo>
                      <a:lnTo>
                        <a:pt x="8" y="302"/>
                      </a:lnTo>
                      <a:lnTo>
                        <a:pt x="14" y="322"/>
                      </a:lnTo>
                      <a:lnTo>
                        <a:pt x="22" y="340"/>
                      </a:lnTo>
                      <a:lnTo>
                        <a:pt x="32" y="358"/>
                      </a:lnTo>
                      <a:lnTo>
                        <a:pt x="42" y="374"/>
                      </a:lnTo>
                      <a:lnTo>
                        <a:pt x="54" y="390"/>
                      </a:lnTo>
                      <a:lnTo>
                        <a:pt x="54" y="390"/>
                      </a:lnTo>
                      <a:lnTo>
                        <a:pt x="54" y="390"/>
                      </a:lnTo>
                      <a:lnTo>
                        <a:pt x="54" y="390"/>
                      </a:lnTo>
                      <a:lnTo>
                        <a:pt x="232" y="612"/>
                      </a:lnTo>
                      <a:lnTo>
                        <a:pt x="232" y="612"/>
                      </a:lnTo>
                      <a:lnTo>
                        <a:pt x="236" y="616"/>
                      </a:lnTo>
                      <a:lnTo>
                        <a:pt x="240" y="618"/>
                      </a:lnTo>
                      <a:lnTo>
                        <a:pt x="240" y="618"/>
                      </a:lnTo>
                      <a:lnTo>
                        <a:pt x="246" y="616"/>
                      </a:lnTo>
                      <a:lnTo>
                        <a:pt x="250" y="612"/>
                      </a:lnTo>
                      <a:lnTo>
                        <a:pt x="250" y="612"/>
                      </a:lnTo>
                      <a:lnTo>
                        <a:pt x="428" y="390"/>
                      </a:lnTo>
                      <a:lnTo>
                        <a:pt x="428" y="390"/>
                      </a:lnTo>
                      <a:lnTo>
                        <a:pt x="428" y="390"/>
                      </a:lnTo>
                      <a:lnTo>
                        <a:pt x="428" y="390"/>
                      </a:lnTo>
                      <a:lnTo>
                        <a:pt x="440" y="374"/>
                      </a:lnTo>
                      <a:lnTo>
                        <a:pt x="450" y="358"/>
                      </a:lnTo>
                      <a:lnTo>
                        <a:pt x="460" y="340"/>
                      </a:lnTo>
                      <a:lnTo>
                        <a:pt x="466" y="322"/>
                      </a:lnTo>
                      <a:lnTo>
                        <a:pt x="472" y="302"/>
                      </a:lnTo>
                      <a:lnTo>
                        <a:pt x="478" y="282"/>
                      </a:lnTo>
                      <a:lnTo>
                        <a:pt x="480" y="262"/>
                      </a:lnTo>
                      <a:lnTo>
                        <a:pt x="480" y="240"/>
                      </a:lnTo>
                      <a:lnTo>
                        <a:pt x="480" y="240"/>
                      </a:lnTo>
                      <a:close/>
                      <a:moveTo>
                        <a:pt x="390" y="362"/>
                      </a:moveTo>
                      <a:lnTo>
                        <a:pt x="240" y="548"/>
                      </a:lnTo>
                      <a:lnTo>
                        <a:pt x="94" y="364"/>
                      </a:lnTo>
                      <a:lnTo>
                        <a:pt x="92" y="362"/>
                      </a:lnTo>
                      <a:lnTo>
                        <a:pt x="90" y="360"/>
                      </a:lnTo>
                      <a:lnTo>
                        <a:pt x="90" y="360"/>
                      </a:lnTo>
                      <a:lnTo>
                        <a:pt x="82" y="348"/>
                      </a:lnTo>
                      <a:lnTo>
                        <a:pt x="72" y="334"/>
                      </a:lnTo>
                      <a:lnTo>
                        <a:pt x="66" y="320"/>
                      </a:lnTo>
                      <a:lnTo>
                        <a:pt x="60" y="304"/>
                      </a:lnTo>
                      <a:lnTo>
                        <a:pt x="54" y="288"/>
                      </a:lnTo>
                      <a:lnTo>
                        <a:pt x="52" y="274"/>
                      </a:lnTo>
                      <a:lnTo>
                        <a:pt x="50" y="258"/>
                      </a:lnTo>
                      <a:lnTo>
                        <a:pt x="48" y="240"/>
                      </a:lnTo>
                      <a:lnTo>
                        <a:pt x="48" y="240"/>
                      </a:lnTo>
                      <a:lnTo>
                        <a:pt x="50" y="222"/>
                      </a:lnTo>
                      <a:lnTo>
                        <a:pt x="52" y="202"/>
                      </a:lnTo>
                      <a:lnTo>
                        <a:pt x="58" y="184"/>
                      </a:lnTo>
                      <a:lnTo>
                        <a:pt x="64" y="166"/>
                      </a:lnTo>
                      <a:lnTo>
                        <a:pt x="72" y="150"/>
                      </a:lnTo>
                      <a:lnTo>
                        <a:pt x="82" y="134"/>
                      </a:lnTo>
                      <a:lnTo>
                        <a:pt x="92" y="118"/>
                      </a:lnTo>
                      <a:lnTo>
                        <a:pt x="106" y="106"/>
                      </a:lnTo>
                      <a:lnTo>
                        <a:pt x="118" y="92"/>
                      </a:lnTo>
                      <a:lnTo>
                        <a:pt x="134" y="82"/>
                      </a:lnTo>
                      <a:lnTo>
                        <a:pt x="150" y="72"/>
                      </a:lnTo>
                      <a:lnTo>
                        <a:pt x="166" y="64"/>
                      </a:lnTo>
                      <a:lnTo>
                        <a:pt x="184" y="58"/>
                      </a:lnTo>
                      <a:lnTo>
                        <a:pt x="202" y="52"/>
                      </a:lnTo>
                      <a:lnTo>
                        <a:pt x="222" y="50"/>
                      </a:lnTo>
                      <a:lnTo>
                        <a:pt x="240" y="48"/>
                      </a:lnTo>
                      <a:lnTo>
                        <a:pt x="240" y="48"/>
                      </a:lnTo>
                      <a:lnTo>
                        <a:pt x="260" y="50"/>
                      </a:lnTo>
                      <a:lnTo>
                        <a:pt x="280" y="52"/>
                      </a:lnTo>
                      <a:lnTo>
                        <a:pt x="298" y="58"/>
                      </a:lnTo>
                      <a:lnTo>
                        <a:pt x="316" y="64"/>
                      </a:lnTo>
                      <a:lnTo>
                        <a:pt x="332" y="72"/>
                      </a:lnTo>
                      <a:lnTo>
                        <a:pt x="348" y="82"/>
                      </a:lnTo>
                      <a:lnTo>
                        <a:pt x="362" y="92"/>
                      </a:lnTo>
                      <a:lnTo>
                        <a:pt x="376" y="106"/>
                      </a:lnTo>
                      <a:lnTo>
                        <a:pt x="388" y="118"/>
                      </a:lnTo>
                      <a:lnTo>
                        <a:pt x="400" y="134"/>
                      </a:lnTo>
                      <a:lnTo>
                        <a:pt x="410" y="150"/>
                      </a:lnTo>
                      <a:lnTo>
                        <a:pt x="418" y="166"/>
                      </a:lnTo>
                      <a:lnTo>
                        <a:pt x="424" y="184"/>
                      </a:lnTo>
                      <a:lnTo>
                        <a:pt x="428" y="202"/>
                      </a:lnTo>
                      <a:lnTo>
                        <a:pt x="432" y="222"/>
                      </a:lnTo>
                      <a:lnTo>
                        <a:pt x="432" y="240"/>
                      </a:lnTo>
                      <a:lnTo>
                        <a:pt x="432" y="240"/>
                      </a:lnTo>
                      <a:lnTo>
                        <a:pt x="432" y="258"/>
                      </a:lnTo>
                      <a:lnTo>
                        <a:pt x="430" y="274"/>
                      </a:lnTo>
                      <a:lnTo>
                        <a:pt x="426" y="288"/>
                      </a:lnTo>
                      <a:lnTo>
                        <a:pt x="422" y="304"/>
                      </a:lnTo>
                      <a:lnTo>
                        <a:pt x="416" y="320"/>
                      </a:lnTo>
                      <a:lnTo>
                        <a:pt x="408" y="334"/>
                      </a:lnTo>
                      <a:lnTo>
                        <a:pt x="400" y="348"/>
                      </a:lnTo>
                      <a:lnTo>
                        <a:pt x="390" y="360"/>
                      </a:lnTo>
                      <a:lnTo>
                        <a:pt x="390" y="362"/>
                      </a:lnTo>
                      <a:close/>
                    </a:path>
                  </a:pathLst>
                </a:custGeom>
                <a:solidFill>
                  <a:schemeClr val="tx2"/>
                </a:solidFill>
                <a:ln w="9525">
                  <a:noFill/>
                  <a:round/>
                </a:ln>
              </p:spPr>
              <p:txBody>
                <a:bodyPr vert="horz" wrap="square" lIns="121920" tIns="60960" rIns="121920" bIns="60960" numCol="1" anchor="t" anchorCtr="0" compatLnSpc="1"/>
                <a:lstStyle/>
                <a:p>
                  <a:endParaRPr lang="zh-CN" altLang="en-US" sz="3200" dirty="0"/>
                </a:p>
              </p:txBody>
            </p:sp>
            <p:sp>
              <p:nvSpPr>
                <p:cNvPr id="38" name="Freeform 115"/>
                <p:cNvSpPr/>
                <p:nvPr/>
              </p:nvSpPr>
              <p:spPr bwMode="auto">
                <a:xfrm>
                  <a:off x="2421092" y="1878167"/>
                  <a:ext cx="529915" cy="529915"/>
                </a:xfrm>
                <a:custGeom>
                  <a:avLst/>
                  <a:gdLst/>
                  <a:ahLst/>
                  <a:cxnLst>
                    <a:cxn ang="0">
                      <a:pos x="84" y="0"/>
                    </a:cxn>
                    <a:cxn ang="0">
                      <a:pos x="84" y="0"/>
                    </a:cxn>
                    <a:cxn ang="0">
                      <a:pos x="102" y="2"/>
                    </a:cxn>
                    <a:cxn ang="0">
                      <a:pos x="118" y="8"/>
                    </a:cxn>
                    <a:cxn ang="0">
                      <a:pos x="132" y="16"/>
                    </a:cxn>
                    <a:cxn ang="0">
                      <a:pos x="144" y="26"/>
                    </a:cxn>
                    <a:cxn ang="0">
                      <a:pos x="154" y="38"/>
                    </a:cxn>
                    <a:cxn ang="0">
                      <a:pos x="162" y="52"/>
                    </a:cxn>
                    <a:cxn ang="0">
                      <a:pos x="168" y="68"/>
                    </a:cxn>
                    <a:cxn ang="0">
                      <a:pos x="168" y="84"/>
                    </a:cxn>
                    <a:cxn ang="0">
                      <a:pos x="168" y="84"/>
                    </a:cxn>
                    <a:cxn ang="0">
                      <a:pos x="168" y="102"/>
                    </a:cxn>
                    <a:cxn ang="0">
                      <a:pos x="162" y="118"/>
                    </a:cxn>
                    <a:cxn ang="0">
                      <a:pos x="154" y="132"/>
                    </a:cxn>
                    <a:cxn ang="0">
                      <a:pos x="144" y="144"/>
                    </a:cxn>
                    <a:cxn ang="0">
                      <a:pos x="132" y="154"/>
                    </a:cxn>
                    <a:cxn ang="0">
                      <a:pos x="118" y="162"/>
                    </a:cxn>
                    <a:cxn ang="0">
                      <a:pos x="102" y="166"/>
                    </a:cxn>
                    <a:cxn ang="0">
                      <a:pos x="84" y="168"/>
                    </a:cxn>
                    <a:cxn ang="0">
                      <a:pos x="84" y="168"/>
                    </a:cxn>
                    <a:cxn ang="0">
                      <a:pos x="68" y="166"/>
                    </a:cxn>
                    <a:cxn ang="0">
                      <a:pos x="52" y="162"/>
                    </a:cxn>
                    <a:cxn ang="0">
                      <a:pos x="38" y="154"/>
                    </a:cxn>
                    <a:cxn ang="0">
                      <a:pos x="26" y="144"/>
                    </a:cxn>
                    <a:cxn ang="0">
                      <a:pos x="16" y="132"/>
                    </a:cxn>
                    <a:cxn ang="0">
                      <a:pos x="8" y="118"/>
                    </a:cxn>
                    <a:cxn ang="0">
                      <a:pos x="2" y="102"/>
                    </a:cxn>
                    <a:cxn ang="0">
                      <a:pos x="0" y="84"/>
                    </a:cxn>
                    <a:cxn ang="0">
                      <a:pos x="0" y="84"/>
                    </a:cxn>
                    <a:cxn ang="0">
                      <a:pos x="2" y="68"/>
                    </a:cxn>
                    <a:cxn ang="0">
                      <a:pos x="8" y="52"/>
                    </a:cxn>
                    <a:cxn ang="0">
                      <a:pos x="16" y="38"/>
                    </a:cxn>
                    <a:cxn ang="0">
                      <a:pos x="26" y="26"/>
                    </a:cxn>
                    <a:cxn ang="0">
                      <a:pos x="38" y="16"/>
                    </a:cxn>
                    <a:cxn ang="0">
                      <a:pos x="52" y="8"/>
                    </a:cxn>
                    <a:cxn ang="0">
                      <a:pos x="68" y="2"/>
                    </a:cxn>
                    <a:cxn ang="0">
                      <a:pos x="84" y="0"/>
                    </a:cxn>
                    <a:cxn ang="0">
                      <a:pos x="84" y="0"/>
                    </a:cxn>
                  </a:cxnLst>
                  <a:rect l="0" t="0" r="r" b="b"/>
                  <a:pathLst>
                    <a:path w="168" h="168">
                      <a:moveTo>
                        <a:pt x="84" y="0"/>
                      </a:moveTo>
                      <a:lnTo>
                        <a:pt x="84" y="0"/>
                      </a:lnTo>
                      <a:lnTo>
                        <a:pt x="102" y="2"/>
                      </a:lnTo>
                      <a:lnTo>
                        <a:pt x="118" y="8"/>
                      </a:lnTo>
                      <a:lnTo>
                        <a:pt x="132" y="16"/>
                      </a:lnTo>
                      <a:lnTo>
                        <a:pt x="144" y="26"/>
                      </a:lnTo>
                      <a:lnTo>
                        <a:pt x="154" y="38"/>
                      </a:lnTo>
                      <a:lnTo>
                        <a:pt x="162" y="52"/>
                      </a:lnTo>
                      <a:lnTo>
                        <a:pt x="168" y="68"/>
                      </a:lnTo>
                      <a:lnTo>
                        <a:pt x="168" y="84"/>
                      </a:lnTo>
                      <a:lnTo>
                        <a:pt x="168" y="84"/>
                      </a:lnTo>
                      <a:lnTo>
                        <a:pt x="168" y="102"/>
                      </a:lnTo>
                      <a:lnTo>
                        <a:pt x="162" y="118"/>
                      </a:lnTo>
                      <a:lnTo>
                        <a:pt x="154" y="132"/>
                      </a:lnTo>
                      <a:lnTo>
                        <a:pt x="144" y="144"/>
                      </a:lnTo>
                      <a:lnTo>
                        <a:pt x="132" y="154"/>
                      </a:lnTo>
                      <a:lnTo>
                        <a:pt x="118" y="162"/>
                      </a:lnTo>
                      <a:lnTo>
                        <a:pt x="102" y="166"/>
                      </a:lnTo>
                      <a:lnTo>
                        <a:pt x="84" y="168"/>
                      </a:lnTo>
                      <a:lnTo>
                        <a:pt x="84" y="168"/>
                      </a:lnTo>
                      <a:lnTo>
                        <a:pt x="68" y="166"/>
                      </a:lnTo>
                      <a:lnTo>
                        <a:pt x="52" y="162"/>
                      </a:lnTo>
                      <a:lnTo>
                        <a:pt x="38" y="154"/>
                      </a:lnTo>
                      <a:lnTo>
                        <a:pt x="26" y="144"/>
                      </a:lnTo>
                      <a:lnTo>
                        <a:pt x="16" y="132"/>
                      </a:lnTo>
                      <a:lnTo>
                        <a:pt x="8" y="118"/>
                      </a:lnTo>
                      <a:lnTo>
                        <a:pt x="2" y="102"/>
                      </a:lnTo>
                      <a:lnTo>
                        <a:pt x="0" y="84"/>
                      </a:lnTo>
                      <a:lnTo>
                        <a:pt x="0" y="84"/>
                      </a:lnTo>
                      <a:lnTo>
                        <a:pt x="2" y="68"/>
                      </a:lnTo>
                      <a:lnTo>
                        <a:pt x="8" y="52"/>
                      </a:lnTo>
                      <a:lnTo>
                        <a:pt x="16" y="38"/>
                      </a:lnTo>
                      <a:lnTo>
                        <a:pt x="26" y="26"/>
                      </a:lnTo>
                      <a:lnTo>
                        <a:pt x="38" y="16"/>
                      </a:lnTo>
                      <a:lnTo>
                        <a:pt x="52" y="8"/>
                      </a:lnTo>
                      <a:lnTo>
                        <a:pt x="68" y="2"/>
                      </a:lnTo>
                      <a:lnTo>
                        <a:pt x="84" y="0"/>
                      </a:lnTo>
                      <a:lnTo>
                        <a:pt x="84" y="0"/>
                      </a:lnTo>
                      <a:close/>
                    </a:path>
                  </a:pathLst>
                </a:custGeom>
                <a:solidFill>
                  <a:schemeClr val="tx2"/>
                </a:solidFill>
                <a:ln w="9525">
                  <a:noFill/>
                  <a:round/>
                </a:ln>
              </p:spPr>
              <p:txBody>
                <a:bodyPr vert="horz" wrap="square" lIns="121920" tIns="60960" rIns="121920" bIns="60960" numCol="1" anchor="t" anchorCtr="0" compatLnSpc="1"/>
                <a:lstStyle/>
                <a:p>
                  <a:endParaRPr lang="zh-CN" altLang="en-US" sz="3200"/>
                </a:p>
              </p:txBody>
            </p:sp>
          </p:grpSp>
        </p:grpSp>
        <p:sp>
          <p:nvSpPr>
            <p:cNvPr id="39" name="文本框 38"/>
            <p:cNvSpPr txBox="1"/>
            <p:nvPr/>
          </p:nvSpPr>
          <p:spPr>
            <a:xfrm>
              <a:off x="7317657" y="1312481"/>
              <a:ext cx="385264" cy="373380"/>
            </a:xfrm>
            <a:prstGeom prst="rect">
              <a:avLst/>
            </a:prstGeom>
            <a:noFill/>
          </p:spPr>
          <p:txBody>
            <a:bodyPr wrap="square" rtlCol="0" anchor="ctr">
              <a:spAutoFit/>
            </a:bodyPr>
            <a:lstStyle/>
            <a:p>
              <a:pPr algn="ctr"/>
              <a:r>
                <a:rPr kumimoji="1" lang="en-US" sz="2665" b="1" dirty="0">
                  <a:solidFill>
                    <a:schemeClr val="bg1"/>
                  </a:solidFill>
                </a:rPr>
                <a:t>3</a:t>
              </a:r>
              <a:endParaRPr kumimoji="1" lang="en-US" sz="2665" b="1" dirty="0">
                <a:solidFill>
                  <a:schemeClr val="bg1"/>
                </a:solidFill>
              </a:endParaRPr>
            </a:p>
          </p:txBody>
        </p:sp>
      </p:grpSp>
      <p:sp>
        <p:nvSpPr>
          <p:cNvPr id="40" name="文本框 8"/>
          <p:cNvSpPr txBox="1"/>
          <p:nvPr/>
        </p:nvSpPr>
        <p:spPr>
          <a:xfrm>
            <a:off x="976630" y="4608830"/>
            <a:ext cx="2506980" cy="1261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lnSpc>
                <a:spcPct val="160000"/>
              </a:lnSpc>
            </a:pPr>
            <a:r>
              <a:rPr sz="1600" dirty="0">
                <a:solidFill>
                  <a:schemeClr val="tx1">
                    <a:lumMod val="85000"/>
                    <a:lumOff val="15000"/>
                  </a:schemeClr>
                </a:solidFill>
                <a:latin typeface="微软雅黑" panose="020B0503020204020204" charset="-122"/>
                <a:ea typeface="微软雅黑" panose="020B0503020204020204" charset="-122"/>
              </a:rPr>
              <a:t>近三个会计年度的研究开发费用总额占同期销售收入总额的比例不低于5%</a:t>
            </a:r>
            <a:r>
              <a:rPr lang="zh-CN" altLang="en-US" sz="1600" dirty="0">
                <a:solidFill>
                  <a:schemeClr val="tx1">
                    <a:lumMod val="85000"/>
                    <a:lumOff val="15000"/>
                  </a:schemeClr>
                </a:solidFill>
                <a:latin typeface="微软雅黑" panose="020B0503020204020204" charset="-122"/>
                <a:ea typeface="微软雅黑" panose="020B0503020204020204" charset="-122"/>
              </a:rPr>
              <a:t>。</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41" name="矩形 40"/>
          <p:cNvSpPr/>
          <p:nvPr/>
        </p:nvSpPr>
        <p:spPr>
          <a:xfrm>
            <a:off x="976630" y="3756660"/>
            <a:ext cx="3014980" cy="659130"/>
          </a:xfrm>
          <a:prstGeom prst="rect">
            <a:avLst/>
          </a:prstGeom>
        </p:spPr>
        <p:txBody>
          <a:bodyPr wrap="square">
            <a:spAutoFit/>
          </a:bodyPr>
          <a:lstStyle/>
          <a:p>
            <a:pPr algn="l"/>
            <a:r>
              <a:rPr lang="zh-CN" altLang="en-US" sz="1800" b="1" dirty="0">
                <a:solidFill>
                  <a:schemeClr val="accent1"/>
                </a:solidFill>
                <a:latin typeface="Century Gothic" panose="020B0502020202020204"/>
                <a:ea typeface="微软雅黑" panose="020B0503020204020204" charset="-122"/>
              </a:rPr>
              <a:t>最近一年销售收入小于5,000万元（含）</a:t>
            </a:r>
            <a:endParaRPr lang="zh-CN" altLang="en-US" sz="1800" b="1" dirty="0">
              <a:solidFill>
                <a:schemeClr val="accent1"/>
              </a:solidFill>
              <a:latin typeface="Century Gothic" panose="020B0502020202020204"/>
              <a:ea typeface="微软雅黑" panose="020B0503020204020204" charset="-122"/>
            </a:endParaRPr>
          </a:p>
        </p:txBody>
      </p:sp>
      <p:sp>
        <p:nvSpPr>
          <p:cNvPr id="44" name="文本框 8"/>
          <p:cNvSpPr txBox="1"/>
          <p:nvPr/>
        </p:nvSpPr>
        <p:spPr>
          <a:xfrm>
            <a:off x="4789170" y="4577080"/>
            <a:ext cx="2734310" cy="1261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lnSpc>
                <a:spcPct val="160000"/>
              </a:lnSpc>
            </a:pPr>
            <a:r>
              <a:rPr sz="1600" dirty="0">
                <a:solidFill>
                  <a:schemeClr val="tx1">
                    <a:lumMod val="85000"/>
                    <a:lumOff val="15000"/>
                  </a:schemeClr>
                </a:solidFill>
                <a:latin typeface="微软雅黑" panose="020B0503020204020204" charset="-122"/>
                <a:ea typeface="微软雅黑" panose="020B0503020204020204" charset="-122"/>
                <a:sym typeface="+mn-ea"/>
              </a:rPr>
              <a:t>近三个会计年度的研究开发费用总额占同期销售收入总额的比例不低于</a:t>
            </a:r>
            <a:r>
              <a:rPr lang="en-US" sz="1600" dirty="0">
                <a:solidFill>
                  <a:schemeClr val="tx1">
                    <a:lumMod val="85000"/>
                    <a:lumOff val="15000"/>
                  </a:schemeClr>
                </a:solidFill>
                <a:latin typeface="微软雅黑" panose="020B0503020204020204" charset="-122"/>
                <a:ea typeface="微软雅黑" panose="020B0503020204020204" charset="-122"/>
                <a:sym typeface="+mn-ea"/>
              </a:rPr>
              <a:t>4</a:t>
            </a:r>
            <a:r>
              <a:rPr sz="1600" dirty="0">
                <a:solidFill>
                  <a:schemeClr val="tx1">
                    <a:lumMod val="85000"/>
                    <a:lumOff val="15000"/>
                  </a:schemeClr>
                </a:solidFill>
                <a:latin typeface="微软雅黑" panose="020B0503020204020204" charset="-122"/>
                <a:ea typeface="微软雅黑" panose="020B0503020204020204" charset="-122"/>
                <a:sym typeface="+mn-ea"/>
              </a:rPr>
              <a:t>%</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a:t>
            </a:r>
            <a:endParaRPr lang="zh-CN" altLang="en-US" sz="16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45" name="矩形 44"/>
          <p:cNvSpPr/>
          <p:nvPr/>
        </p:nvSpPr>
        <p:spPr>
          <a:xfrm>
            <a:off x="4789170" y="3804920"/>
            <a:ext cx="2734310" cy="659130"/>
          </a:xfrm>
          <a:prstGeom prst="rect">
            <a:avLst/>
          </a:prstGeom>
        </p:spPr>
        <p:txBody>
          <a:bodyPr wrap="square">
            <a:spAutoFit/>
          </a:bodyPr>
          <a:lstStyle/>
          <a:p>
            <a:pPr algn="l"/>
            <a:r>
              <a:rPr lang="zh-CN" altLang="en-US" sz="1800" b="1" dirty="0">
                <a:solidFill>
                  <a:schemeClr val="accent2"/>
                </a:solidFill>
                <a:latin typeface="Century Gothic" panose="020B0502020202020204"/>
                <a:ea typeface="微软雅黑" panose="020B0503020204020204" charset="-122"/>
              </a:rPr>
              <a:t>最近一年销售收入在5,000万元至2亿元（含）</a:t>
            </a:r>
            <a:endParaRPr lang="zh-CN" altLang="en-US" sz="1800" b="1" dirty="0">
              <a:solidFill>
                <a:schemeClr val="accent2"/>
              </a:solidFill>
              <a:latin typeface="Century Gothic" panose="020B0502020202020204"/>
              <a:ea typeface="微软雅黑" panose="020B0503020204020204" charset="-122"/>
            </a:endParaRPr>
          </a:p>
        </p:txBody>
      </p:sp>
      <p:sp>
        <p:nvSpPr>
          <p:cNvPr id="50" name="文本框 8"/>
          <p:cNvSpPr txBox="1"/>
          <p:nvPr/>
        </p:nvSpPr>
        <p:spPr>
          <a:xfrm>
            <a:off x="8717280" y="4577080"/>
            <a:ext cx="2752725" cy="1261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a:lnSpc>
                <a:spcPct val="160000"/>
              </a:lnSpc>
            </a:pPr>
            <a:r>
              <a:rPr sz="1600" dirty="0">
                <a:solidFill>
                  <a:schemeClr val="tx1">
                    <a:lumMod val="85000"/>
                    <a:lumOff val="15000"/>
                  </a:schemeClr>
                </a:solidFill>
                <a:latin typeface="微软雅黑" panose="020B0503020204020204" charset="-122"/>
                <a:ea typeface="微软雅黑" panose="020B0503020204020204" charset="-122"/>
                <a:sym typeface="+mn-ea"/>
              </a:rPr>
              <a:t>近三个会计年度的研究开发费用总额占同期销售收入总额的比例不低于</a:t>
            </a:r>
            <a:r>
              <a:rPr lang="en-US" sz="1600" dirty="0">
                <a:solidFill>
                  <a:schemeClr val="tx1">
                    <a:lumMod val="85000"/>
                    <a:lumOff val="15000"/>
                  </a:schemeClr>
                </a:solidFill>
                <a:latin typeface="微软雅黑" panose="020B0503020204020204" charset="-122"/>
                <a:ea typeface="微软雅黑" panose="020B0503020204020204" charset="-122"/>
                <a:sym typeface="+mn-ea"/>
              </a:rPr>
              <a:t>3</a:t>
            </a:r>
            <a:r>
              <a:rPr sz="1600" dirty="0">
                <a:solidFill>
                  <a:schemeClr val="tx1">
                    <a:lumMod val="85000"/>
                    <a:lumOff val="15000"/>
                  </a:schemeClr>
                </a:solidFill>
                <a:latin typeface="微软雅黑" panose="020B0503020204020204" charset="-122"/>
                <a:ea typeface="微软雅黑" panose="020B0503020204020204" charset="-122"/>
                <a:sym typeface="+mn-ea"/>
              </a:rPr>
              <a:t>%</a:t>
            </a:r>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a:t>
            </a:r>
            <a:endParaRPr lang="zh-CN" altLang="en-US" sz="16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51" name="矩形 50"/>
          <p:cNvSpPr/>
          <p:nvPr/>
        </p:nvSpPr>
        <p:spPr>
          <a:xfrm>
            <a:off x="8717280" y="3756660"/>
            <a:ext cx="2631440" cy="702310"/>
          </a:xfrm>
          <a:prstGeom prst="rect">
            <a:avLst/>
          </a:prstGeom>
        </p:spPr>
        <p:txBody>
          <a:bodyPr wrap="square">
            <a:spAutoFit/>
          </a:bodyPr>
          <a:lstStyle/>
          <a:p>
            <a:pPr algn="l"/>
            <a:r>
              <a:rPr lang="zh-CN" altLang="en-US" sz="1800" b="1" dirty="0">
                <a:solidFill>
                  <a:schemeClr val="tx2"/>
                </a:solidFill>
                <a:latin typeface="Century Gothic" panose="020B0502020202020204"/>
                <a:ea typeface="微软雅黑" panose="020B0503020204020204" charset="-122"/>
              </a:rPr>
              <a:t>最近一年销售收入在2亿元以上</a:t>
            </a:r>
            <a:endParaRPr lang="zh-CN" altLang="en-US" sz="1800" b="1" dirty="0">
              <a:solidFill>
                <a:schemeClr val="tx2"/>
              </a:solidFill>
              <a:latin typeface="Century Gothic" panose="020B05020202020202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49680" y="1562100"/>
            <a:ext cx="9799320" cy="52622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indent="720090"/>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sym typeface="+mn-ea"/>
              </a:rPr>
              <a:t>高新技术企业这项伟大事业起源于</a:t>
            </a:r>
            <a:r>
              <a:rPr lang="en-US" altLang="zh-CN" sz="2800" kern="100" dirty="0">
                <a:latin typeface="Times New Roman" panose="02020603050405020304" pitchFamily="18" charset="0"/>
                <a:ea typeface="仿宋_GB2312" panose="02010609030101010101" pitchFamily="49" charset="-122"/>
                <a:sym typeface="+mn-ea"/>
              </a:rPr>
              <a:t>1988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sym typeface="+mn-ea"/>
              </a:rPr>
              <a:t>年，今年是第</a:t>
            </a:r>
            <a:r>
              <a:rPr lang="en-US" altLang="zh-CN" sz="2800" kern="100" dirty="0">
                <a:latin typeface="Times New Roman" panose="02020603050405020304" pitchFamily="18" charset="0"/>
                <a:ea typeface="仿宋_GB2312" panose="02010609030101010101" pitchFamily="49" charset="-122"/>
                <a:sym typeface="+mn-ea"/>
              </a:rPr>
              <a:t>33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sym typeface="+mn-ea"/>
              </a:rPr>
              <a:t>个年头。回顾</a:t>
            </a:r>
            <a:r>
              <a:rPr lang="en-US" altLang="zh-CN" sz="2800" kern="100" dirty="0">
                <a:latin typeface="Times New Roman" panose="02020603050405020304" pitchFamily="18" charset="0"/>
                <a:ea typeface="仿宋_GB2312" panose="02010609030101010101" pitchFamily="49" charset="-122"/>
                <a:sym typeface="+mn-ea"/>
              </a:rPr>
              <a:t>33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sym typeface="+mn-ea"/>
              </a:rPr>
              <a:t>年，高新技术企业一直受到国家的高度重视，相继出台了各项优惠政策，如：税收减免、股权激励、金融保险、出口信贷等多种政策措施，鼓励和支持高新技术企业发展。</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近年来，在省委省政府的坚强领导下，高新技术企业培育发展成效显著，已成为推动经济高质量发展的中坚力量。</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2020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年全省高新技术企业达</a:t>
            </a:r>
            <a:r>
              <a:rPr lang="en-US"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8631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家，较</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2015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年增长近</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3.8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倍，超额完成</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十三五</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目标任务，全国排名首次跻身前</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10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，中部地区位居第</a:t>
            </a:r>
            <a:r>
              <a:rPr lang="en-US"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sym typeface="+mn-ea"/>
              </a:rPr>
              <a:t>营收达</a:t>
            </a:r>
            <a:r>
              <a:rPr lang="en-US" altLang="zh-CN" sz="2800" kern="100" dirty="0">
                <a:latin typeface="Times New Roman" panose="02020603050405020304" pitchFamily="18" charset="0"/>
                <a:ea typeface="仿宋_GB2312" panose="02010609030101010101" pitchFamily="49" charset="-122"/>
                <a:sym typeface="+mn-ea"/>
              </a:rPr>
              <a:t>1.19</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sym typeface="+mn-ea"/>
              </a:rPr>
              <a:t>万亿，税收</a:t>
            </a:r>
            <a:r>
              <a:rPr lang="en-US" altLang="zh-CN" sz="2800" kern="100" dirty="0">
                <a:latin typeface="Times New Roman" panose="02020603050405020304" pitchFamily="18" charset="0"/>
                <a:ea typeface="仿宋_GB2312" panose="02010609030101010101" pitchFamily="49" charset="-122"/>
                <a:sym typeface="+mn-ea"/>
              </a:rPr>
              <a:t>611.71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sym typeface="+mn-ea"/>
              </a:rPr>
              <a:t>亿，净利润</a:t>
            </a:r>
            <a:r>
              <a:rPr lang="en-US" altLang="zh-CN" sz="2800" kern="100" dirty="0">
                <a:latin typeface="Times New Roman" panose="02020603050405020304" pitchFamily="18" charset="0"/>
                <a:ea typeface="仿宋_GB2312" panose="02010609030101010101" pitchFamily="49" charset="-122"/>
                <a:sym typeface="+mn-ea"/>
              </a:rPr>
              <a:t>963.95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sym typeface="+mn-ea"/>
              </a:rPr>
              <a:t>亿</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作为高新技术企业培育后备军的科技型中小企业也迅猛发展，</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2020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年</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9</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批共评价入库</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7368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家科技型中小企业，同比增长</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129%</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，增速居全国第一。</a:t>
            </a:r>
            <a:endParaRPr lang="zh-CN" altLang="en-US" sz="2800" kern="100" dirty="0">
              <a:latin typeface="Times New Roman" panose="02020603050405020304" pitchFamily="18" charset="0"/>
              <a:ea typeface="仿宋_GB2312" panose="02010609030101010101" pitchFamily="49" charset="-122"/>
              <a:cs typeface="Times New Roman" panose="02020603050405020304" pitchFamily="18" charset="0"/>
            </a:endParaRPr>
          </a:p>
        </p:txBody>
      </p:sp>
      <p:sp>
        <p:nvSpPr>
          <p:cNvPr id="7" name="标题 4"/>
          <p:cNvSpPr txBox="1"/>
          <p:nvPr/>
        </p:nvSpPr>
        <p:spPr>
          <a:xfrm>
            <a:off x="891601" y="981306"/>
            <a:ext cx="10515600" cy="3463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stStyle>
          <a:p>
            <a:pPr algn="ctr"/>
            <a:r>
              <a:rPr lang="zh-CN" altLang="en-US" sz="4000" dirty="0">
                <a:solidFill>
                  <a:schemeClr val="tx1">
                    <a:lumMod val="95000"/>
                    <a:lumOff val="5000"/>
                  </a:schemeClr>
                </a:solidFill>
                <a:latin typeface="方正小标宋简体" panose="02010601030101010101" pitchFamily="65" charset="-122"/>
                <a:ea typeface="方正小标宋简体" panose="02010601030101010101" pitchFamily="65" charset="-122"/>
                <a:sym typeface="+mn-ea"/>
              </a:rPr>
              <a:t>发展历程</a:t>
            </a:r>
            <a:br>
              <a:rPr lang="zh-CN" altLang="en-US" sz="4000" dirty="0" smtClean="0">
                <a:solidFill>
                  <a:schemeClr val="tx1">
                    <a:lumMod val="95000"/>
                    <a:lumOff val="5000"/>
                  </a:schemeClr>
                </a:solidFill>
                <a:latin typeface="方正小标宋简体" panose="02010601030101010101" pitchFamily="65" charset="-122"/>
                <a:ea typeface="方正小标宋简体" panose="02010601030101010101" pitchFamily="65" charset="-122"/>
                <a:sym typeface="宋体" panose="02010600030101010101" pitchFamily="2" charset="-122"/>
              </a:rPr>
            </a:br>
            <a:endParaRPr lang="zh-CN" altLang="en-US" sz="4000" dirty="0">
              <a:latin typeface="方正小标宋简体" panose="02010601030101010101" pitchFamily="65" charset="-122"/>
              <a:ea typeface="方正小标宋简体" panose="02010601030101010101"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sp>
        <p:nvSpPr>
          <p:cNvPr id="17" name="圆角右箭头 16"/>
          <p:cNvSpPr/>
          <p:nvPr/>
        </p:nvSpPr>
        <p:spPr>
          <a:xfrm rot="16200000" flipH="1" flipV="1">
            <a:off x="2379571" y="841390"/>
            <a:ext cx="1511966" cy="6269518"/>
          </a:xfrm>
          <a:prstGeom prst="bentArrow">
            <a:avLst>
              <a:gd name="adj1" fmla="val 25820"/>
              <a:gd name="adj2" fmla="val 25000"/>
              <a:gd name="adj3" fmla="val 25000"/>
              <a:gd name="adj4" fmla="val 43750"/>
            </a:avLst>
          </a:prstGeom>
          <a:solidFill>
            <a:schemeClr val="accent4">
              <a:lumMod val="75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8" name="圆角右箭头 17"/>
          <p:cNvSpPr/>
          <p:nvPr/>
        </p:nvSpPr>
        <p:spPr>
          <a:xfrm rot="5400000" flipH="1">
            <a:off x="1933570" y="173246"/>
            <a:ext cx="1511966" cy="5377519"/>
          </a:xfrm>
          <a:prstGeom prst="bentArrow">
            <a:avLst>
              <a:gd name="adj1" fmla="val 25820"/>
              <a:gd name="adj2" fmla="val 25000"/>
              <a:gd name="adj3" fmla="val 25000"/>
              <a:gd name="adj4" fmla="val 43750"/>
            </a:avLst>
          </a:prstGeom>
          <a:solidFill>
            <a:schemeClr val="accent1">
              <a:lumMod val="60000"/>
              <a:lumOff val="40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grpSp>
        <p:nvGrpSpPr>
          <p:cNvPr id="28" name="组 14"/>
          <p:cNvGrpSpPr/>
          <p:nvPr/>
        </p:nvGrpSpPr>
        <p:grpSpPr>
          <a:xfrm>
            <a:off x="3253740" y="807085"/>
            <a:ext cx="4886326" cy="1165225"/>
            <a:chOff x="1495778" y="3665427"/>
            <a:chExt cx="4391212" cy="698158"/>
          </a:xfrm>
        </p:grpSpPr>
        <p:sp>
          <p:nvSpPr>
            <p:cNvPr id="38" name="文本框 37"/>
            <p:cNvSpPr txBox="1"/>
            <p:nvPr/>
          </p:nvSpPr>
          <p:spPr>
            <a:xfrm>
              <a:off x="1617328" y="3665427"/>
              <a:ext cx="1181262" cy="219149"/>
            </a:xfrm>
            <a:prstGeom prst="rect">
              <a:avLst/>
            </a:prstGeom>
            <a:noFill/>
          </p:spPr>
          <p:txBody>
            <a:bodyPr wrap="square" rtlCol="0" anchor="ctr">
              <a:spAutoFit/>
            </a:bodyPr>
            <a:lstStyle/>
            <a:p>
              <a:pPr algn="l" defTabSz="608965"/>
              <a:r>
                <a:rPr kumimoji="1" lang="en-US" altLang="zh-CN" b="1" dirty="0">
                  <a:solidFill>
                    <a:schemeClr val="accent1">
                      <a:lumMod val="60000"/>
                      <a:lumOff val="40000"/>
                    </a:schemeClr>
                  </a:solidFill>
                </a:rPr>
                <a:t>条件</a:t>
              </a:r>
              <a:r>
                <a:rPr kumimoji="1" lang="zh-CN" altLang="en-US" b="1" dirty="0">
                  <a:solidFill>
                    <a:schemeClr val="accent1">
                      <a:lumMod val="60000"/>
                      <a:lumOff val="40000"/>
                    </a:schemeClr>
                  </a:solidFill>
                </a:rPr>
                <a:t>五</a:t>
              </a:r>
              <a:r>
                <a:rPr kumimoji="1" lang="en-US" altLang="zh-CN" b="1" dirty="0">
                  <a:solidFill>
                    <a:schemeClr val="accent1">
                      <a:lumMod val="60000"/>
                      <a:lumOff val="40000"/>
                    </a:schemeClr>
                  </a:solidFill>
                </a:rPr>
                <a:t>.</a:t>
              </a:r>
              <a:endParaRPr kumimoji="1" lang="en-US" altLang="zh-CN" b="1" dirty="0">
                <a:solidFill>
                  <a:schemeClr val="accent1">
                    <a:lumMod val="60000"/>
                    <a:lumOff val="40000"/>
                  </a:schemeClr>
                </a:solidFill>
              </a:endParaRPr>
            </a:p>
          </p:txBody>
        </p:sp>
        <p:sp>
          <p:nvSpPr>
            <p:cNvPr id="39" name="文本框 38"/>
            <p:cNvSpPr txBox="1"/>
            <p:nvPr/>
          </p:nvSpPr>
          <p:spPr>
            <a:xfrm>
              <a:off x="1495778" y="3833974"/>
              <a:ext cx="4391212" cy="529611"/>
            </a:xfrm>
            <a:prstGeom prst="rect">
              <a:avLst/>
            </a:prstGeom>
            <a:noFill/>
          </p:spPr>
          <p:txBody>
            <a:bodyPr wrap="square" rtlCol="0" anchor="ctr">
              <a:spAutoFit/>
            </a:bodyPr>
            <a:lstStyle/>
            <a:p>
              <a:pPr defTabSz="608965">
                <a:lnSpc>
                  <a:spcPct val="130000"/>
                </a:lnSpc>
              </a:pPr>
              <a:r>
                <a:rPr kumimoji="1" lang="zh-CN" sz="2000" dirty="0">
                  <a:solidFill>
                    <a:schemeClr val="accent1">
                      <a:lumMod val="60000"/>
                      <a:lumOff val="40000"/>
                    </a:schemeClr>
                  </a:solidFill>
                  <a:latin typeface="黑体" panose="02010609060101010101" pitchFamily="49" charset="-122"/>
                  <a:ea typeface="黑体" panose="02010609060101010101" pitchFamily="49" charset="-122"/>
                </a:rPr>
                <a:t>近三个会计年度</a:t>
              </a:r>
              <a:r>
                <a:rPr kumimoji="1" sz="2000" dirty="0">
                  <a:solidFill>
                    <a:schemeClr val="accent1">
                      <a:lumMod val="60000"/>
                      <a:lumOff val="40000"/>
                    </a:schemeClr>
                  </a:solidFill>
                  <a:latin typeface="黑体" panose="02010609060101010101" pitchFamily="49" charset="-122"/>
                  <a:ea typeface="黑体" panose="02010609060101010101" pitchFamily="49" charset="-122"/>
                </a:rPr>
                <a:t>的研究开发费用总额占同期销售收入总额的比例符合要求</a:t>
              </a:r>
              <a:endParaRPr kumimoji="1" sz="2000" dirty="0">
                <a:solidFill>
                  <a:schemeClr val="accent1">
                    <a:lumMod val="60000"/>
                    <a:lumOff val="40000"/>
                  </a:schemeClr>
                </a:solidFill>
                <a:latin typeface="黑体" panose="02010609060101010101" pitchFamily="49" charset="-122"/>
                <a:ea typeface="黑体" panose="02010609060101010101" pitchFamily="49" charset="-122"/>
              </a:endParaRPr>
            </a:p>
          </p:txBody>
        </p:sp>
      </p:grpSp>
      <p:grpSp>
        <p:nvGrpSpPr>
          <p:cNvPr id="48" name="组 20"/>
          <p:cNvGrpSpPr/>
          <p:nvPr/>
        </p:nvGrpSpPr>
        <p:grpSpPr>
          <a:xfrm>
            <a:off x="2844800" y="4887776"/>
            <a:ext cx="4445000" cy="1314904"/>
            <a:chOff x="4076247" y="3577076"/>
            <a:chExt cx="1391439" cy="785693"/>
          </a:xfrm>
        </p:grpSpPr>
        <p:sp>
          <p:nvSpPr>
            <p:cNvPr id="49" name="文本框 48"/>
            <p:cNvSpPr txBox="1"/>
            <p:nvPr/>
          </p:nvSpPr>
          <p:spPr>
            <a:xfrm>
              <a:off x="4093879" y="3577076"/>
              <a:ext cx="702066" cy="218552"/>
            </a:xfrm>
            <a:prstGeom prst="rect">
              <a:avLst/>
            </a:prstGeom>
            <a:noFill/>
          </p:spPr>
          <p:txBody>
            <a:bodyPr wrap="square" rtlCol="0" anchor="ctr">
              <a:spAutoFit/>
            </a:bodyPr>
            <a:lstStyle/>
            <a:p>
              <a:pPr algn="l" defTabSz="608965"/>
              <a:r>
                <a:rPr kumimoji="1" lang="en-US" altLang="zh-CN" b="1" dirty="0">
                  <a:solidFill>
                    <a:schemeClr val="accent4">
                      <a:lumMod val="75000"/>
                    </a:schemeClr>
                  </a:solidFill>
                </a:rPr>
                <a:t>条件</a:t>
              </a:r>
              <a:r>
                <a:rPr kumimoji="1" lang="zh-CN" altLang="en-US" b="1" dirty="0">
                  <a:solidFill>
                    <a:schemeClr val="accent4">
                      <a:lumMod val="75000"/>
                    </a:schemeClr>
                  </a:solidFill>
                </a:rPr>
                <a:t>六</a:t>
              </a:r>
              <a:r>
                <a:rPr kumimoji="1" lang="en-US" altLang="zh-CN" b="1" dirty="0">
                  <a:solidFill>
                    <a:schemeClr val="accent4">
                      <a:lumMod val="75000"/>
                    </a:schemeClr>
                  </a:solidFill>
                </a:rPr>
                <a:t>.</a:t>
              </a:r>
              <a:endParaRPr kumimoji="1" lang="en-US" altLang="zh-CN" b="1" dirty="0">
                <a:solidFill>
                  <a:schemeClr val="accent4">
                    <a:lumMod val="75000"/>
                  </a:schemeClr>
                </a:solidFill>
              </a:endParaRPr>
            </a:p>
          </p:txBody>
        </p:sp>
        <p:sp>
          <p:nvSpPr>
            <p:cNvPr id="50" name="文本框 49"/>
            <p:cNvSpPr txBox="1"/>
            <p:nvPr/>
          </p:nvSpPr>
          <p:spPr>
            <a:xfrm>
              <a:off x="4076247" y="3834601"/>
              <a:ext cx="1391439" cy="528168"/>
            </a:xfrm>
            <a:prstGeom prst="rect">
              <a:avLst/>
            </a:prstGeom>
            <a:noFill/>
          </p:spPr>
          <p:txBody>
            <a:bodyPr wrap="square" rtlCol="0" anchor="ctr">
              <a:spAutoFit/>
            </a:bodyPr>
            <a:lstStyle/>
            <a:p>
              <a:pPr defTabSz="608965">
                <a:lnSpc>
                  <a:spcPct val="130000"/>
                </a:lnSpc>
              </a:pPr>
              <a:r>
                <a:rPr kumimoji="1" sz="2000" dirty="0">
                  <a:solidFill>
                    <a:schemeClr val="accent4">
                      <a:lumMod val="75000"/>
                    </a:schemeClr>
                  </a:solidFill>
                  <a:latin typeface="黑体" panose="02010609060101010101" pitchFamily="49" charset="-122"/>
                  <a:ea typeface="黑体" panose="02010609060101010101" pitchFamily="49" charset="-122"/>
                </a:rPr>
                <a:t>近一年高新技术产品（服务）收入占企业同期总收入的比例不低于60%</a:t>
              </a:r>
              <a:endParaRPr kumimoji="1" sz="2000" dirty="0">
                <a:solidFill>
                  <a:schemeClr val="accent4">
                    <a:lumMod val="75000"/>
                  </a:schemeClr>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5280356"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条件六：高新技术产品（服务）收入</a:t>
            </a:r>
            <a:endParaRPr kumimoji="1" lang="zh-CN" altLang="en-US" dirty="0">
              <a:solidFill>
                <a:srgbClr val="404040"/>
              </a:solidFill>
              <a:latin typeface="Century Gothic" panose="020B0502020202020204"/>
              <a:ea typeface="微软雅黑" panose="020B0503020204020204" charset="-122"/>
            </a:endParaRPr>
          </a:p>
        </p:txBody>
      </p:sp>
      <p:sp>
        <p:nvSpPr>
          <p:cNvPr id="4" name="文本占位符 1"/>
          <p:cNvSpPr>
            <a:spLocks noGrp="1"/>
          </p:cNvSpPr>
          <p:nvPr/>
        </p:nvSpPr>
        <p:spPr>
          <a:xfrm>
            <a:off x="762635" y="775335"/>
            <a:ext cx="10735945"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r>
              <a:rPr kumimoji="1" lang="zh-CN" altLang="en-US" dirty="0">
                <a:solidFill>
                  <a:srgbClr val="404040"/>
                </a:solidFill>
                <a:latin typeface="Century Gothic" panose="020B0502020202020204"/>
                <a:ea typeface="微软雅黑" panose="020B0503020204020204" charset="-122"/>
              </a:rPr>
              <a:t>近一年高新技术产品（服务）收入占企业同期总收入的比例不低于60%</a:t>
            </a:r>
            <a:endParaRPr kumimoji="1" lang="zh-CN" altLang="en-US" dirty="0">
              <a:solidFill>
                <a:srgbClr val="404040"/>
              </a:solidFill>
              <a:latin typeface="Century Gothic" panose="020B0502020202020204"/>
              <a:ea typeface="微软雅黑" panose="020B0503020204020204" charset="-122"/>
            </a:endParaRPr>
          </a:p>
        </p:txBody>
      </p:sp>
      <p:grpSp>
        <p:nvGrpSpPr>
          <p:cNvPr id="31" name="组 30"/>
          <p:cNvGrpSpPr/>
          <p:nvPr/>
        </p:nvGrpSpPr>
        <p:grpSpPr>
          <a:xfrm>
            <a:off x="624840" y="1697419"/>
            <a:ext cx="4244311" cy="4244309"/>
            <a:chOff x="1113013" y="1847435"/>
            <a:chExt cx="3756138" cy="3756136"/>
          </a:xfrm>
          <a:gradFill>
            <a:gsLst>
              <a:gs pos="0">
                <a:srgbClr val="007BD3"/>
              </a:gs>
              <a:gs pos="100000">
                <a:srgbClr val="034373"/>
              </a:gs>
            </a:gsLst>
            <a:lin ang="5400000" scaled="0"/>
          </a:gradFill>
        </p:grpSpPr>
        <p:sp>
          <p:nvSpPr>
            <p:cNvPr id="5" name="椭圆 4"/>
            <p:cNvSpPr/>
            <p:nvPr/>
          </p:nvSpPr>
          <p:spPr>
            <a:xfrm>
              <a:off x="2462075" y="3194984"/>
              <a:ext cx="1073254" cy="107325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同心圆 5"/>
            <p:cNvSpPr/>
            <p:nvPr/>
          </p:nvSpPr>
          <p:spPr>
            <a:xfrm>
              <a:off x="1706991" y="2441412"/>
              <a:ext cx="2568182" cy="2568182"/>
            </a:xfrm>
            <a:prstGeom prst="donut">
              <a:avLst>
                <a:gd name="adj" fmla="val 3130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同心圆 6"/>
            <p:cNvSpPr/>
            <p:nvPr/>
          </p:nvSpPr>
          <p:spPr>
            <a:xfrm>
              <a:off x="1113013" y="1847435"/>
              <a:ext cx="3756138" cy="3756136"/>
            </a:xfrm>
            <a:prstGeom prst="donut">
              <a:avLst>
                <a:gd name="adj" fmla="val 188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cxnSp>
        <p:nvCxnSpPr>
          <p:cNvPr id="11" name="直接连接符 9"/>
          <p:cNvCxnSpPr/>
          <p:nvPr/>
        </p:nvCxnSpPr>
        <p:spPr>
          <a:xfrm>
            <a:off x="3508042" y="3004911"/>
            <a:ext cx="311694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3"/>
          <p:cNvCxnSpPr/>
          <p:nvPr/>
        </p:nvCxnSpPr>
        <p:spPr>
          <a:xfrm>
            <a:off x="2750080" y="1962896"/>
            <a:ext cx="2298700" cy="381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228590" y="2068195"/>
            <a:ext cx="4001770" cy="446405"/>
          </a:xfrm>
          <a:prstGeom prst="rect">
            <a:avLst/>
          </a:prstGeom>
          <a:noFill/>
        </p:spPr>
        <p:txBody>
          <a:bodyPr wrap="square" lIns="91424" tIns="45712" rIns="91424" bIns="45712" rtlCol="0">
            <a:spAutoFit/>
          </a:bodyPr>
          <a:lstStyle/>
          <a:p>
            <a:pPr>
              <a:lnSpc>
                <a:spcPct val="130000"/>
              </a:lnSpc>
            </a:pPr>
            <a:r>
              <a:rPr dirty="0">
                <a:latin typeface="微软雅黑" panose="020B0503020204020204" charset="-122"/>
                <a:ea typeface="微软雅黑" panose="020B0503020204020204" charset="-122"/>
              </a:rPr>
              <a:t>总收入是指收入总额减去不征税收入</a:t>
            </a:r>
            <a:r>
              <a:rPr lang="zh-CN" dirty="0">
                <a:latin typeface="微软雅黑" panose="020B0503020204020204" charset="-122"/>
                <a:ea typeface="微软雅黑" panose="020B0503020204020204" charset="-122"/>
              </a:rPr>
              <a:t>。</a:t>
            </a:r>
            <a:endParaRPr lang="zh-CN" dirty="0">
              <a:latin typeface="微软雅黑" panose="020B0503020204020204" charset="-122"/>
              <a:ea typeface="微软雅黑" panose="020B0503020204020204" charset="-122"/>
            </a:endParaRPr>
          </a:p>
        </p:txBody>
      </p:sp>
      <p:sp>
        <p:nvSpPr>
          <p:cNvPr id="14" name="矩形 13"/>
          <p:cNvSpPr/>
          <p:nvPr/>
        </p:nvSpPr>
        <p:spPr>
          <a:xfrm>
            <a:off x="5228408" y="1553279"/>
            <a:ext cx="2839085" cy="447675"/>
          </a:xfrm>
          <a:prstGeom prst="rect">
            <a:avLst/>
          </a:prstGeom>
          <a:gradFill>
            <a:gsLst>
              <a:gs pos="0">
                <a:srgbClr val="007BD3"/>
              </a:gs>
              <a:gs pos="100000">
                <a:srgbClr val="034373"/>
              </a:gs>
            </a:gsLst>
            <a:lin ang="5400000" scaled="0"/>
          </a:gradFill>
        </p:spPr>
        <p:txBody>
          <a:bodyPr wrap="none">
            <a:spAutoFit/>
          </a:bodyPr>
          <a:lstStyle/>
          <a:p>
            <a:pPr algn="ctr">
              <a:lnSpc>
                <a:spcPct val="130000"/>
              </a:lnSpc>
            </a:pPr>
            <a:r>
              <a:rPr lang="zh-CN" altLang="en-US" b="1" dirty="0">
                <a:solidFill>
                  <a:schemeClr val="bg1"/>
                </a:solidFill>
                <a:latin typeface="微软雅黑" panose="020B0503020204020204" charset="-122"/>
                <a:ea typeface="微软雅黑" panose="020B0503020204020204" charset="-122"/>
              </a:rPr>
              <a:t>总收入                             </a:t>
            </a:r>
            <a:endParaRPr lang="zh-CN" altLang="en-US" b="1" dirty="0">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6123305" y="3189605"/>
            <a:ext cx="5454650" cy="1488440"/>
          </a:xfrm>
          <a:prstGeom prst="rect">
            <a:avLst/>
          </a:prstGeom>
          <a:noFill/>
        </p:spPr>
        <p:txBody>
          <a:bodyPr wrap="square" lIns="91424" tIns="45712" rIns="91424" bIns="45712" rtlCol="0">
            <a:spAutoFit/>
          </a:bodyPr>
          <a:lstStyle/>
          <a:p>
            <a:pPr>
              <a:lnSpc>
                <a:spcPct val="170000"/>
              </a:lnSpc>
            </a:pPr>
            <a:r>
              <a:rPr dirty="0">
                <a:latin typeface="微软雅黑" panose="020B0503020204020204" charset="-122"/>
                <a:ea typeface="微软雅黑" panose="020B0503020204020204" charset="-122"/>
              </a:rPr>
              <a:t>指企业通过研发和相关技术创新活动，取得的产品（服务）收入与技术性收入的总和</a:t>
            </a:r>
            <a:r>
              <a:rPr lang="zh-CN" dirty="0">
                <a:latin typeface="微软雅黑" panose="020B0503020204020204" charset="-122"/>
                <a:ea typeface="微软雅黑" panose="020B0503020204020204" charset="-122"/>
              </a:rPr>
              <a:t>，其发挥核心支持作用的技术应属于《技术领域》规定的范围</a:t>
            </a:r>
            <a:r>
              <a:rPr dirty="0">
                <a:latin typeface="微软雅黑" panose="020B0503020204020204" charset="-122"/>
                <a:ea typeface="微软雅黑" panose="020B0503020204020204" charset="-122"/>
              </a:rPr>
              <a:t>。</a:t>
            </a:r>
            <a:endParaRPr dirty="0">
              <a:latin typeface="微软雅黑" panose="020B0503020204020204" charset="-122"/>
              <a:ea typeface="微软雅黑" panose="020B0503020204020204" charset="-122"/>
            </a:endParaRPr>
          </a:p>
        </p:txBody>
      </p:sp>
      <p:sp>
        <p:nvSpPr>
          <p:cNvPr id="27" name="矩形 26"/>
          <p:cNvSpPr/>
          <p:nvPr/>
        </p:nvSpPr>
        <p:spPr>
          <a:xfrm>
            <a:off x="6123223" y="2742122"/>
            <a:ext cx="3333750" cy="447675"/>
          </a:xfrm>
          <a:prstGeom prst="rect">
            <a:avLst/>
          </a:prstGeom>
          <a:solidFill>
            <a:schemeClr val="accent1">
              <a:lumMod val="60000"/>
              <a:lumOff val="40000"/>
            </a:schemeClr>
          </a:solidFill>
        </p:spPr>
        <p:txBody>
          <a:bodyPr wrap="none">
            <a:spAutoFit/>
          </a:bodyPr>
          <a:lstStyle/>
          <a:p>
            <a:pPr algn="l">
              <a:lnSpc>
                <a:spcPct val="130000"/>
              </a:lnSpc>
            </a:pPr>
            <a:r>
              <a:rPr lang="zh-CN" altLang="en-US" b="1" dirty="0">
                <a:solidFill>
                  <a:schemeClr val="bg1"/>
                </a:solidFill>
                <a:latin typeface="微软雅黑" panose="020B0503020204020204" charset="-122"/>
                <a:ea typeface="微软雅黑" panose="020B0503020204020204" charset="-122"/>
              </a:rPr>
              <a:t>高新技术产品（服务）收入      </a:t>
            </a:r>
            <a:endParaRPr lang="en-US" altLang="zh-CN" b="1" dirty="0">
              <a:solidFill>
                <a:schemeClr val="bg1"/>
              </a:solidFill>
              <a:latin typeface="微软雅黑" panose="020B0503020204020204" charset="-122"/>
              <a:ea typeface="微软雅黑" panose="020B0503020204020204" charset="-122"/>
            </a:endParaRPr>
          </a:p>
        </p:txBody>
      </p:sp>
      <p:grpSp>
        <p:nvGrpSpPr>
          <p:cNvPr id="3" name="组合 2"/>
          <p:cNvGrpSpPr/>
          <p:nvPr/>
        </p:nvGrpSpPr>
        <p:grpSpPr>
          <a:xfrm>
            <a:off x="2959272" y="4734246"/>
            <a:ext cx="8974268" cy="1952935"/>
            <a:chOff x="5662" y="6270"/>
            <a:chExt cx="14133" cy="3075"/>
          </a:xfrm>
        </p:grpSpPr>
        <p:cxnSp>
          <p:nvCxnSpPr>
            <p:cNvPr id="8" name="直接连接符 8"/>
            <p:cNvCxnSpPr/>
            <p:nvPr/>
          </p:nvCxnSpPr>
          <p:spPr>
            <a:xfrm>
              <a:off x="5662" y="6649"/>
              <a:ext cx="66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1434" y="6975"/>
              <a:ext cx="8361" cy="2370"/>
            </a:xfrm>
            <a:prstGeom prst="rect">
              <a:avLst/>
            </a:prstGeom>
            <a:noFill/>
          </p:spPr>
          <p:txBody>
            <a:bodyPr wrap="square" lIns="91424" tIns="45712" rIns="91424" bIns="45712" rtlCol="0">
              <a:spAutoFit/>
            </a:bodyPr>
            <a:lstStyle/>
            <a:p>
              <a:pPr>
                <a:lnSpc>
                  <a:spcPct val="170000"/>
                </a:lnSpc>
              </a:pPr>
              <a:r>
                <a:rPr dirty="0">
                  <a:latin typeface="微软雅黑" panose="020B0503020204020204" charset="-122"/>
                  <a:ea typeface="微软雅黑" panose="020B0503020204020204" charset="-122"/>
                </a:rPr>
                <a:t>指高新技术产品（服务）中，拥有在技术上发挥核心支持作用的知识产权的所有权，且</a:t>
              </a:r>
              <a:r>
                <a:rPr lang="zh-CN" dirty="0">
                  <a:latin typeface="微软雅黑" panose="020B0503020204020204" charset="-122"/>
                  <a:ea typeface="微软雅黑" panose="020B0503020204020204" charset="-122"/>
                </a:rPr>
                <a:t>其</a:t>
              </a:r>
              <a:r>
                <a:rPr dirty="0">
                  <a:latin typeface="微软雅黑" panose="020B0503020204020204" charset="-122"/>
                  <a:ea typeface="微软雅黑" panose="020B0503020204020204" charset="-122"/>
                </a:rPr>
                <a:t>收入之和在企业同期高新技术产品（服务）收入中</a:t>
              </a:r>
              <a:r>
                <a:rPr b="1" dirty="0">
                  <a:solidFill>
                    <a:srgbClr val="FF0000"/>
                  </a:solidFill>
                  <a:latin typeface="微软雅黑" panose="020B0503020204020204" charset="-122"/>
                  <a:ea typeface="微软雅黑" panose="020B0503020204020204" charset="-122"/>
                </a:rPr>
                <a:t>超过50%</a:t>
              </a:r>
              <a:r>
                <a:rPr dirty="0">
                  <a:latin typeface="微软雅黑" panose="020B0503020204020204" charset="-122"/>
                  <a:ea typeface="微软雅黑" panose="020B0503020204020204" charset="-122"/>
                </a:rPr>
                <a:t>。</a:t>
              </a:r>
              <a:endParaRPr dirty="0">
                <a:latin typeface="微软雅黑" panose="020B0503020204020204" charset="-122"/>
                <a:ea typeface="微软雅黑" panose="020B0503020204020204" charset="-122"/>
              </a:endParaRPr>
            </a:p>
          </p:txBody>
        </p:sp>
        <p:sp>
          <p:nvSpPr>
            <p:cNvPr id="30" name="矩形 29"/>
            <p:cNvSpPr/>
            <p:nvPr/>
          </p:nvSpPr>
          <p:spPr>
            <a:xfrm>
              <a:off x="11435" y="6270"/>
              <a:ext cx="5921" cy="705"/>
            </a:xfrm>
            <a:prstGeom prst="rect">
              <a:avLst/>
            </a:prstGeom>
            <a:solidFill>
              <a:schemeClr val="accent1">
                <a:lumMod val="40000"/>
                <a:lumOff val="60000"/>
              </a:schemeClr>
            </a:solidFill>
          </p:spPr>
          <p:txBody>
            <a:bodyPr wrap="none">
              <a:spAutoFit/>
            </a:bodyPr>
            <a:lstStyle/>
            <a:p>
              <a:pPr algn="l">
                <a:lnSpc>
                  <a:spcPct val="130000"/>
                </a:lnSpc>
              </a:pPr>
              <a:r>
                <a:rPr lang="zh-CN" altLang="en-US" b="1" dirty="0">
                  <a:solidFill>
                    <a:schemeClr val="bg1"/>
                  </a:solidFill>
                  <a:latin typeface="微软雅黑" panose="020B0503020204020204" charset="-122"/>
                  <a:ea typeface="微软雅黑" panose="020B0503020204020204" charset="-122"/>
                </a:rPr>
                <a:t>主要产品（服务）收入                   </a:t>
              </a:r>
              <a:endParaRPr lang="zh-CN" altLang="en-US"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sp>
        <p:nvSpPr>
          <p:cNvPr id="14" name="圆角右箭头 13"/>
          <p:cNvSpPr/>
          <p:nvPr/>
        </p:nvSpPr>
        <p:spPr>
          <a:xfrm rot="5400000" flipH="1">
            <a:off x="3977296" y="-1846744"/>
            <a:ext cx="1511966" cy="9464977"/>
          </a:xfrm>
          <a:prstGeom prst="bentArrow">
            <a:avLst>
              <a:gd name="adj1" fmla="val 25820"/>
              <a:gd name="adj2" fmla="val 25000"/>
              <a:gd name="adj3" fmla="val 25000"/>
              <a:gd name="adj4" fmla="val 43750"/>
            </a:avLst>
          </a:prstGeom>
          <a:solidFill>
            <a:schemeClr val="accent6"/>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7" name="圆角右箭头 16"/>
          <p:cNvSpPr/>
          <p:nvPr/>
        </p:nvSpPr>
        <p:spPr>
          <a:xfrm rot="16200000" flipH="1" flipV="1">
            <a:off x="2379571" y="841390"/>
            <a:ext cx="1511966" cy="6269518"/>
          </a:xfrm>
          <a:prstGeom prst="bentArrow">
            <a:avLst>
              <a:gd name="adj1" fmla="val 25820"/>
              <a:gd name="adj2" fmla="val 25000"/>
              <a:gd name="adj3" fmla="val 25000"/>
              <a:gd name="adj4" fmla="val 43750"/>
            </a:avLst>
          </a:prstGeom>
          <a:solidFill>
            <a:schemeClr val="accent4">
              <a:lumMod val="75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8" name="圆角右箭头 17"/>
          <p:cNvSpPr/>
          <p:nvPr/>
        </p:nvSpPr>
        <p:spPr>
          <a:xfrm rot="5400000" flipH="1">
            <a:off x="1933570" y="173246"/>
            <a:ext cx="1511966" cy="5377519"/>
          </a:xfrm>
          <a:prstGeom prst="bentArrow">
            <a:avLst>
              <a:gd name="adj1" fmla="val 25820"/>
              <a:gd name="adj2" fmla="val 25000"/>
              <a:gd name="adj3" fmla="val 25000"/>
              <a:gd name="adj4" fmla="val 43750"/>
            </a:avLst>
          </a:prstGeom>
          <a:solidFill>
            <a:schemeClr val="accent1">
              <a:lumMod val="60000"/>
              <a:lumOff val="40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grpSp>
        <p:nvGrpSpPr>
          <p:cNvPr id="28" name="组 14"/>
          <p:cNvGrpSpPr/>
          <p:nvPr/>
        </p:nvGrpSpPr>
        <p:grpSpPr>
          <a:xfrm>
            <a:off x="3253740" y="807085"/>
            <a:ext cx="4886326" cy="1165225"/>
            <a:chOff x="1495778" y="3665427"/>
            <a:chExt cx="4391212" cy="698158"/>
          </a:xfrm>
        </p:grpSpPr>
        <p:sp>
          <p:nvSpPr>
            <p:cNvPr id="38" name="文本框 37"/>
            <p:cNvSpPr txBox="1"/>
            <p:nvPr/>
          </p:nvSpPr>
          <p:spPr>
            <a:xfrm>
              <a:off x="1617328" y="3665427"/>
              <a:ext cx="1181262" cy="219149"/>
            </a:xfrm>
            <a:prstGeom prst="rect">
              <a:avLst/>
            </a:prstGeom>
            <a:noFill/>
          </p:spPr>
          <p:txBody>
            <a:bodyPr wrap="square" rtlCol="0" anchor="ctr">
              <a:spAutoFit/>
            </a:bodyPr>
            <a:lstStyle/>
            <a:p>
              <a:pPr algn="l" defTabSz="608965"/>
              <a:r>
                <a:rPr kumimoji="1" lang="en-US" altLang="zh-CN" b="1" dirty="0">
                  <a:solidFill>
                    <a:schemeClr val="accent1">
                      <a:lumMod val="60000"/>
                      <a:lumOff val="40000"/>
                    </a:schemeClr>
                  </a:solidFill>
                </a:rPr>
                <a:t>条件</a:t>
              </a:r>
              <a:r>
                <a:rPr kumimoji="1" lang="zh-CN" altLang="en-US" b="1" dirty="0">
                  <a:solidFill>
                    <a:schemeClr val="accent1">
                      <a:lumMod val="60000"/>
                      <a:lumOff val="40000"/>
                    </a:schemeClr>
                  </a:solidFill>
                </a:rPr>
                <a:t>五</a:t>
              </a:r>
              <a:r>
                <a:rPr kumimoji="1" lang="en-US" altLang="zh-CN" b="1" dirty="0">
                  <a:solidFill>
                    <a:schemeClr val="accent1">
                      <a:lumMod val="60000"/>
                      <a:lumOff val="40000"/>
                    </a:schemeClr>
                  </a:solidFill>
                </a:rPr>
                <a:t>.</a:t>
              </a:r>
              <a:endParaRPr kumimoji="1" lang="en-US" altLang="zh-CN" b="1" dirty="0">
                <a:solidFill>
                  <a:schemeClr val="accent1">
                    <a:lumMod val="60000"/>
                    <a:lumOff val="40000"/>
                  </a:schemeClr>
                </a:solidFill>
              </a:endParaRPr>
            </a:p>
          </p:txBody>
        </p:sp>
        <p:sp>
          <p:nvSpPr>
            <p:cNvPr id="39" name="文本框 38"/>
            <p:cNvSpPr txBox="1"/>
            <p:nvPr/>
          </p:nvSpPr>
          <p:spPr>
            <a:xfrm>
              <a:off x="1495778" y="3833974"/>
              <a:ext cx="4391212" cy="529611"/>
            </a:xfrm>
            <a:prstGeom prst="rect">
              <a:avLst/>
            </a:prstGeom>
            <a:noFill/>
          </p:spPr>
          <p:txBody>
            <a:bodyPr wrap="square" rtlCol="0" anchor="ctr">
              <a:spAutoFit/>
            </a:bodyPr>
            <a:lstStyle/>
            <a:p>
              <a:pPr defTabSz="608965">
                <a:lnSpc>
                  <a:spcPct val="130000"/>
                </a:lnSpc>
              </a:pPr>
              <a:r>
                <a:rPr kumimoji="1" lang="zh-CN" sz="2000" dirty="0">
                  <a:solidFill>
                    <a:schemeClr val="accent1">
                      <a:lumMod val="60000"/>
                      <a:lumOff val="40000"/>
                    </a:schemeClr>
                  </a:solidFill>
                  <a:latin typeface="黑体" panose="02010609060101010101" pitchFamily="49" charset="-122"/>
                  <a:ea typeface="黑体" panose="02010609060101010101" pitchFamily="49" charset="-122"/>
                </a:rPr>
                <a:t>近三个会计年度</a:t>
              </a:r>
              <a:r>
                <a:rPr kumimoji="1" sz="2000" dirty="0">
                  <a:solidFill>
                    <a:schemeClr val="accent1">
                      <a:lumMod val="60000"/>
                      <a:lumOff val="40000"/>
                    </a:schemeClr>
                  </a:solidFill>
                  <a:latin typeface="黑体" panose="02010609060101010101" pitchFamily="49" charset="-122"/>
                  <a:ea typeface="黑体" panose="02010609060101010101" pitchFamily="49" charset="-122"/>
                </a:rPr>
                <a:t>的研究开发费用总额占同期销售收入总额的比例符合要求</a:t>
              </a:r>
              <a:endParaRPr kumimoji="1" sz="2000" dirty="0">
                <a:solidFill>
                  <a:schemeClr val="accent1">
                    <a:lumMod val="60000"/>
                    <a:lumOff val="40000"/>
                  </a:schemeClr>
                </a:solidFill>
                <a:latin typeface="黑体" panose="02010609060101010101" pitchFamily="49" charset="-122"/>
                <a:ea typeface="黑体" panose="02010609060101010101" pitchFamily="49" charset="-122"/>
              </a:endParaRPr>
            </a:p>
          </p:txBody>
        </p:sp>
      </p:grpSp>
      <p:grpSp>
        <p:nvGrpSpPr>
          <p:cNvPr id="48" name="组 20"/>
          <p:cNvGrpSpPr/>
          <p:nvPr/>
        </p:nvGrpSpPr>
        <p:grpSpPr>
          <a:xfrm>
            <a:off x="2844800" y="4887776"/>
            <a:ext cx="4445000" cy="1314904"/>
            <a:chOff x="4076247" y="3577076"/>
            <a:chExt cx="1391439" cy="785693"/>
          </a:xfrm>
        </p:grpSpPr>
        <p:sp>
          <p:nvSpPr>
            <p:cNvPr id="49" name="文本框 48"/>
            <p:cNvSpPr txBox="1"/>
            <p:nvPr/>
          </p:nvSpPr>
          <p:spPr>
            <a:xfrm>
              <a:off x="4093879" y="3577076"/>
              <a:ext cx="702066" cy="218552"/>
            </a:xfrm>
            <a:prstGeom prst="rect">
              <a:avLst/>
            </a:prstGeom>
            <a:noFill/>
          </p:spPr>
          <p:txBody>
            <a:bodyPr wrap="square" rtlCol="0" anchor="ctr">
              <a:spAutoFit/>
            </a:bodyPr>
            <a:lstStyle/>
            <a:p>
              <a:pPr algn="l" defTabSz="608965"/>
              <a:r>
                <a:rPr kumimoji="1" lang="en-US" altLang="zh-CN" b="1" dirty="0">
                  <a:solidFill>
                    <a:schemeClr val="accent4">
                      <a:lumMod val="75000"/>
                    </a:schemeClr>
                  </a:solidFill>
                </a:rPr>
                <a:t>条件</a:t>
              </a:r>
              <a:r>
                <a:rPr kumimoji="1" lang="zh-CN" altLang="en-US" b="1" dirty="0">
                  <a:solidFill>
                    <a:schemeClr val="accent4">
                      <a:lumMod val="75000"/>
                    </a:schemeClr>
                  </a:solidFill>
                </a:rPr>
                <a:t>六</a:t>
              </a:r>
              <a:r>
                <a:rPr kumimoji="1" lang="en-US" altLang="zh-CN" b="1" dirty="0">
                  <a:solidFill>
                    <a:schemeClr val="accent4">
                      <a:lumMod val="75000"/>
                    </a:schemeClr>
                  </a:solidFill>
                </a:rPr>
                <a:t>.</a:t>
              </a:r>
              <a:endParaRPr kumimoji="1" lang="en-US" altLang="zh-CN" b="1" dirty="0">
                <a:solidFill>
                  <a:schemeClr val="accent4">
                    <a:lumMod val="75000"/>
                  </a:schemeClr>
                </a:solidFill>
              </a:endParaRPr>
            </a:p>
          </p:txBody>
        </p:sp>
        <p:sp>
          <p:nvSpPr>
            <p:cNvPr id="50" name="文本框 49"/>
            <p:cNvSpPr txBox="1"/>
            <p:nvPr/>
          </p:nvSpPr>
          <p:spPr>
            <a:xfrm>
              <a:off x="4076247" y="3834601"/>
              <a:ext cx="1391439" cy="528168"/>
            </a:xfrm>
            <a:prstGeom prst="rect">
              <a:avLst/>
            </a:prstGeom>
            <a:noFill/>
          </p:spPr>
          <p:txBody>
            <a:bodyPr wrap="square" rtlCol="0" anchor="ctr">
              <a:spAutoFit/>
            </a:bodyPr>
            <a:lstStyle/>
            <a:p>
              <a:pPr defTabSz="608965">
                <a:lnSpc>
                  <a:spcPct val="130000"/>
                </a:lnSpc>
              </a:pPr>
              <a:r>
                <a:rPr kumimoji="1" sz="2000" dirty="0">
                  <a:solidFill>
                    <a:schemeClr val="accent4">
                      <a:lumMod val="75000"/>
                    </a:schemeClr>
                  </a:solidFill>
                  <a:latin typeface="黑体" panose="02010609060101010101" pitchFamily="49" charset="-122"/>
                  <a:ea typeface="黑体" panose="02010609060101010101" pitchFamily="49" charset="-122"/>
                </a:rPr>
                <a:t>近一年高新技术产品（服务）收入占企业同期总收入的比例不低于60%</a:t>
              </a:r>
              <a:endParaRPr kumimoji="1" sz="2000" dirty="0">
                <a:solidFill>
                  <a:schemeClr val="accent4">
                    <a:lumMod val="75000"/>
                  </a:schemeClr>
                </a:solidFill>
                <a:latin typeface="黑体" panose="02010609060101010101" pitchFamily="49" charset="-122"/>
                <a:ea typeface="黑体" panose="02010609060101010101" pitchFamily="49" charset="-122"/>
              </a:endParaRPr>
            </a:p>
          </p:txBody>
        </p:sp>
      </p:grpSp>
      <p:grpSp>
        <p:nvGrpSpPr>
          <p:cNvPr id="72" name="组 29"/>
          <p:cNvGrpSpPr/>
          <p:nvPr/>
        </p:nvGrpSpPr>
        <p:grpSpPr>
          <a:xfrm>
            <a:off x="8773795" y="944270"/>
            <a:ext cx="2647315" cy="1174637"/>
            <a:chOff x="2351314" y="3549197"/>
            <a:chExt cx="1391439" cy="880948"/>
          </a:xfrm>
        </p:grpSpPr>
        <p:sp>
          <p:nvSpPr>
            <p:cNvPr id="73" name="文本框 72"/>
            <p:cNvSpPr txBox="1"/>
            <p:nvPr/>
          </p:nvSpPr>
          <p:spPr>
            <a:xfrm>
              <a:off x="2439479" y="3549197"/>
              <a:ext cx="702066" cy="274311"/>
            </a:xfrm>
            <a:prstGeom prst="rect">
              <a:avLst/>
            </a:prstGeom>
            <a:noFill/>
          </p:spPr>
          <p:txBody>
            <a:bodyPr wrap="square" rtlCol="0" anchor="ctr">
              <a:spAutoFit/>
            </a:bodyPr>
            <a:lstStyle/>
            <a:p>
              <a:pPr algn="l" defTabSz="608965"/>
              <a:r>
                <a:rPr kumimoji="1" lang="en-US" altLang="zh-CN" b="1" dirty="0">
                  <a:solidFill>
                    <a:schemeClr val="accent6"/>
                  </a:solidFill>
                </a:rPr>
                <a:t>条件</a:t>
              </a:r>
              <a:r>
                <a:rPr kumimoji="1" lang="zh-CN" altLang="en-US" b="1" dirty="0">
                  <a:solidFill>
                    <a:schemeClr val="accent6"/>
                  </a:solidFill>
                </a:rPr>
                <a:t>七</a:t>
              </a:r>
              <a:r>
                <a:rPr kumimoji="1" lang="en-US" altLang="zh-CN" b="1" dirty="0">
                  <a:solidFill>
                    <a:schemeClr val="accent6"/>
                  </a:solidFill>
                </a:rPr>
                <a:t>.</a:t>
              </a:r>
              <a:endParaRPr kumimoji="1" lang="en-US" altLang="zh-CN" b="1" dirty="0">
                <a:solidFill>
                  <a:schemeClr val="accent6"/>
                </a:solidFill>
              </a:endParaRPr>
            </a:p>
          </p:txBody>
        </p:sp>
        <p:sp>
          <p:nvSpPr>
            <p:cNvPr id="74" name="文本框 73"/>
            <p:cNvSpPr txBox="1"/>
            <p:nvPr/>
          </p:nvSpPr>
          <p:spPr>
            <a:xfrm>
              <a:off x="2351314" y="3767227"/>
              <a:ext cx="1391439" cy="662918"/>
            </a:xfrm>
            <a:prstGeom prst="rect">
              <a:avLst/>
            </a:prstGeom>
            <a:noFill/>
          </p:spPr>
          <p:txBody>
            <a:bodyPr wrap="square" rtlCol="0" anchor="ctr">
              <a:spAutoFit/>
            </a:bodyPr>
            <a:lstStyle/>
            <a:p>
              <a:pPr defTabSz="608965">
                <a:lnSpc>
                  <a:spcPct val="130000"/>
                </a:lnSpc>
              </a:pPr>
              <a:r>
                <a:rPr kumimoji="1" sz="2000" dirty="0">
                  <a:solidFill>
                    <a:schemeClr val="accent6"/>
                  </a:solidFill>
                  <a:latin typeface="黑体" panose="02010609060101010101" pitchFamily="49" charset="-122"/>
                  <a:ea typeface="黑体" panose="02010609060101010101" pitchFamily="49" charset="-122"/>
                </a:rPr>
                <a:t>企业创新能力评价应达到相应要求</a:t>
              </a:r>
              <a:endParaRPr kumimoji="1" sz="2000" dirty="0">
                <a:solidFill>
                  <a:schemeClr val="accent6"/>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4" y="215265"/>
            <a:ext cx="7148913"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条件七：创新能力评价（满分</a:t>
            </a:r>
            <a:r>
              <a:rPr kumimoji="1" lang="en-US" altLang="zh-CN" dirty="0">
                <a:solidFill>
                  <a:srgbClr val="404040"/>
                </a:solidFill>
                <a:latin typeface="Century Gothic" panose="020B0502020202020204"/>
                <a:ea typeface="微软雅黑" panose="020B0503020204020204" charset="-122"/>
              </a:rPr>
              <a:t>100</a:t>
            </a:r>
            <a:r>
              <a:rPr kumimoji="1" lang="zh-CN" altLang="en-US" dirty="0">
                <a:solidFill>
                  <a:srgbClr val="404040"/>
                </a:solidFill>
                <a:latin typeface="Century Gothic" panose="020B0502020202020204"/>
                <a:ea typeface="微软雅黑" panose="020B0503020204020204" charset="-122"/>
              </a:rPr>
              <a:t>分，</a:t>
            </a:r>
            <a:r>
              <a:rPr kumimoji="1" lang="en-US" altLang="zh-CN" dirty="0" smtClean="0">
                <a:solidFill>
                  <a:srgbClr val="404040"/>
                </a:solidFill>
                <a:latin typeface="Century Gothic" panose="020B0502020202020204"/>
                <a:ea typeface="微软雅黑" panose="020B0503020204020204" charset="-122"/>
              </a:rPr>
              <a:t>70</a:t>
            </a:r>
            <a:r>
              <a:rPr kumimoji="1" lang="zh-CN" altLang="en-US" dirty="0" smtClean="0">
                <a:solidFill>
                  <a:srgbClr val="404040"/>
                </a:solidFill>
                <a:latin typeface="Century Gothic" panose="020B0502020202020204"/>
                <a:ea typeface="微软雅黑" panose="020B0503020204020204" charset="-122"/>
              </a:rPr>
              <a:t>分</a:t>
            </a:r>
            <a:r>
              <a:rPr kumimoji="1" lang="zh-CN" altLang="en-US" dirty="0">
                <a:solidFill>
                  <a:srgbClr val="404040"/>
                </a:solidFill>
                <a:latin typeface="Century Gothic" panose="020B0502020202020204"/>
                <a:ea typeface="微软雅黑" panose="020B0503020204020204" charset="-122"/>
              </a:rPr>
              <a:t>以上合格）</a:t>
            </a:r>
            <a:endParaRPr kumimoji="1" lang="zh-CN" altLang="en-US" dirty="0">
              <a:solidFill>
                <a:srgbClr val="404040"/>
              </a:solidFill>
              <a:latin typeface="Century Gothic" panose="020B0502020202020204"/>
              <a:ea typeface="微软雅黑" panose="020B0503020204020204" charset="-122"/>
            </a:endParaRPr>
          </a:p>
        </p:txBody>
      </p:sp>
      <p:sp>
        <p:nvSpPr>
          <p:cNvPr id="5" name="任意形状 4"/>
          <p:cNvSpPr/>
          <p:nvPr/>
        </p:nvSpPr>
        <p:spPr>
          <a:xfrm>
            <a:off x="5383609" y="2716608"/>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altLang="zh-CN" sz="2400" kern="1200">
                <a:cs typeface="+mn-ea"/>
                <a:sym typeface="+mn-lt"/>
              </a:rPr>
              <a:t>100</a:t>
            </a:r>
            <a:r>
              <a:rPr lang="zh-CN" altLang="en-US" sz="2400" kern="1200">
                <a:cs typeface="+mn-ea"/>
                <a:sym typeface="+mn-lt"/>
              </a:rPr>
              <a:t>分</a:t>
            </a:r>
            <a:endParaRPr lang="zh-CN" altLang="en-US" sz="2400" kern="1200">
              <a:cs typeface="+mn-ea"/>
              <a:sym typeface="+mn-lt"/>
            </a:endParaRPr>
          </a:p>
        </p:txBody>
      </p:sp>
      <p:sp>
        <p:nvSpPr>
          <p:cNvPr id="6" name="任意形状 5"/>
          <p:cNvSpPr/>
          <p:nvPr/>
        </p:nvSpPr>
        <p:spPr>
          <a:xfrm rot="18900000">
            <a:off x="6644100" y="2487854"/>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96884" rIns="90498" bIns="96885" numCol="1" spcCol="1270" anchor="ctr" anchorCtr="0">
            <a:noAutofit/>
          </a:bodyPr>
          <a:lstStyle/>
          <a:p>
            <a:pPr lvl="0" algn="ctr" defTabSz="889000">
              <a:lnSpc>
                <a:spcPct val="90000"/>
              </a:lnSpc>
              <a:spcBef>
                <a:spcPct val="0"/>
              </a:spcBef>
              <a:spcAft>
                <a:spcPct val="35000"/>
              </a:spcAft>
            </a:pPr>
            <a:endParaRPr lang="zh-CN" altLang="en-US" sz="2000" kern="1200">
              <a:cs typeface="+mn-ea"/>
              <a:sym typeface="+mn-lt"/>
            </a:endParaRPr>
          </a:p>
        </p:txBody>
      </p:sp>
      <p:sp>
        <p:nvSpPr>
          <p:cNvPr id="7" name="任意形状 6"/>
          <p:cNvSpPr/>
          <p:nvPr/>
        </p:nvSpPr>
        <p:spPr>
          <a:xfrm>
            <a:off x="6793546" y="1306671"/>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altLang="zh-CN" sz="3200" b="1" kern="1200" dirty="0">
                <a:cs typeface="+mn-ea"/>
                <a:sym typeface="+mn-lt"/>
              </a:rPr>
              <a:t>30</a:t>
            </a:r>
            <a:r>
              <a:rPr lang="zh-CN" altLang="en-US" sz="3200" b="1" kern="1200" dirty="0">
                <a:cs typeface="+mn-ea"/>
                <a:sym typeface="+mn-lt"/>
              </a:rPr>
              <a:t>分</a:t>
            </a:r>
            <a:endParaRPr lang="zh-CN" altLang="en-US" sz="3200" b="1" kern="1200" dirty="0">
              <a:cs typeface="+mn-ea"/>
              <a:sym typeface="+mn-lt"/>
            </a:endParaRPr>
          </a:p>
        </p:txBody>
      </p:sp>
      <p:sp>
        <p:nvSpPr>
          <p:cNvPr id="8" name="任意形状 7"/>
          <p:cNvSpPr/>
          <p:nvPr/>
        </p:nvSpPr>
        <p:spPr>
          <a:xfrm rot="2700000">
            <a:off x="6644101" y="3885718"/>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1">
              <a:lumMod val="40000"/>
              <a:lumOff val="6000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6885" rIns="90498" bIns="96885" numCol="1" spcCol="1270" anchor="ctr" anchorCtr="0">
            <a:noAutofit/>
          </a:bodyPr>
          <a:lstStyle/>
          <a:p>
            <a:pPr lvl="0" algn="ctr" defTabSz="889000">
              <a:lnSpc>
                <a:spcPct val="90000"/>
              </a:lnSpc>
              <a:spcBef>
                <a:spcPct val="0"/>
              </a:spcBef>
              <a:spcAft>
                <a:spcPct val="35000"/>
              </a:spcAft>
            </a:pPr>
            <a:endParaRPr lang="zh-CN" altLang="en-US" sz="2000" kern="1200">
              <a:cs typeface="+mn-ea"/>
              <a:sym typeface="+mn-lt"/>
            </a:endParaRPr>
          </a:p>
        </p:txBody>
      </p:sp>
      <p:sp>
        <p:nvSpPr>
          <p:cNvPr id="4" name="任意形状 8"/>
          <p:cNvSpPr/>
          <p:nvPr/>
        </p:nvSpPr>
        <p:spPr>
          <a:xfrm>
            <a:off x="6793546" y="4126545"/>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sz="3200" b="1" kern="1200" dirty="0">
                <a:cs typeface="+mn-ea"/>
                <a:sym typeface="+mn-lt"/>
              </a:rPr>
              <a:t>20</a:t>
            </a:r>
            <a:r>
              <a:rPr lang="zh-CN" altLang="en-US" sz="3200" b="1" kern="1200" dirty="0">
                <a:cs typeface="+mn-ea"/>
                <a:sym typeface="+mn-lt"/>
              </a:rPr>
              <a:t>分</a:t>
            </a:r>
            <a:endParaRPr lang="zh-CN" altLang="en-US" sz="3200" b="1" kern="1200" dirty="0">
              <a:cs typeface="+mn-ea"/>
              <a:sym typeface="+mn-lt"/>
            </a:endParaRPr>
          </a:p>
        </p:txBody>
      </p:sp>
      <p:sp>
        <p:nvSpPr>
          <p:cNvPr id="11" name="任意形状 9"/>
          <p:cNvSpPr/>
          <p:nvPr/>
        </p:nvSpPr>
        <p:spPr>
          <a:xfrm rot="8100000">
            <a:off x="5246237" y="3885718"/>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1">
              <a:lumMod val="60000"/>
              <a:lumOff val="40000"/>
            </a:scheme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96884" rIns="90497" bIns="96885" numCol="1" spcCol="1270" anchor="ctr" anchorCtr="0">
            <a:noAutofit/>
          </a:bodyPr>
          <a:lstStyle/>
          <a:p>
            <a:pPr lvl="0" algn="ctr" defTabSz="889000">
              <a:lnSpc>
                <a:spcPct val="90000"/>
              </a:lnSpc>
              <a:spcBef>
                <a:spcPct val="0"/>
              </a:spcBef>
              <a:spcAft>
                <a:spcPct val="35000"/>
              </a:spcAft>
            </a:pPr>
            <a:endParaRPr lang="zh-CN" altLang="en-US" sz="2000" kern="1200">
              <a:cs typeface="+mn-ea"/>
              <a:sym typeface="+mn-lt"/>
            </a:endParaRPr>
          </a:p>
        </p:txBody>
      </p:sp>
      <p:sp>
        <p:nvSpPr>
          <p:cNvPr id="12" name="任意形状 10"/>
          <p:cNvSpPr/>
          <p:nvPr/>
        </p:nvSpPr>
        <p:spPr>
          <a:xfrm>
            <a:off x="3973672" y="4126545"/>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altLang="zh-CN" sz="3200" b="1" kern="1200" dirty="0">
                <a:cs typeface="+mn-ea"/>
                <a:sym typeface="+mn-lt"/>
              </a:rPr>
              <a:t>20</a:t>
            </a:r>
            <a:r>
              <a:rPr lang="zh-CN" altLang="en-US" sz="3200" b="1" kern="1200" dirty="0">
                <a:cs typeface="+mn-ea"/>
                <a:sym typeface="+mn-lt"/>
              </a:rPr>
              <a:t>分</a:t>
            </a:r>
            <a:endParaRPr lang="zh-CN" altLang="en-US" sz="3200" b="1" kern="1200" dirty="0">
              <a:cs typeface="+mn-ea"/>
              <a:sym typeface="+mn-lt"/>
            </a:endParaRPr>
          </a:p>
        </p:txBody>
      </p:sp>
      <p:sp>
        <p:nvSpPr>
          <p:cNvPr id="13" name="任意形状 11"/>
          <p:cNvSpPr/>
          <p:nvPr/>
        </p:nvSpPr>
        <p:spPr>
          <a:xfrm rot="2700000">
            <a:off x="5246238" y="2487854"/>
            <a:ext cx="301661" cy="484426"/>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301660" y="387540"/>
                </a:moveTo>
                <a:lnTo>
                  <a:pt x="150830" y="387540"/>
                </a:lnTo>
                <a:lnTo>
                  <a:pt x="150830" y="484425"/>
                </a:lnTo>
                <a:lnTo>
                  <a:pt x="0" y="242212"/>
                </a:lnTo>
                <a:lnTo>
                  <a:pt x="150830" y="0"/>
                </a:lnTo>
                <a:lnTo>
                  <a:pt x="150830" y="96885"/>
                </a:lnTo>
                <a:lnTo>
                  <a:pt x="301660" y="96885"/>
                </a:lnTo>
                <a:lnTo>
                  <a:pt x="301660" y="387540"/>
                </a:lnTo>
                <a:close/>
              </a:path>
            </a:pathLst>
          </a:custGeom>
          <a:solidFill>
            <a:schemeClr val="accent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0498" tIns="96886" rIns="1" bIns="96885" numCol="1" spcCol="1270" anchor="ctr" anchorCtr="0">
            <a:noAutofit/>
          </a:bodyPr>
          <a:lstStyle/>
          <a:p>
            <a:pPr lvl="0" algn="ctr" defTabSz="889000">
              <a:lnSpc>
                <a:spcPct val="90000"/>
              </a:lnSpc>
              <a:spcBef>
                <a:spcPct val="0"/>
              </a:spcBef>
              <a:spcAft>
                <a:spcPct val="35000"/>
              </a:spcAft>
            </a:pPr>
            <a:endParaRPr lang="zh-CN" altLang="en-US" sz="2000" kern="1200">
              <a:cs typeface="+mn-ea"/>
              <a:sym typeface="+mn-lt"/>
            </a:endParaRPr>
          </a:p>
        </p:txBody>
      </p:sp>
      <p:sp>
        <p:nvSpPr>
          <p:cNvPr id="14" name="任意形状 12"/>
          <p:cNvSpPr/>
          <p:nvPr/>
        </p:nvSpPr>
        <p:spPr>
          <a:xfrm>
            <a:off x="3973672" y="1306671"/>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6"/>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sz="3200" b="1" kern="1200" dirty="0">
                <a:cs typeface="+mn-ea"/>
                <a:sym typeface="+mn-lt"/>
              </a:rPr>
              <a:t>30</a:t>
            </a:r>
            <a:r>
              <a:rPr lang="zh-CN" altLang="en-US" sz="3200" b="1" kern="1200" dirty="0">
                <a:cs typeface="+mn-ea"/>
                <a:sym typeface="+mn-lt"/>
              </a:rPr>
              <a:t>分</a:t>
            </a:r>
            <a:endParaRPr lang="zh-CN" altLang="en-US" sz="3200" b="1" kern="1200" dirty="0">
              <a:cs typeface="+mn-ea"/>
              <a:sym typeface="+mn-lt"/>
            </a:endParaRPr>
          </a:p>
        </p:txBody>
      </p:sp>
      <p:sp>
        <p:nvSpPr>
          <p:cNvPr id="63" name="矩形 6"/>
          <p:cNvSpPr>
            <a:spLocks noChangeArrowheads="1"/>
          </p:cNvSpPr>
          <p:nvPr/>
        </p:nvSpPr>
        <p:spPr bwMode="auto">
          <a:xfrm>
            <a:off x="8470197" y="1768336"/>
            <a:ext cx="3086107" cy="10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lnSpc>
                <a:spcPct val="130000"/>
              </a:lnSpc>
              <a:spcBef>
                <a:spcPct val="0"/>
              </a:spcBef>
              <a:spcAft>
                <a:spcPct val="0"/>
              </a:spcAft>
            </a:pPr>
            <a:r>
              <a:rPr lang="zh-CN" altLang="en-US" sz="1600" dirty="0">
                <a:solidFill>
                  <a:srgbClr val="000000"/>
                </a:solidFill>
                <a:latin typeface="+mn-lt"/>
                <a:ea typeface="+mn-ea"/>
                <a:cs typeface="+mn-ea"/>
                <a:sym typeface="+mn-lt"/>
              </a:rPr>
              <a:t>由技术专家根据企业科技成果转化总体情况和近3年内科技成果转化的年平均数进行综合评价。</a:t>
            </a:r>
            <a:endParaRPr lang="zh-CN" altLang="en-US" sz="1600" dirty="0">
              <a:solidFill>
                <a:srgbClr val="000000"/>
              </a:solidFill>
              <a:latin typeface="+mn-lt"/>
              <a:ea typeface="+mn-ea"/>
              <a:cs typeface="+mn-ea"/>
              <a:sym typeface="+mn-lt"/>
            </a:endParaRPr>
          </a:p>
        </p:txBody>
      </p:sp>
      <p:sp>
        <p:nvSpPr>
          <p:cNvPr id="64" name="矩形 7"/>
          <p:cNvSpPr>
            <a:spLocks noChangeArrowheads="1"/>
          </p:cNvSpPr>
          <p:nvPr/>
        </p:nvSpPr>
        <p:spPr bwMode="auto">
          <a:xfrm>
            <a:off x="8494867" y="1306671"/>
            <a:ext cx="2631440" cy="457200"/>
          </a:xfrm>
          <a:prstGeom prst="rect">
            <a:avLst/>
          </a:prstGeom>
          <a:solidFill>
            <a:schemeClr val="accent1"/>
          </a:solid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base" hangingPunct="1">
              <a:spcBef>
                <a:spcPct val="0"/>
              </a:spcBef>
              <a:spcAft>
                <a:spcPct val="0"/>
              </a:spcAft>
            </a:pPr>
            <a:r>
              <a:rPr lang="zh-CN" altLang="en-US" sz="2400" b="1" dirty="0">
                <a:solidFill>
                  <a:schemeClr val="bg1"/>
                </a:solidFill>
                <a:latin typeface="+mn-lt"/>
                <a:ea typeface="+mn-ea"/>
                <a:cs typeface="+mn-ea"/>
                <a:sym typeface="+mn-lt"/>
              </a:rPr>
              <a:t>科技成果转化能力</a:t>
            </a:r>
            <a:endParaRPr lang="zh-CN" altLang="en-US" sz="2400" b="1" dirty="0">
              <a:solidFill>
                <a:schemeClr val="bg1"/>
              </a:solidFill>
              <a:latin typeface="+mn-lt"/>
              <a:ea typeface="+mn-ea"/>
              <a:cs typeface="+mn-ea"/>
              <a:sym typeface="+mn-lt"/>
            </a:endParaRPr>
          </a:p>
        </p:txBody>
      </p:sp>
      <p:sp>
        <p:nvSpPr>
          <p:cNvPr id="65" name="矩形 6"/>
          <p:cNvSpPr>
            <a:spLocks noChangeArrowheads="1"/>
          </p:cNvSpPr>
          <p:nvPr/>
        </p:nvSpPr>
        <p:spPr bwMode="auto">
          <a:xfrm>
            <a:off x="8470197" y="4722291"/>
            <a:ext cx="3086107" cy="10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lnSpc>
                <a:spcPct val="130000"/>
              </a:lnSpc>
              <a:spcBef>
                <a:spcPct val="0"/>
              </a:spcBef>
              <a:spcAft>
                <a:spcPct val="0"/>
              </a:spcAft>
            </a:pPr>
            <a:r>
              <a:rPr lang="zh-CN" altLang="en-US" sz="1600" dirty="0">
                <a:solidFill>
                  <a:srgbClr val="000000"/>
                </a:solidFill>
                <a:latin typeface="+mn-lt"/>
                <a:ea typeface="+mn-ea"/>
                <a:cs typeface="+mn-ea"/>
                <a:sym typeface="+mn-lt"/>
              </a:rPr>
              <a:t>由财务专家选取企业净资产增长率、销售收入增长率等指标对企业成长性进行评价。</a:t>
            </a:r>
            <a:endParaRPr lang="zh-CN" altLang="en-US" sz="1600" dirty="0">
              <a:solidFill>
                <a:srgbClr val="000000"/>
              </a:solidFill>
              <a:latin typeface="+mn-lt"/>
              <a:ea typeface="+mn-ea"/>
              <a:cs typeface="+mn-ea"/>
              <a:sym typeface="+mn-lt"/>
            </a:endParaRPr>
          </a:p>
        </p:txBody>
      </p:sp>
      <p:sp>
        <p:nvSpPr>
          <p:cNvPr id="66" name="矩形 7"/>
          <p:cNvSpPr>
            <a:spLocks noChangeArrowheads="1"/>
          </p:cNvSpPr>
          <p:nvPr/>
        </p:nvSpPr>
        <p:spPr bwMode="auto">
          <a:xfrm>
            <a:off x="8495030" y="4260850"/>
            <a:ext cx="2631440" cy="457200"/>
          </a:xfrm>
          <a:prstGeom prst="rect">
            <a:avLst/>
          </a:prstGeom>
          <a:solidFill>
            <a:schemeClr val="accent1">
              <a:lumMod val="40000"/>
              <a:lumOff val="60000"/>
            </a:schemeClr>
          </a:solidFill>
          <a:ln>
            <a:noFill/>
          </a:ln>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fontAlgn="base" hangingPunct="1">
              <a:spcBef>
                <a:spcPct val="0"/>
              </a:spcBef>
              <a:spcAft>
                <a:spcPct val="0"/>
              </a:spcAft>
            </a:pPr>
            <a:r>
              <a:rPr lang="en-US" altLang="zh-CN" sz="2400" b="1">
                <a:solidFill>
                  <a:schemeClr val="bg1"/>
                </a:solidFill>
                <a:latin typeface="+mn-lt"/>
                <a:ea typeface="+mn-ea"/>
                <a:cs typeface="+mn-ea"/>
                <a:sym typeface="+mn-lt"/>
              </a:rPr>
              <a:t>企业成长性</a:t>
            </a:r>
            <a:endParaRPr lang="zh-CN" altLang="en-US" sz="2400" b="1" dirty="0">
              <a:solidFill>
                <a:schemeClr val="bg1"/>
              </a:solidFill>
              <a:latin typeface="+mn-lt"/>
              <a:ea typeface="+mn-ea"/>
              <a:cs typeface="+mn-ea"/>
              <a:sym typeface="+mn-lt"/>
            </a:endParaRPr>
          </a:p>
        </p:txBody>
      </p:sp>
      <p:sp>
        <p:nvSpPr>
          <p:cNvPr id="67" name="矩形 6"/>
          <p:cNvSpPr>
            <a:spLocks noChangeArrowheads="1"/>
          </p:cNvSpPr>
          <p:nvPr/>
        </p:nvSpPr>
        <p:spPr bwMode="auto">
          <a:xfrm>
            <a:off x="726945" y="1782306"/>
            <a:ext cx="3086107" cy="7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base" hangingPunct="1">
              <a:lnSpc>
                <a:spcPct val="130000"/>
              </a:lnSpc>
              <a:spcBef>
                <a:spcPct val="0"/>
              </a:spcBef>
              <a:spcAft>
                <a:spcPct val="0"/>
              </a:spcAft>
            </a:pPr>
            <a:r>
              <a:rPr lang="zh-CN" altLang="en-US" sz="1600" dirty="0">
                <a:solidFill>
                  <a:srgbClr val="000000"/>
                </a:solidFill>
                <a:latin typeface="+mn-lt"/>
                <a:ea typeface="+mn-ea"/>
                <a:cs typeface="+mn-ea"/>
                <a:sym typeface="+mn-lt"/>
              </a:rPr>
              <a:t>由技术专家对企业申报的知识产权进行定性与定量结合的评价。</a:t>
            </a:r>
            <a:endParaRPr lang="zh-CN" altLang="en-US" sz="1600" dirty="0">
              <a:solidFill>
                <a:srgbClr val="000000"/>
              </a:solidFill>
              <a:latin typeface="+mn-lt"/>
              <a:ea typeface="+mn-ea"/>
              <a:cs typeface="+mn-ea"/>
              <a:sym typeface="+mn-lt"/>
            </a:endParaRPr>
          </a:p>
        </p:txBody>
      </p:sp>
      <p:sp>
        <p:nvSpPr>
          <p:cNvPr id="68" name="矩形 7"/>
          <p:cNvSpPr>
            <a:spLocks noChangeArrowheads="1"/>
          </p:cNvSpPr>
          <p:nvPr/>
        </p:nvSpPr>
        <p:spPr bwMode="auto">
          <a:xfrm>
            <a:off x="762635" y="1306830"/>
            <a:ext cx="3050540" cy="457200"/>
          </a:xfrm>
          <a:prstGeom prst="rect">
            <a:avLst/>
          </a:prstGeom>
          <a:solidFill>
            <a:schemeClr val="accent6"/>
          </a:solidFill>
          <a:ln>
            <a:noFill/>
          </a:ln>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fontAlgn="base" hangingPunct="1">
              <a:spcBef>
                <a:spcPct val="0"/>
              </a:spcBef>
              <a:spcAft>
                <a:spcPct val="0"/>
              </a:spcAft>
            </a:pPr>
            <a:r>
              <a:rPr lang="en-US" altLang="zh-CN" sz="2400" b="1">
                <a:solidFill>
                  <a:schemeClr val="bg1"/>
                </a:solidFill>
                <a:latin typeface="+mn-lt"/>
                <a:ea typeface="+mn-ea"/>
                <a:cs typeface="+mn-ea"/>
                <a:sym typeface="+mn-lt"/>
              </a:rPr>
              <a:t>知识产权</a:t>
            </a:r>
            <a:endParaRPr lang="en-US" altLang="zh-CN" sz="2400" b="1">
              <a:solidFill>
                <a:schemeClr val="bg1"/>
              </a:solidFill>
              <a:latin typeface="+mn-lt"/>
              <a:ea typeface="+mn-ea"/>
              <a:cs typeface="+mn-ea"/>
              <a:sym typeface="+mn-lt"/>
            </a:endParaRPr>
          </a:p>
        </p:txBody>
      </p:sp>
      <p:sp>
        <p:nvSpPr>
          <p:cNvPr id="69" name="矩形 6"/>
          <p:cNvSpPr>
            <a:spLocks noChangeArrowheads="1"/>
          </p:cNvSpPr>
          <p:nvPr/>
        </p:nvSpPr>
        <p:spPr bwMode="auto">
          <a:xfrm>
            <a:off x="726945" y="4722291"/>
            <a:ext cx="3086107" cy="10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base" hangingPunct="1">
              <a:lnSpc>
                <a:spcPct val="130000"/>
              </a:lnSpc>
              <a:spcBef>
                <a:spcPct val="0"/>
              </a:spcBef>
              <a:spcAft>
                <a:spcPct val="0"/>
              </a:spcAft>
            </a:pPr>
            <a:r>
              <a:rPr lang="zh-CN" altLang="en-US" sz="1600" dirty="0">
                <a:solidFill>
                  <a:srgbClr val="000000"/>
                </a:solidFill>
                <a:latin typeface="+mn-lt"/>
                <a:ea typeface="+mn-ea"/>
                <a:cs typeface="+mn-ea"/>
                <a:sym typeface="+mn-lt"/>
              </a:rPr>
              <a:t>由技术专家根据企业研究开发与技术创新组织管理的总体情况综合评价。</a:t>
            </a:r>
            <a:endParaRPr lang="zh-CN" altLang="en-US" sz="1600" dirty="0">
              <a:solidFill>
                <a:srgbClr val="000000"/>
              </a:solidFill>
              <a:latin typeface="+mn-lt"/>
              <a:ea typeface="+mn-ea"/>
              <a:cs typeface="+mn-ea"/>
              <a:sym typeface="+mn-lt"/>
            </a:endParaRPr>
          </a:p>
        </p:txBody>
      </p:sp>
      <p:sp>
        <p:nvSpPr>
          <p:cNvPr id="70" name="矩形 7"/>
          <p:cNvSpPr>
            <a:spLocks noChangeArrowheads="1"/>
          </p:cNvSpPr>
          <p:nvPr/>
        </p:nvSpPr>
        <p:spPr bwMode="auto">
          <a:xfrm>
            <a:off x="569472" y="4260626"/>
            <a:ext cx="3243580" cy="457200"/>
          </a:xfrm>
          <a:prstGeom prst="rect">
            <a:avLst/>
          </a:prstGeom>
          <a:solidFill>
            <a:schemeClr val="accent1">
              <a:lumMod val="60000"/>
              <a:lumOff val="40000"/>
            </a:schemeClr>
          </a:solid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fontAlgn="base" hangingPunct="1">
              <a:spcBef>
                <a:spcPct val="0"/>
              </a:spcBef>
              <a:spcAft>
                <a:spcPct val="0"/>
              </a:spcAft>
            </a:pPr>
            <a:r>
              <a:rPr lang="en-US" altLang="zh-CN" sz="2400" b="1">
                <a:solidFill>
                  <a:schemeClr val="bg1"/>
                </a:solidFill>
                <a:latin typeface="+mn-lt"/>
                <a:ea typeface="+mn-ea"/>
                <a:cs typeface="+mn-ea"/>
                <a:sym typeface="+mn-lt"/>
              </a:rPr>
              <a:t>研究开发组织管理水平</a:t>
            </a:r>
            <a:endParaRPr lang="en-US" altLang="zh-CN" sz="2400" b="1">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10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10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blinds(horizontal)">
                                      <p:cBhvr>
                                        <p:cTn id="16" dur="1000"/>
                                        <p:tgtEl>
                                          <p:spTgt spid="6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blinds(horizontal)">
                                      <p:cBhvr>
                                        <p:cTn id="19" dur="10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1000"/>
                                        <p:tgtEl>
                                          <p:spTgt spid="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10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blinds(horizontal)">
                                      <p:cBhvr>
                                        <p:cTn id="30" dur="1000"/>
                                        <p:tgtEl>
                                          <p:spTgt spid="6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linds(horizontal)">
                                      <p:cBhvr>
                                        <p:cTn id="33" dur="10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blinds(horizontal)">
                                      <p:cBhvr>
                                        <p:cTn id="44" dur="500"/>
                                        <p:tgtEl>
                                          <p:spTgt spid="7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1000"/>
                                        <p:tgtEl>
                                          <p:spTgt spid="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linds(horizontal)">
                                      <p:cBhvr>
                                        <p:cTn id="55" dur="1000"/>
                                        <p:tgtEl>
                                          <p:spTgt spid="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blinds(horizontal)">
                                      <p:cBhvr>
                                        <p:cTn id="58" dur="1000"/>
                                        <p:tgtEl>
                                          <p:spTgt spid="6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blinds(horizontal)">
                                      <p:cBhvr>
                                        <p:cTn id="61"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P spid="11" grpId="0" animBg="1"/>
      <p:bldP spid="12" grpId="0" animBg="1"/>
      <p:bldP spid="13" grpId="0" animBg="1"/>
      <p:bldP spid="14" grpId="0" animBg="1"/>
      <p:bldP spid="63" grpId="0"/>
      <p:bldP spid="64" grpId="0" animBg="1"/>
      <p:bldP spid="65" grpId="0"/>
      <p:bldP spid="66" grpId="0" animBg="1"/>
      <p:bldP spid="67" grpId="0"/>
      <p:bldP spid="68" grpId="0" animBg="1"/>
      <p:bldP spid="69" grpId="0"/>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4" y="215265"/>
            <a:ext cx="7135661"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条件七：创新能力评价（满分</a:t>
            </a:r>
            <a:r>
              <a:rPr kumimoji="1" lang="en-US" altLang="zh-CN" dirty="0">
                <a:solidFill>
                  <a:srgbClr val="404040"/>
                </a:solidFill>
                <a:latin typeface="Century Gothic" panose="020B0502020202020204"/>
                <a:ea typeface="微软雅黑" panose="020B0503020204020204" charset="-122"/>
              </a:rPr>
              <a:t>100</a:t>
            </a:r>
            <a:r>
              <a:rPr kumimoji="1" lang="zh-CN" altLang="en-US" dirty="0">
                <a:solidFill>
                  <a:srgbClr val="404040"/>
                </a:solidFill>
                <a:latin typeface="Century Gothic" panose="020B0502020202020204"/>
                <a:ea typeface="微软雅黑" panose="020B0503020204020204" charset="-122"/>
              </a:rPr>
              <a:t>分，</a:t>
            </a:r>
            <a:r>
              <a:rPr kumimoji="1" lang="en-US" altLang="zh-CN" dirty="0" smtClean="0">
                <a:solidFill>
                  <a:srgbClr val="404040"/>
                </a:solidFill>
                <a:latin typeface="Century Gothic" panose="020B0502020202020204"/>
                <a:ea typeface="微软雅黑" panose="020B0503020204020204" charset="-122"/>
              </a:rPr>
              <a:t>70</a:t>
            </a:r>
            <a:r>
              <a:rPr kumimoji="1" lang="zh-CN" altLang="en-US" dirty="0" smtClean="0">
                <a:solidFill>
                  <a:srgbClr val="404040"/>
                </a:solidFill>
                <a:latin typeface="Century Gothic" panose="020B0502020202020204"/>
                <a:ea typeface="微软雅黑" panose="020B0503020204020204" charset="-122"/>
              </a:rPr>
              <a:t>分</a:t>
            </a:r>
            <a:r>
              <a:rPr kumimoji="1" lang="zh-CN" altLang="en-US" dirty="0">
                <a:solidFill>
                  <a:srgbClr val="404040"/>
                </a:solidFill>
                <a:latin typeface="Century Gothic" panose="020B0502020202020204"/>
                <a:ea typeface="微软雅黑" panose="020B0503020204020204" charset="-122"/>
              </a:rPr>
              <a:t>以上合格）</a:t>
            </a:r>
            <a:endParaRPr kumimoji="1" lang="zh-CN" altLang="en-US" dirty="0">
              <a:solidFill>
                <a:srgbClr val="404040"/>
              </a:solidFill>
              <a:latin typeface="Century Gothic" panose="020B0502020202020204"/>
              <a:ea typeface="微软雅黑" panose="020B0503020204020204" charset="-122"/>
            </a:endParaRPr>
          </a:p>
        </p:txBody>
      </p:sp>
      <p:sp>
        <p:nvSpPr>
          <p:cNvPr id="9" name="文本占位符 1"/>
          <p:cNvSpPr>
            <a:spLocks noGrp="1"/>
          </p:cNvSpPr>
          <p:nvPr/>
        </p:nvSpPr>
        <p:spPr>
          <a:xfrm>
            <a:off x="762635" y="775335"/>
            <a:ext cx="673735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r>
              <a:rPr kumimoji="1" lang="zh-CN" altLang="en-US" dirty="0">
                <a:solidFill>
                  <a:srgbClr val="404040"/>
                </a:solidFill>
                <a:latin typeface="Century Gothic" panose="020B0502020202020204"/>
                <a:ea typeface="微软雅黑" panose="020B0503020204020204" charset="-122"/>
              </a:rPr>
              <a:t>知识产权（</a:t>
            </a:r>
            <a:r>
              <a:rPr kumimoji="1" lang="en-US" altLang="zh-CN" dirty="0">
                <a:solidFill>
                  <a:srgbClr val="404040"/>
                </a:solidFill>
                <a:latin typeface="Century Gothic" panose="020B0502020202020204"/>
                <a:ea typeface="微软雅黑" panose="020B0503020204020204" charset="-122"/>
              </a:rPr>
              <a:t>30</a:t>
            </a:r>
            <a:r>
              <a:rPr kumimoji="1" lang="zh-CN" altLang="en-US" dirty="0">
                <a:solidFill>
                  <a:srgbClr val="404040"/>
                </a:solidFill>
                <a:latin typeface="Century Gothic" panose="020B0502020202020204"/>
                <a:ea typeface="微软雅黑" panose="020B0503020204020204" charset="-122"/>
              </a:rPr>
              <a:t>分）</a:t>
            </a:r>
            <a:endParaRPr kumimoji="1" lang="zh-CN" altLang="en-US" dirty="0">
              <a:solidFill>
                <a:srgbClr val="404040"/>
              </a:solidFill>
              <a:latin typeface="Century Gothic" panose="020B0502020202020204"/>
              <a:ea typeface="微软雅黑" panose="020B0503020204020204" charset="-122"/>
            </a:endParaRPr>
          </a:p>
        </p:txBody>
      </p:sp>
      <p:graphicFrame>
        <p:nvGraphicFramePr>
          <p:cNvPr id="5" name="表格 -1"/>
          <p:cNvGraphicFramePr/>
          <p:nvPr/>
        </p:nvGraphicFramePr>
        <p:xfrm>
          <a:off x="614214" y="1346830"/>
          <a:ext cx="11080115" cy="5163820"/>
        </p:xfrm>
        <a:graphic>
          <a:graphicData uri="http://schemas.openxmlformats.org/drawingml/2006/table">
            <a:tbl>
              <a:tblPr firstRow="1" bandRow="1">
                <a:tableStyleId>{69012ECD-51FC-41F1-AA8D-1B2483CD663E}</a:tableStyleId>
              </a:tblPr>
              <a:tblGrid>
                <a:gridCol w="685165"/>
                <a:gridCol w="3644900"/>
                <a:gridCol w="770890"/>
                <a:gridCol w="5979160"/>
              </a:tblGrid>
              <a:tr h="495935">
                <a:tc>
                  <a:txBody>
                    <a:bodyPr/>
                    <a:lstStyle/>
                    <a:p>
                      <a:pPr indent="0" algn="ctr">
                        <a:buNone/>
                      </a:pPr>
                      <a:r>
                        <a:rPr lang="zh-CN" altLang="en-US" sz="2000" dirty="0">
                          <a:latin typeface="微软雅黑" panose="020B0503020204020204" charset="-122"/>
                          <a:ea typeface="微软雅黑" panose="020B0503020204020204" charset="-122"/>
                        </a:rPr>
                        <a:t>序号</a:t>
                      </a:r>
                      <a:endParaRPr lang="zh-CN" altLang="en-US" sz="2000" dirty="0">
                        <a:latin typeface="微软雅黑" panose="020B0503020204020204" charset="-122"/>
                        <a:ea typeface="微软雅黑" panose="020B0503020204020204" charset="-122"/>
                      </a:endParaRPr>
                    </a:p>
                  </a:txBody>
                  <a:tcPr marL="0" marR="0" marT="39369" marB="0" anchor="ctr"/>
                </a:tc>
                <a:tc>
                  <a:txBody>
                    <a:bodyPr/>
                    <a:lstStyle/>
                    <a:p>
                      <a:pPr indent="0" algn="ctr">
                        <a:buNone/>
                      </a:pPr>
                      <a:r>
                        <a:rPr lang="zh-CN" altLang="en-US" sz="2000" dirty="0">
                          <a:latin typeface="微软雅黑" panose="020B0503020204020204" charset="-122"/>
                          <a:ea typeface="微软雅黑" panose="020B0503020204020204" charset="-122"/>
                        </a:rPr>
                        <a:t>知识产权相关评价指标</a:t>
                      </a:r>
                      <a:endParaRPr lang="zh-CN" altLang="en-US" sz="2000" dirty="0">
                        <a:latin typeface="微软雅黑" panose="020B0503020204020204" charset="-122"/>
                        <a:ea typeface="微软雅黑" panose="020B0503020204020204" charset="-122"/>
                      </a:endParaRPr>
                    </a:p>
                  </a:txBody>
                  <a:tcPr marL="0" marR="0" marT="39369" marB="0" anchor="ctr"/>
                </a:tc>
                <a:tc>
                  <a:txBody>
                    <a:bodyPr/>
                    <a:lstStyle/>
                    <a:p>
                      <a:pPr indent="0" algn="ctr">
                        <a:buNone/>
                      </a:pPr>
                      <a:r>
                        <a:rPr lang="zh-CN" altLang="en-US" sz="2000">
                          <a:latin typeface="微软雅黑" panose="020B0503020204020204" charset="-122"/>
                          <a:ea typeface="微软雅黑" panose="020B0503020204020204" charset="-122"/>
                        </a:rPr>
                        <a:t>分值</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buNone/>
                      </a:pPr>
                      <a:r>
                        <a:rPr lang="zh-CN" altLang="en-US" sz="2000">
                          <a:latin typeface="微软雅黑" panose="020B0503020204020204" charset="-122"/>
                          <a:ea typeface="微软雅黑" panose="020B0503020204020204" charset="-122"/>
                        </a:rPr>
                        <a:t>评分标准</a:t>
                      </a:r>
                      <a:endParaRPr lang="zh-CN" altLang="en-US" sz="2000">
                        <a:latin typeface="微软雅黑" panose="020B0503020204020204" charset="-122"/>
                        <a:ea typeface="微软雅黑" panose="020B0503020204020204" charset="-122"/>
                      </a:endParaRPr>
                    </a:p>
                  </a:txBody>
                  <a:tcPr marL="0" marR="0" marT="39369" marB="0" anchor="ctr"/>
                </a:tc>
              </a:tr>
              <a:tr h="782955">
                <a:tc>
                  <a:txBody>
                    <a:bodyPr/>
                    <a:lstStyle/>
                    <a:p>
                      <a:pPr indent="0" algn="ctr">
                        <a:buNone/>
                      </a:pPr>
                      <a:r>
                        <a:rPr lang="en-US" altLang="zh-CN" sz="2000">
                          <a:latin typeface="微软雅黑" panose="020B0503020204020204" charset="-122"/>
                          <a:ea typeface="微软雅黑" panose="020B0503020204020204" charset="-122"/>
                        </a:rPr>
                        <a:t>1</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indent="0">
                        <a:buNone/>
                      </a:pPr>
                      <a:r>
                        <a:rPr lang="zh-CN" altLang="en-US" sz="2000">
                          <a:latin typeface="微软雅黑" panose="020B0503020204020204" charset="-122"/>
                          <a:ea typeface="微软雅黑" panose="020B0503020204020204" charset="-122"/>
                        </a:rPr>
                        <a:t>技术的先进程度</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buNone/>
                      </a:pPr>
                      <a:r>
                        <a:rPr lang="en-US" altLang="zh-CN" sz="2000" b="1">
                          <a:solidFill>
                            <a:srgbClr val="FF0000"/>
                          </a:solidFill>
                          <a:latin typeface="微软雅黑" panose="020B0503020204020204" charset="-122"/>
                          <a:ea typeface="微软雅黑" panose="020B0503020204020204" charset="-122"/>
                        </a:rPr>
                        <a:t>≤8</a:t>
                      </a:r>
                      <a:endParaRPr lang="en-US" altLang="zh-CN" sz="2000" b="1">
                        <a:solidFill>
                          <a:srgbClr val="FF0000"/>
                        </a:solidFill>
                        <a:latin typeface="微软雅黑" panose="020B0503020204020204" charset="-122"/>
                        <a:ea typeface="微软雅黑" panose="020B0503020204020204" charset="-122"/>
                      </a:endParaRPr>
                    </a:p>
                  </a:txBody>
                  <a:tcPr marL="0" marR="0" marT="39369" marB="0" anchor="ctr"/>
                </a:tc>
                <a:tc>
                  <a:txBody>
                    <a:bodyPr/>
                    <a:lstStyle/>
                    <a:p>
                      <a:pPr indent="0" algn="l">
                        <a:buNone/>
                      </a:pPr>
                      <a:r>
                        <a:rPr lang="en-US" altLang="zh-CN" sz="2000">
                          <a:latin typeface="微软雅黑" panose="020B0503020204020204" charset="-122"/>
                          <a:ea typeface="微软雅黑" panose="020B0503020204020204" charset="-122"/>
                        </a:rPr>
                        <a:t> </a:t>
                      </a:r>
                      <a:r>
                        <a:rPr lang="en-US" altLang="zh-CN" sz="2000" b="1">
                          <a:solidFill>
                            <a:srgbClr val="FF0000"/>
                          </a:solidFill>
                          <a:latin typeface="微软雅黑" panose="020B0503020204020204" charset="-122"/>
                          <a:ea typeface="微软雅黑" panose="020B0503020204020204" charset="-122"/>
                        </a:rPr>
                        <a:t> A. 高  （7-8分）</a:t>
                      </a:r>
                      <a:r>
                        <a:rPr lang="en-US" altLang="zh-CN" sz="2000">
                          <a:latin typeface="微软雅黑" panose="020B0503020204020204" charset="-122"/>
                          <a:ea typeface="微软雅黑" panose="020B0503020204020204" charset="-122"/>
                        </a:rPr>
                        <a:t>   B. 较高（5-6分）</a:t>
                      </a:r>
                      <a:endParaRPr lang="en-US" altLang="zh-CN" sz="2000">
                        <a:latin typeface="微软雅黑" panose="020B0503020204020204" charset="-122"/>
                        <a:ea typeface="微软雅黑" panose="020B0503020204020204" charset="-122"/>
                      </a:endParaRPr>
                    </a:p>
                    <a:p>
                      <a:pPr indent="0" algn="l">
                        <a:buNone/>
                      </a:pPr>
                      <a:r>
                        <a:rPr lang="en-US" altLang="zh-CN" sz="2000">
                          <a:latin typeface="微软雅黑" panose="020B0503020204020204" charset="-122"/>
                          <a:ea typeface="微软雅黑" panose="020B0503020204020204" charset="-122"/>
                        </a:rPr>
                        <a:t>  C. 一般（3-4分）  D. 较低（1-2分）  E. 无（0分）</a:t>
                      </a:r>
                      <a:endParaRPr lang="en-US" altLang="zh-CN" sz="2000">
                        <a:latin typeface="微软雅黑" panose="020B0503020204020204" charset="-122"/>
                        <a:ea typeface="微软雅黑" panose="020B0503020204020204" charset="-122"/>
                      </a:endParaRPr>
                    </a:p>
                  </a:txBody>
                  <a:tcPr marL="0" marR="0" marT="39369" marB="0" anchor="ctr"/>
                </a:tc>
              </a:tr>
              <a:tr h="821690">
                <a:tc>
                  <a:txBody>
                    <a:bodyPr/>
                    <a:lstStyle/>
                    <a:p>
                      <a:pPr indent="0" algn="ctr">
                        <a:buNone/>
                      </a:pPr>
                      <a:r>
                        <a:rPr lang="en-US" altLang="zh-CN" sz="2000">
                          <a:latin typeface="微软雅黑" panose="020B0503020204020204" charset="-122"/>
                          <a:ea typeface="微软雅黑" panose="020B0503020204020204" charset="-122"/>
                        </a:rPr>
                        <a:t>2</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indent="0">
                        <a:buNone/>
                      </a:pPr>
                      <a:r>
                        <a:rPr lang="zh-CN" altLang="en-US" sz="2000">
                          <a:latin typeface="微软雅黑" panose="020B0503020204020204" charset="-122"/>
                          <a:ea typeface="微软雅黑" panose="020B0503020204020204" charset="-122"/>
                        </a:rPr>
                        <a:t>对主要产品（服务）在技术上发挥核心支持作用</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buNone/>
                      </a:pPr>
                      <a:r>
                        <a:rPr lang="en-US" altLang="zh-CN" sz="2000" b="1">
                          <a:solidFill>
                            <a:srgbClr val="FF0000"/>
                          </a:solidFill>
                          <a:latin typeface="微软雅黑" panose="020B0503020204020204" charset="-122"/>
                          <a:ea typeface="微软雅黑" panose="020B0503020204020204" charset="-122"/>
                        </a:rPr>
                        <a:t>≤8</a:t>
                      </a:r>
                      <a:endParaRPr lang="en-US" altLang="zh-CN" sz="2000" b="1">
                        <a:solidFill>
                          <a:srgbClr val="FF0000"/>
                        </a:solidFill>
                        <a:latin typeface="微软雅黑" panose="020B0503020204020204" charset="-122"/>
                        <a:ea typeface="微软雅黑" panose="020B0503020204020204" charset="-122"/>
                      </a:endParaRPr>
                    </a:p>
                  </a:txBody>
                  <a:tcPr marL="0" marR="0" marT="39369" marB="0" anchor="ctr"/>
                </a:tc>
                <a:tc>
                  <a:txBody>
                    <a:bodyPr/>
                    <a:lstStyle/>
                    <a:p>
                      <a:pPr indent="0" algn="l">
                        <a:buNone/>
                      </a:pPr>
                      <a:r>
                        <a:rPr lang="en-US" altLang="zh-CN" sz="2000">
                          <a:latin typeface="微软雅黑" panose="020B0503020204020204" charset="-122"/>
                          <a:ea typeface="微软雅黑" panose="020B0503020204020204" charset="-122"/>
                        </a:rPr>
                        <a:t>  </a:t>
                      </a:r>
                      <a:r>
                        <a:rPr lang="en-US" altLang="zh-CN" sz="2000" b="1">
                          <a:solidFill>
                            <a:srgbClr val="FF0000"/>
                          </a:solidFill>
                          <a:latin typeface="微软雅黑" panose="020B0503020204020204" charset="-122"/>
                          <a:ea typeface="微软雅黑" panose="020B0503020204020204" charset="-122"/>
                        </a:rPr>
                        <a:t>A. 强  （7-8分）</a:t>
                      </a:r>
                      <a:r>
                        <a:rPr lang="en-US" altLang="zh-CN" sz="2000">
                          <a:latin typeface="微软雅黑" panose="020B0503020204020204" charset="-122"/>
                          <a:ea typeface="微软雅黑" panose="020B0503020204020204" charset="-122"/>
                        </a:rPr>
                        <a:t>    B. 较强（5-6分）</a:t>
                      </a:r>
                      <a:endParaRPr lang="en-US" altLang="zh-CN" sz="2000">
                        <a:latin typeface="微软雅黑" panose="020B0503020204020204" charset="-122"/>
                        <a:ea typeface="微软雅黑" panose="020B0503020204020204" charset="-122"/>
                      </a:endParaRPr>
                    </a:p>
                    <a:p>
                      <a:pPr indent="0" algn="l">
                        <a:buNone/>
                      </a:pPr>
                      <a:r>
                        <a:rPr lang="en-US" altLang="zh-CN" sz="2000">
                          <a:latin typeface="微软雅黑" panose="020B0503020204020204" charset="-122"/>
                          <a:ea typeface="微软雅黑" panose="020B0503020204020204" charset="-122"/>
                        </a:rPr>
                        <a:t>  C. 一般（3-4分）   D. 较弱（1-2分） E. 无（0分）</a:t>
                      </a:r>
                      <a:endParaRPr lang="en-US" altLang="zh-CN" sz="2000">
                        <a:latin typeface="微软雅黑" panose="020B0503020204020204" charset="-122"/>
                        <a:ea typeface="微软雅黑" panose="020B0503020204020204" charset="-122"/>
                      </a:endParaRPr>
                    </a:p>
                  </a:txBody>
                  <a:tcPr marL="0" marR="0" marT="39369" marB="0" anchor="ctr"/>
                </a:tc>
              </a:tr>
              <a:tr h="1341755">
                <a:tc>
                  <a:txBody>
                    <a:bodyPr/>
                    <a:lstStyle/>
                    <a:p>
                      <a:pPr indent="0" algn="ctr">
                        <a:buNone/>
                      </a:pPr>
                      <a:r>
                        <a:rPr lang="en-US" altLang="zh-CN" sz="2000">
                          <a:latin typeface="微软雅黑" panose="020B0503020204020204" charset="-122"/>
                          <a:ea typeface="微软雅黑" panose="020B0503020204020204" charset="-122"/>
                        </a:rPr>
                        <a:t>3</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indent="0">
                        <a:buNone/>
                      </a:pPr>
                      <a:r>
                        <a:rPr lang="zh-CN" altLang="en-US" sz="2000">
                          <a:latin typeface="微软雅黑" panose="020B0503020204020204" charset="-122"/>
                          <a:ea typeface="微软雅黑" panose="020B0503020204020204" charset="-122"/>
                        </a:rPr>
                        <a:t>知识产权数量</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buNone/>
                      </a:pPr>
                      <a:r>
                        <a:rPr lang="en-US" altLang="zh-CN" sz="2000" b="1">
                          <a:solidFill>
                            <a:srgbClr val="FF0000"/>
                          </a:solidFill>
                          <a:latin typeface="微软雅黑" panose="020B0503020204020204" charset="-122"/>
                          <a:ea typeface="微软雅黑" panose="020B0503020204020204" charset="-122"/>
                        </a:rPr>
                        <a:t>≤8</a:t>
                      </a:r>
                      <a:endParaRPr lang="en-US" altLang="zh-CN" sz="2000" b="1">
                        <a:solidFill>
                          <a:srgbClr val="FF0000"/>
                        </a:solidFill>
                        <a:latin typeface="微软雅黑" panose="020B0503020204020204" charset="-122"/>
                        <a:ea typeface="微软雅黑" panose="020B0503020204020204" charset="-122"/>
                      </a:endParaRPr>
                    </a:p>
                  </a:txBody>
                  <a:tcPr marL="0" marR="0" marT="39369" marB="0" anchor="ctr"/>
                </a:tc>
                <a:tc>
                  <a:txBody>
                    <a:bodyPr/>
                    <a:lstStyle/>
                    <a:p>
                      <a:pPr indent="0" algn="l">
                        <a:buNone/>
                      </a:pPr>
                      <a:r>
                        <a:rPr lang="en-US" altLang="zh-CN" sz="2000">
                          <a:latin typeface="微软雅黑" panose="020B0503020204020204" charset="-122"/>
                          <a:ea typeface="微软雅黑" panose="020B0503020204020204" charset="-122"/>
                        </a:rPr>
                        <a:t> </a:t>
                      </a:r>
                      <a:r>
                        <a:rPr lang="en-US" altLang="zh-CN" sz="2000">
                          <a:solidFill>
                            <a:srgbClr val="FF0000"/>
                          </a:solidFill>
                          <a:latin typeface="微软雅黑" panose="020B0503020204020204" charset="-122"/>
                          <a:ea typeface="微软雅黑" panose="020B0503020204020204" charset="-122"/>
                        </a:rPr>
                        <a:t> </a:t>
                      </a:r>
                      <a:r>
                        <a:rPr lang="en-US" altLang="zh-CN" sz="2000" b="1">
                          <a:solidFill>
                            <a:srgbClr val="FF0000"/>
                          </a:solidFill>
                          <a:latin typeface="微软雅黑" panose="020B0503020204020204" charset="-122"/>
                          <a:ea typeface="微软雅黑" panose="020B0503020204020204" charset="-122"/>
                        </a:rPr>
                        <a:t>A. 1项及以上 （Ⅰ类）（7-8分）</a:t>
                      </a:r>
                      <a:endParaRPr lang="en-US" altLang="zh-CN" sz="2000" b="1">
                        <a:solidFill>
                          <a:srgbClr val="FF0000"/>
                        </a:solidFill>
                        <a:latin typeface="微软雅黑" panose="020B0503020204020204" charset="-122"/>
                        <a:ea typeface="微软雅黑" panose="020B0503020204020204" charset="-122"/>
                      </a:endParaRPr>
                    </a:p>
                    <a:p>
                      <a:pPr indent="0" algn="l">
                        <a:buNone/>
                      </a:pPr>
                      <a:r>
                        <a:rPr lang="en-US" altLang="zh-CN" sz="2000" b="1">
                          <a:solidFill>
                            <a:srgbClr val="FF0000"/>
                          </a:solidFill>
                          <a:latin typeface="微软雅黑" panose="020B0503020204020204" charset="-122"/>
                          <a:ea typeface="微软雅黑" panose="020B0503020204020204" charset="-122"/>
                        </a:rPr>
                        <a:t>  B. 5项及以上 （Ⅱ类）（5-6分）  </a:t>
                      </a:r>
                      <a:r>
                        <a:rPr lang="en-US" altLang="zh-CN" sz="2000">
                          <a:latin typeface="微软雅黑" panose="020B0503020204020204" charset="-122"/>
                          <a:ea typeface="微软雅黑" panose="020B0503020204020204" charset="-122"/>
                        </a:rPr>
                        <a:t>  </a:t>
                      </a:r>
                      <a:endParaRPr lang="en-US" altLang="zh-CN" sz="2000">
                        <a:latin typeface="微软雅黑" panose="020B0503020204020204" charset="-122"/>
                        <a:ea typeface="微软雅黑" panose="020B0503020204020204" charset="-122"/>
                      </a:endParaRPr>
                    </a:p>
                    <a:p>
                      <a:pPr indent="0" algn="l">
                        <a:buNone/>
                      </a:pPr>
                      <a:r>
                        <a:rPr lang="en-US" altLang="zh-CN" sz="2000">
                          <a:latin typeface="微软雅黑" panose="020B0503020204020204" charset="-122"/>
                          <a:ea typeface="微软雅黑" panose="020B0503020204020204" charset="-122"/>
                        </a:rPr>
                        <a:t>  C. 3～4项      （Ⅱ类）（3-4分）         </a:t>
                      </a:r>
                      <a:endParaRPr lang="en-US" altLang="zh-CN" sz="2000">
                        <a:latin typeface="微软雅黑" panose="020B0503020204020204" charset="-122"/>
                        <a:ea typeface="微软雅黑" panose="020B0503020204020204" charset="-122"/>
                      </a:endParaRPr>
                    </a:p>
                    <a:p>
                      <a:pPr indent="0" algn="l">
                        <a:buNone/>
                      </a:pPr>
                      <a:r>
                        <a:rPr lang="en-US" altLang="zh-CN" sz="2000">
                          <a:latin typeface="微软雅黑" panose="020B0503020204020204" charset="-122"/>
                          <a:ea typeface="微软雅黑" panose="020B0503020204020204" charset="-122"/>
                        </a:rPr>
                        <a:t>  D. 1～2项      （Ⅱ类）（1-2分）   E. 0项  （0分）</a:t>
                      </a:r>
                      <a:endParaRPr lang="en-US" altLang="zh-CN" sz="2000">
                        <a:latin typeface="微软雅黑" panose="020B0503020204020204" charset="-122"/>
                        <a:ea typeface="微软雅黑" panose="020B0503020204020204" charset="-122"/>
                      </a:endParaRPr>
                    </a:p>
                  </a:txBody>
                  <a:tcPr marL="0" marR="0" marT="39369" marB="0" anchor="ctr"/>
                </a:tc>
              </a:tr>
              <a:tr h="743585">
                <a:tc>
                  <a:txBody>
                    <a:bodyPr/>
                    <a:lstStyle/>
                    <a:p>
                      <a:pPr indent="0" algn="ctr">
                        <a:buNone/>
                      </a:pPr>
                      <a:r>
                        <a:rPr lang="en-US" altLang="zh-CN" sz="2000">
                          <a:latin typeface="微软雅黑" panose="020B0503020204020204" charset="-122"/>
                          <a:ea typeface="微软雅黑" panose="020B0503020204020204" charset="-122"/>
                        </a:rPr>
                        <a:t>4</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indent="0">
                        <a:buNone/>
                      </a:pPr>
                      <a:r>
                        <a:rPr lang="zh-CN" altLang="en-US" sz="2000">
                          <a:latin typeface="微软雅黑" panose="020B0503020204020204" charset="-122"/>
                          <a:ea typeface="微软雅黑" panose="020B0503020204020204" charset="-122"/>
                        </a:rPr>
                        <a:t>知识产权获得方式</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buNone/>
                      </a:pPr>
                      <a:r>
                        <a:rPr lang="en-US" altLang="zh-CN" sz="2000" b="1">
                          <a:solidFill>
                            <a:srgbClr val="FF0000"/>
                          </a:solidFill>
                          <a:latin typeface="微软雅黑" panose="020B0503020204020204" charset="-122"/>
                          <a:ea typeface="微软雅黑" panose="020B0503020204020204" charset="-122"/>
                        </a:rPr>
                        <a:t>≤6</a:t>
                      </a:r>
                      <a:endParaRPr lang="en-US" altLang="zh-CN" sz="2000" b="1">
                        <a:solidFill>
                          <a:srgbClr val="FF0000"/>
                        </a:solidFill>
                        <a:latin typeface="微软雅黑" panose="020B0503020204020204" charset="-122"/>
                        <a:ea typeface="微软雅黑" panose="020B0503020204020204" charset="-122"/>
                      </a:endParaRPr>
                    </a:p>
                  </a:txBody>
                  <a:tcPr marL="0" marR="0" marT="39369" marB="0" anchor="ctr"/>
                </a:tc>
                <a:tc>
                  <a:txBody>
                    <a:bodyPr/>
                    <a:lstStyle/>
                    <a:p>
                      <a:pPr indent="0" algn="l">
                        <a:buNone/>
                      </a:pPr>
                      <a:r>
                        <a:rPr lang="en-US" altLang="zh-CN" sz="2000">
                          <a:latin typeface="微软雅黑" panose="020B0503020204020204" charset="-122"/>
                          <a:ea typeface="微软雅黑" panose="020B0503020204020204" charset="-122"/>
                        </a:rPr>
                        <a:t>  </a:t>
                      </a:r>
                      <a:r>
                        <a:rPr lang="en-US" altLang="zh-CN" sz="2000" b="1">
                          <a:solidFill>
                            <a:srgbClr val="FF0000"/>
                          </a:solidFill>
                          <a:latin typeface="微软雅黑" panose="020B0503020204020204" charset="-122"/>
                          <a:ea typeface="微软雅黑" panose="020B0503020204020204" charset="-122"/>
                        </a:rPr>
                        <a:t>A. 有自主研发            （1-6分） </a:t>
                      </a:r>
                      <a:endParaRPr lang="en-US" altLang="zh-CN" sz="2000" b="1">
                        <a:solidFill>
                          <a:srgbClr val="FF0000"/>
                        </a:solidFill>
                        <a:latin typeface="微软雅黑" panose="020B0503020204020204" charset="-122"/>
                        <a:ea typeface="微软雅黑" panose="020B0503020204020204" charset="-122"/>
                      </a:endParaRPr>
                    </a:p>
                    <a:p>
                      <a:pPr indent="0" algn="l">
                        <a:buNone/>
                      </a:pPr>
                      <a:r>
                        <a:rPr lang="en-US" altLang="zh-CN" sz="2000">
                          <a:latin typeface="微软雅黑" panose="020B0503020204020204" charset="-122"/>
                          <a:ea typeface="微软雅黑" panose="020B0503020204020204" charset="-122"/>
                        </a:rPr>
                        <a:t>  B. 仅有受让、受赠和并购等（1-3分）</a:t>
                      </a:r>
                      <a:endParaRPr lang="en-US" altLang="zh-CN" sz="2000">
                        <a:latin typeface="微软雅黑" panose="020B0503020204020204" charset="-122"/>
                        <a:ea typeface="微软雅黑" panose="020B0503020204020204" charset="-122"/>
                      </a:endParaRPr>
                    </a:p>
                  </a:txBody>
                  <a:tcPr marL="0" marR="0" marT="39369" marB="0" anchor="ctr"/>
                </a:tc>
              </a:tr>
              <a:tr h="977900">
                <a:tc>
                  <a:txBody>
                    <a:bodyPr/>
                    <a:lstStyle/>
                    <a:p>
                      <a:pPr indent="0" algn="ctr">
                        <a:buNone/>
                      </a:pPr>
                      <a:r>
                        <a:rPr lang="en-US" altLang="zh-CN" sz="2000">
                          <a:latin typeface="微软雅黑" panose="020B0503020204020204" charset="-122"/>
                          <a:ea typeface="微软雅黑" panose="020B0503020204020204" charset="-122"/>
                        </a:rPr>
                        <a:t>5</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indent="0">
                        <a:buNone/>
                      </a:pPr>
                      <a:r>
                        <a:rPr lang="zh-CN" altLang="en-US" sz="2000" b="1">
                          <a:solidFill>
                            <a:srgbClr val="FF0000"/>
                          </a:solidFill>
                          <a:latin typeface="微软雅黑" panose="020B0503020204020204" charset="-122"/>
                          <a:ea typeface="微软雅黑" panose="020B0503020204020204" charset="-122"/>
                        </a:rPr>
                        <a:t>（作为参考条件，最多加</a:t>
                      </a:r>
                      <a:r>
                        <a:rPr lang="en-US" altLang="zh-CN" sz="2000" b="1">
                          <a:solidFill>
                            <a:srgbClr val="FF0000"/>
                          </a:solidFill>
                          <a:latin typeface="微软雅黑" panose="020B0503020204020204" charset="-122"/>
                          <a:ea typeface="微软雅黑" panose="020B0503020204020204" charset="-122"/>
                        </a:rPr>
                        <a:t>2</a:t>
                      </a:r>
                      <a:r>
                        <a:rPr lang="zh-CN" altLang="en-US" sz="2000" b="1">
                          <a:solidFill>
                            <a:srgbClr val="FF0000"/>
                          </a:solidFill>
                          <a:latin typeface="微软雅黑" panose="020B0503020204020204" charset="-122"/>
                          <a:ea typeface="微软雅黑" panose="020B0503020204020204" charset="-122"/>
                        </a:rPr>
                        <a:t>分）</a:t>
                      </a:r>
                      <a:endParaRPr lang="zh-CN" altLang="en-US" sz="2000" b="1">
                        <a:solidFill>
                          <a:srgbClr val="FF0000"/>
                        </a:solidFill>
                        <a:latin typeface="微软雅黑" panose="020B0503020204020204" charset="-122"/>
                        <a:ea typeface="微软雅黑" panose="020B0503020204020204" charset="-122"/>
                      </a:endParaRPr>
                    </a:p>
                    <a:p>
                      <a:pPr indent="0">
                        <a:buNone/>
                      </a:pPr>
                      <a:r>
                        <a:rPr lang="zh-CN" altLang="en-US" sz="2000">
                          <a:latin typeface="微软雅黑" panose="020B0503020204020204" charset="-122"/>
                          <a:ea typeface="微软雅黑" panose="020B0503020204020204" charset="-122"/>
                        </a:rPr>
                        <a:t>企业参与编制国家标准、行业标准、检测方法、技术规范的情况</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buNone/>
                      </a:pPr>
                      <a:r>
                        <a:rPr lang="en-US" altLang="zh-CN" sz="2000" b="1">
                          <a:solidFill>
                            <a:srgbClr val="FF0000"/>
                          </a:solidFill>
                          <a:latin typeface="微软雅黑" panose="020B0503020204020204" charset="-122"/>
                          <a:ea typeface="微软雅黑" panose="020B0503020204020204" charset="-122"/>
                        </a:rPr>
                        <a:t>≤2</a:t>
                      </a:r>
                      <a:endParaRPr lang="en-US" altLang="zh-CN" sz="2000" b="1">
                        <a:solidFill>
                          <a:srgbClr val="FF0000"/>
                        </a:solidFill>
                        <a:latin typeface="微软雅黑" panose="020B0503020204020204" charset="-122"/>
                        <a:ea typeface="微软雅黑" panose="020B0503020204020204" charset="-122"/>
                      </a:endParaRPr>
                    </a:p>
                  </a:txBody>
                  <a:tcPr marL="0" marR="0" marT="39369" marB="0" anchor="ctr"/>
                </a:tc>
                <a:tc>
                  <a:txBody>
                    <a:bodyPr/>
                    <a:lstStyle/>
                    <a:p>
                      <a:pPr indent="0" algn="l">
                        <a:buNone/>
                      </a:pPr>
                      <a:r>
                        <a:rPr lang="en-US" altLang="zh-CN" sz="2000" dirty="0">
                          <a:latin typeface="微软雅黑" panose="020B0503020204020204" charset="-122"/>
                          <a:ea typeface="微软雅黑" panose="020B0503020204020204" charset="-122"/>
                        </a:rPr>
                        <a:t> </a:t>
                      </a:r>
                      <a:r>
                        <a:rPr lang="en-US" altLang="zh-CN" sz="2000" b="1" dirty="0">
                          <a:solidFill>
                            <a:srgbClr val="FF0000"/>
                          </a:solidFill>
                          <a:latin typeface="微软雅黑" panose="020B0503020204020204" charset="-122"/>
                          <a:ea typeface="微软雅黑" panose="020B0503020204020204" charset="-122"/>
                        </a:rPr>
                        <a:t> A. 是 （1-2分） </a:t>
                      </a:r>
                      <a:r>
                        <a:rPr lang="en-US" altLang="zh-CN" sz="2000" b="1" dirty="0">
                          <a:solidFill>
                            <a:srgbClr val="FF0000"/>
                          </a:solidFill>
                          <a:latin typeface="微软雅黑" panose="020B0503020204020204" charset="-122"/>
                          <a:ea typeface="微软雅黑" panose="020B0503020204020204" charset="-122"/>
                          <a:sym typeface="+mn-ea"/>
                        </a:rPr>
                        <a:t>    (</a:t>
                      </a:r>
                      <a:r>
                        <a:rPr lang="zh-CN" altLang="en-US" sz="2000" b="1" dirty="0">
                          <a:solidFill>
                            <a:srgbClr val="FF0000"/>
                          </a:solidFill>
                          <a:latin typeface="微软雅黑" panose="020B0503020204020204" charset="-122"/>
                          <a:ea typeface="微软雅黑" panose="020B0503020204020204" charset="-122"/>
                          <a:sym typeface="+mn-ea"/>
                        </a:rPr>
                        <a:t>加分项</a:t>
                      </a:r>
                      <a:r>
                        <a:rPr lang="en-US" altLang="zh-CN" sz="2000" b="1" dirty="0">
                          <a:solidFill>
                            <a:srgbClr val="FF0000"/>
                          </a:solidFill>
                          <a:latin typeface="微软雅黑" panose="020B0503020204020204" charset="-122"/>
                          <a:ea typeface="微软雅黑" panose="020B0503020204020204" charset="-122"/>
                          <a:sym typeface="+mn-ea"/>
                        </a:rPr>
                        <a:t>)</a:t>
                      </a:r>
                      <a:endParaRPr lang="en-US" altLang="zh-CN" sz="2000" b="1" dirty="0">
                        <a:solidFill>
                          <a:srgbClr val="FF0000"/>
                        </a:solidFill>
                        <a:latin typeface="微软雅黑" panose="020B0503020204020204" charset="-122"/>
                        <a:ea typeface="微软雅黑" panose="020B0503020204020204" charset="-122"/>
                        <a:sym typeface="+mn-ea"/>
                      </a:endParaRPr>
                    </a:p>
                    <a:p>
                      <a:pPr indent="0" algn="l">
                        <a:buNone/>
                      </a:pPr>
                      <a:r>
                        <a:rPr lang="en-US" altLang="zh-CN" sz="2000" dirty="0">
                          <a:latin typeface="微软雅黑" panose="020B0503020204020204" charset="-122"/>
                          <a:ea typeface="微软雅黑" panose="020B0503020204020204" charset="-122"/>
                        </a:rPr>
                        <a:t>  B. 否 （0分）             </a:t>
                      </a:r>
                      <a:endParaRPr lang="zh-CN" altLang="en-US" sz="2000" dirty="0">
                        <a:latin typeface="微软雅黑" panose="020B0503020204020204" charset="-122"/>
                        <a:ea typeface="微软雅黑" panose="020B0503020204020204" charset="-122"/>
                      </a:endParaRPr>
                    </a:p>
                  </a:txBody>
                  <a:tcPr marL="0" marR="0" marT="39369"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6937375"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条件七：创新能力评价（满分</a:t>
            </a:r>
            <a:r>
              <a:rPr kumimoji="1" lang="en-US" altLang="zh-CN" dirty="0">
                <a:solidFill>
                  <a:srgbClr val="404040"/>
                </a:solidFill>
                <a:latin typeface="Century Gothic" panose="020B0502020202020204"/>
                <a:ea typeface="微软雅黑" panose="020B0503020204020204" charset="-122"/>
              </a:rPr>
              <a:t>100</a:t>
            </a:r>
            <a:r>
              <a:rPr kumimoji="1" lang="zh-CN" altLang="en-US" dirty="0">
                <a:solidFill>
                  <a:srgbClr val="404040"/>
                </a:solidFill>
                <a:latin typeface="Century Gothic" panose="020B0502020202020204"/>
                <a:ea typeface="微软雅黑" panose="020B0503020204020204" charset="-122"/>
              </a:rPr>
              <a:t>分，</a:t>
            </a:r>
            <a:r>
              <a:rPr kumimoji="1" lang="en-US" altLang="zh-CN" dirty="0">
                <a:solidFill>
                  <a:srgbClr val="404040"/>
                </a:solidFill>
                <a:latin typeface="Century Gothic" panose="020B0502020202020204"/>
                <a:ea typeface="微软雅黑" panose="020B0503020204020204" charset="-122"/>
              </a:rPr>
              <a:t>70</a:t>
            </a:r>
            <a:r>
              <a:rPr kumimoji="1" lang="zh-CN" altLang="en-US" dirty="0">
                <a:solidFill>
                  <a:srgbClr val="404040"/>
                </a:solidFill>
                <a:latin typeface="Century Gothic" panose="020B0502020202020204"/>
                <a:ea typeface="微软雅黑" panose="020B0503020204020204" charset="-122"/>
              </a:rPr>
              <a:t>分以上合格）</a:t>
            </a:r>
            <a:endParaRPr kumimoji="1" lang="zh-CN" altLang="en-US" dirty="0">
              <a:solidFill>
                <a:srgbClr val="404040"/>
              </a:solidFill>
              <a:latin typeface="Century Gothic" panose="020B0502020202020204"/>
              <a:ea typeface="微软雅黑" panose="020B0503020204020204" charset="-122"/>
            </a:endParaRPr>
          </a:p>
        </p:txBody>
      </p:sp>
      <p:sp>
        <p:nvSpPr>
          <p:cNvPr id="9" name="文本占位符 1"/>
          <p:cNvSpPr>
            <a:spLocks noGrp="1"/>
          </p:cNvSpPr>
          <p:nvPr/>
        </p:nvSpPr>
        <p:spPr>
          <a:xfrm>
            <a:off x="762635" y="775335"/>
            <a:ext cx="673735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r>
              <a:rPr kumimoji="1" lang="zh-CN" altLang="en-US" dirty="0">
                <a:solidFill>
                  <a:srgbClr val="404040"/>
                </a:solidFill>
                <a:latin typeface="Century Gothic" panose="020B0502020202020204"/>
                <a:ea typeface="微软雅黑" panose="020B0503020204020204" charset="-122"/>
              </a:rPr>
              <a:t>科技成果转化能力（</a:t>
            </a:r>
            <a:r>
              <a:rPr kumimoji="1" lang="en-US" altLang="zh-CN" dirty="0">
                <a:solidFill>
                  <a:srgbClr val="404040"/>
                </a:solidFill>
                <a:latin typeface="Century Gothic" panose="020B0502020202020204"/>
                <a:ea typeface="微软雅黑" panose="020B0503020204020204" charset="-122"/>
              </a:rPr>
              <a:t>30</a:t>
            </a:r>
            <a:r>
              <a:rPr kumimoji="1" lang="zh-CN" altLang="en-US" dirty="0">
                <a:solidFill>
                  <a:srgbClr val="404040"/>
                </a:solidFill>
                <a:latin typeface="Century Gothic" panose="020B0502020202020204"/>
                <a:ea typeface="微软雅黑" panose="020B0503020204020204" charset="-122"/>
              </a:rPr>
              <a:t>分）</a:t>
            </a:r>
            <a:endParaRPr kumimoji="1" lang="zh-CN" altLang="en-US" dirty="0">
              <a:solidFill>
                <a:srgbClr val="404040"/>
              </a:solidFill>
              <a:latin typeface="Century Gothic" panose="020B0502020202020204"/>
              <a:ea typeface="微软雅黑" panose="020B0503020204020204" charset="-122"/>
            </a:endParaRPr>
          </a:p>
        </p:txBody>
      </p:sp>
      <p:graphicFrame>
        <p:nvGraphicFramePr>
          <p:cNvPr id="5" name="表格 -1"/>
          <p:cNvGraphicFramePr/>
          <p:nvPr/>
        </p:nvGraphicFramePr>
        <p:xfrm>
          <a:off x="668655" y="1493520"/>
          <a:ext cx="5803265" cy="3937000"/>
        </p:xfrm>
        <a:graphic>
          <a:graphicData uri="http://schemas.openxmlformats.org/drawingml/2006/table">
            <a:tbl>
              <a:tblPr firstRow="1" bandRow="1">
                <a:tableStyleId>{69012ECD-51FC-41F1-AA8D-1B2483CD663E}</a:tableStyleId>
              </a:tblPr>
              <a:tblGrid>
                <a:gridCol w="1003300"/>
                <a:gridCol w="4799965"/>
              </a:tblGrid>
              <a:tr h="634365">
                <a:tc>
                  <a:txBody>
                    <a:bodyPr/>
                    <a:lstStyle/>
                    <a:p>
                      <a:pPr indent="0" algn="ctr" fontAlgn="auto">
                        <a:lnSpc>
                          <a:spcPct val="150000"/>
                        </a:lnSpc>
                        <a:buNone/>
                      </a:pPr>
                      <a:r>
                        <a:rPr lang="zh-CN" altLang="en-US" sz="2000" dirty="0">
                          <a:latin typeface="微软雅黑" panose="020B0503020204020204" charset="-122"/>
                          <a:ea typeface="微软雅黑" panose="020B0503020204020204" charset="-122"/>
                        </a:rPr>
                        <a:t>分值</a:t>
                      </a:r>
                      <a:endParaRPr lang="zh-CN" altLang="en-US" sz="2000" dirty="0">
                        <a:latin typeface="微软雅黑" panose="020B0503020204020204" charset="-122"/>
                        <a:ea typeface="微软雅黑" panose="020B0503020204020204" charset="-122"/>
                      </a:endParaRPr>
                    </a:p>
                  </a:txBody>
                  <a:tcPr marL="0" marR="0" marT="39369" marB="0" anchor="ctr"/>
                </a:tc>
                <a:tc>
                  <a:txBody>
                    <a:bodyPr/>
                    <a:lstStyle/>
                    <a:p>
                      <a:pPr indent="0" algn="ctr" fontAlgn="auto">
                        <a:lnSpc>
                          <a:spcPct val="150000"/>
                        </a:lnSpc>
                        <a:buNone/>
                      </a:pPr>
                      <a:r>
                        <a:rPr lang="zh-CN" altLang="en-US" sz="2000" dirty="0">
                          <a:latin typeface="微软雅黑" panose="020B0503020204020204" charset="-122"/>
                          <a:ea typeface="微软雅黑" panose="020B0503020204020204" charset="-122"/>
                        </a:rPr>
                        <a:t>评分标准</a:t>
                      </a:r>
                      <a:endParaRPr lang="zh-CN" altLang="en-US" sz="2000" dirty="0">
                        <a:latin typeface="微软雅黑" panose="020B0503020204020204" charset="-122"/>
                        <a:ea typeface="微软雅黑" panose="020B0503020204020204" charset="-122"/>
                      </a:endParaRPr>
                    </a:p>
                  </a:txBody>
                  <a:tcPr marL="0" marR="0" marT="39369" marB="0" anchor="ctr"/>
                </a:tc>
              </a:tr>
              <a:tr h="3302635">
                <a:tc>
                  <a:txBody>
                    <a:bodyPr/>
                    <a:lstStyle/>
                    <a:p>
                      <a:pPr indent="0" algn="ctr" fontAlgn="auto">
                        <a:lnSpc>
                          <a:spcPct val="150000"/>
                        </a:lnSpc>
                        <a:buNone/>
                      </a:pPr>
                      <a:r>
                        <a:rPr lang="en-US" altLang="zh-CN" sz="2000" b="1" dirty="0">
                          <a:solidFill>
                            <a:srgbClr val="FF0000"/>
                          </a:solidFill>
                          <a:latin typeface="微软雅黑" panose="020B0503020204020204" charset="-122"/>
                          <a:ea typeface="微软雅黑" panose="020B0503020204020204" charset="-122"/>
                        </a:rPr>
                        <a:t>≤30</a:t>
                      </a:r>
                      <a:endParaRPr lang="en-US" altLang="zh-CN" sz="2000" b="1" dirty="0">
                        <a:solidFill>
                          <a:srgbClr val="FF0000"/>
                        </a:solidFill>
                        <a:latin typeface="微软雅黑" panose="020B0503020204020204" charset="-122"/>
                        <a:ea typeface="微软雅黑" panose="020B0503020204020204" charset="-122"/>
                      </a:endParaRPr>
                    </a:p>
                  </a:txBody>
                  <a:tcPr marL="0" marR="0" marT="39369" marB="0" anchor="ctr"/>
                </a:tc>
                <a:tc>
                  <a:txBody>
                    <a:bodyPr/>
                    <a:lstStyle/>
                    <a:p>
                      <a:pPr indent="0" algn="l" fontAlgn="auto">
                        <a:lnSpc>
                          <a:spcPct val="150000"/>
                        </a:lnSpc>
                        <a:buNone/>
                      </a:pPr>
                      <a:r>
                        <a:rPr lang="en-US" altLang="zh-CN" sz="2000" dirty="0">
                          <a:latin typeface="微软雅黑" panose="020B0503020204020204" charset="-122"/>
                          <a:ea typeface="微软雅黑" panose="020B0503020204020204" charset="-122"/>
                        </a:rPr>
                        <a:t>  </a:t>
                      </a:r>
                      <a:r>
                        <a:rPr lang="en-US" altLang="zh-CN" sz="2000" b="1" dirty="0">
                          <a:solidFill>
                            <a:srgbClr val="FF0000"/>
                          </a:solidFill>
                          <a:latin typeface="微软雅黑" panose="020B0503020204020204" charset="-122"/>
                          <a:ea typeface="微软雅黑" panose="020B0503020204020204" charset="-122"/>
                        </a:rPr>
                        <a:t>A. </a:t>
                      </a:r>
                      <a:r>
                        <a:rPr lang="en-US" altLang="zh-CN" sz="2000" b="1" dirty="0" err="1">
                          <a:solidFill>
                            <a:srgbClr val="FF0000"/>
                          </a:solidFill>
                          <a:latin typeface="微软雅黑" panose="020B0503020204020204" charset="-122"/>
                          <a:ea typeface="微软雅黑" panose="020B0503020204020204" charset="-122"/>
                        </a:rPr>
                        <a:t>转化能力强</a:t>
                      </a:r>
                      <a:r>
                        <a:rPr lang="en-US" altLang="zh-CN" sz="2000" b="1" dirty="0">
                          <a:solidFill>
                            <a:srgbClr val="FF0000"/>
                          </a:solidFill>
                          <a:latin typeface="微软雅黑" panose="020B0503020204020204" charset="-122"/>
                          <a:ea typeface="微软雅黑" panose="020B0503020204020204" charset="-122"/>
                        </a:rPr>
                        <a:t>，  ≥5项 （25-30分） </a:t>
                      </a:r>
                      <a:endParaRPr lang="en-US" altLang="zh-CN" sz="2000" b="1" dirty="0">
                        <a:solidFill>
                          <a:srgbClr val="FF0000"/>
                        </a:solidFill>
                        <a:latin typeface="微软雅黑" panose="020B0503020204020204" charset="-122"/>
                        <a:ea typeface="微软雅黑" panose="020B0503020204020204" charset="-122"/>
                      </a:endParaRPr>
                    </a:p>
                    <a:p>
                      <a:pPr indent="0" algn="l" fontAlgn="auto">
                        <a:lnSpc>
                          <a:spcPct val="150000"/>
                        </a:lnSpc>
                        <a:buNone/>
                      </a:pPr>
                      <a:r>
                        <a:rPr lang="en-US" altLang="zh-CN" sz="2000" dirty="0">
                          <a:latin typeface="微软雅黑" panose="020B0503020204020204" charset="-122"/>
                          <a:ea typeface="微软雅黑" panose="020B0503020204020204" charset="-122"/>
                        </a:rPr>
                        <a:t>  B. </a:t>
                      </a:r>
                      <a:r>
                        <a:rPr lang="en-US" altLang="zh-CN" sz="2000" dirty="0" err="1">
                          <a:latin typeface="微软雅黑" panose="020B0503020204020204" charset="-122"/>
                          <a:ea typeface="微软雅黑" panose="020B0503020204020204" charset="-122"/>
                        </a:rPr>
                        <a:t>转化能力较强</a:t>
                      </a:r>
                      <a:r>
                        <a:rPr lang="en-US" altLang="zh-CN" sz="2000" dirty="0">
                          <a:latin typeface="微软雅黑" panose="020B0503020204020204" charset="-122"/>
                          <a:ea typeface="微软雅黑" panose="020B0503020204020204" charset="-122"/>
                        </a:rPr>
                        <a:t>，≥4项 （19-24分）</a:t>
                      </a:r>
                      <a:endParaRPr lang="en-US" altLang="zh-CN" sz="2000" dirty="0">
                        <a:latin typeface="微软雅黑" panose="020B0503020204020204" charset="-122"/>
                        <a:ea typeface="微软雅黑" panose="020B0503020204020204" charset="-122"/>
                      </a:endParaRPr>
                    </a:p>
                    <a:p>
                      <a:pPr indent="0" algn="l" fontAlgn="auto">
                        <a:lnSpc>
                          <a:spcPct val="150000"/>
                        </a:lnSpc>
                        <a:buNone/>
                      </a:pPr>
                      <a:r>
                        <a:rPr lang="en-US" altLang="zh-CN" sz="2000" dirty="0">
                          <a:latin typeface="微软雅黑" panose="020B0503020204020204" charset="-122"/>
                          <a:ea typeface="微软雅黑" panose="020B0503020204020204" charset="-122"/>
                        </a:rPr>
                        <a:t>  C. </a:t>
                      </a:r>
                      <a:r>
                        <a:rPr lang="en-US" altLang="zh-CN" sz="2000" dirty="0" err="1">
                          <a:latin typeface="微软雅黑" panose="020B0503020204020204" charset="-122"/>
                          <a:ea typeface="微软雅黑" panose="020B0503020204020204" charset="-122"/>
                        </a:rPr>
                        <a:t>转化能力一般</a:t>
                      </a:r>
                      <a:r>
                        <a:rPr lang="en-US" altLang="zh-CN" sz="2000" dirty="0">
                          <a:latin typeface="微软雅黑" panose="020B0503020204020204" charset="-122"/>
                          <a:ea typeface="微软雅黑" panose="020B0503020204020204" charset="-122"/>
                        </a:rPr>
                        <a:t>，≥3项 （13-18分） </a:t>
                      </a:r>
                      <a:endParaRPr lang="en-US" altLang="zh-CN" sz="2000" dirty="0">
                        <a:latin typeface="微软雅黑" panose="020B0503020204020204" charset="-122"/>
                        <a:ea typeface="微软雅黑" panose="020B0503020204020204" charset="-122"/>
                      </a:endParaRPr>
                    </a:p>
                    <a:p>
                      <a:pPr indent="0" algn="l" fontAlgn="auto">
                        <a:lnSpc>
                          <a:spcPct val="150000"/>
                        </a:lnSpc>
                        <a:buNone/>
                      </a:pPr>
                      <a:r>
                        <a:rPr lang="en-US" altLang="zh-CN" sz="2000" dirty="0">
                          <a:latin typeface="微软雅黑" panose="020B0503020204020204" charset="-122"/>
                          <a:ea typeface="微软雅黑" panose="020B0503020204020204" charset="-122"/>
                        </a:rPr>
                        <a:t>  D. </a:t>
                      </a:r>
                      <a:r>
                        <a:rPr lang="en-US" altLang="zh-CN" sz="2000" dirty="0" err="1">
                          <a:latin typeface="微软雅黑" panose="020B0503020204020204" charset="-122"/>
                          <a:ea typeface="微软雅黑" panose="020B0503020204020204" charset="-122"/>
                        </a:rPr>
                        <a:t>转化能力较弱</a:t>
                      </a:r>
                      <a:r>
                        <a:rPr lang="en-US" altLang="zh-CN" sz="2000" dirty="0">
                          <a:latin typeface="微软雅黑" panose="020B0503020204020204" charset="-122"/>
                          <a:ea typeface="微软雅黑" panose="020B0503020204020204" charset="-122"/>
                        </a:rPr>
                        <a:t>，≥2项 （7-12分）</a:t>
                      </a:r>
                      <a:endParaRPr lang="en-US" altLang="zh-CN" sz="2000" dirty="0">
                        <a:latin typeface="微软雅黑" panose="020B0503020204020204" charset="-122"/>
                        <a:ea typeface="微软雅黑" panose="020B0503020204020204" charset="-122"/>
                      </a:endParaRPr>
                    </a:p>
                    <a:p>
                      <a:pPr indent="0" algn="l" fontAlgn="auto">
                        <a:lnSpc>
                          <a:spcPct val="150000"/>
                        </a:lnSpc>
                        <a:buNone/>
                      </a:pPr>
                      <a:r>
                        <a:rPr lang="en-US" altLang="zh-CN" sz="2000" dirty="0">
                          <a:latin typeface="微软雅黑" panose="020B0503020204020204" charset="-122"/>
                          <a:ea typeface="微软雅黑" panose="020B0503020204020204" charset="-122"/>
                        </a:rPr>
                        <a:t>  E. </a:t>
                      </a:r>
                      <a:r>
                        <a:rPr lang="en-US" altLang="zh-CN" sz="2000" dirty="0" err="1">
                          <a:latin typeface="微软雅黑" panose="020B0503020204020204" charset="-122"/>
                          <a:ea typeface="微软雅黑" panose="020B0503020204020204" charset="-122"/>
                        </a:rPr>
                        <a:t>转化能力弱</a:t>
                      </a:r>
                      <a:r>
                        <a:rPr lang="en-US" altLang="zh-CN" sz="2000" dirty="0">
                          <a:latin typeface="微软雅黑" panose="020B0503020204020204" charset="-122"/>
                          <a:ea typeface="微软雅黑" panose="020B0503020204020204" charset="-122"/>
                        </a:rPr>
                        <a:t>，  ≥1项 （1-6分）</a:t>
                      </a:r>
                      <a:endParaRPr lang="en-US" altLang="zh-CN" sz="2000" dirty="0">
                        <a:latin typeface="微软雅黑" panose="020B0503020204020204" charset="-122"/>
                        <a:ea typeface="微软雅黑" panose="020B0503020204020204" charset="-122"/>
                      </a:endParaRPr>
                    </a:p>
                    <a:p>
                      <a:pPr indent="0" algn="l" fontAlgn="auto">
                        <a:lnSpc>
                          <a:spcPct val="150000"/>
                        </a:lnSpc>
                        <a:buNone/>
                      </a:pPr>
                      <a:r>
                        <a:rPr lang="en-US" altLang="zh-CN" sz="2000" dirty="0">
                          <a:latin typeface="微软雅黑" panose="020B0503020204020204" charset="-122"/>
                          <a:ea typeface="微软雅黑" panose="020B0503020204020204" charset="-122"/>
                        </a:rPr>
                        <a:t>  F. </a:t>
                      </a:r>
                      <a:r>
                        <a:rPr lang="en-US" altLang="zh-CN" sz="2000" dirty="0" err="1">
                          <a:latin typeface="微软雅黑" panose="020B0503020204020204" charset="-122"/>
                          <a:ea typeface="微软雅黑" panose="020B0503020204020204" charset="-122"/>
                        </a:rPr>
                        <a:t>转化能力无</a:t>
                      </a:r>
                      <a:r>
                        <a:rPr lang="en-US" altLang="zh-CN" sz="2000" dirty="0">
                          <a:latin typeface="微软雅黑" panose="020B0503020204020204" charset="-122"/>
                          <a:ea typeface="微软雅黑" panose="020B0503020204020204" charset="-122"/>
                        </a:rPr>
                        <a:t>，    0项 （0分）</a:t>
                      </a:r>
                      <a:endParaRPr lang="en-US" altLang="zh-CN" sz="2000" dirty="0">
                        <a:latin typeface="微软雅黑" panose="020B0503020204020204" charset="-122"/>
                        <a:ea typeface="微软雅黑" panose="020B0503020204020204" charset="-122"/>
                      </a:endParaRPr>
                    </a:p>
                  </a:txBody>
                  <a:tcPr marL="0" marR="0" marT="39369" marB="0" anchor="ctr"/>
                </a:tc>
              </a:tr>
            </a:tbl>
          </a:graphicData>
        </a:graphic>
      </p:graphicFrame>
      <p:sp>
        <p:nvSpPr>
          <p:cNvPr id="6" name="文本框 99"/>
          <p:cNvSpPr txBox="1"/>
          <p:nvPr/>
        </p:nvSpPr>
        <p:spPr>
          <a:xfrm>
            <a:off x="6633577" y="1014515"/>
            <a:ext cx="4989830" cy="4661535"/>
          </a:xfrm>
          <a:prstGeom prst="rect">
            <a:avLst/>
          </a:prstGeom>
          <a:solidFill>
            <a:schemeClr val="bg1">
              <a:lumMod val="95000"/>
            </a:schemeClr>
          </a:solidFill>
          <a:ln w="9525">
            <a:noFill/>
          </a:ln>
        </p:spPr>
        <p:txBody>
          <a:bodyPr wrap="square">
            <a:spAutoFit/>
          </a:bodyPr>
          <a:lstStyle/>
          <a:p>
            <a:pPr marL="342900" indent="-342900">
              <a:lnSpc>
                <a:spcPct val="150000"/>
              </a:lnSpc>
              <a:buFont typeface="Arial" panose="020B0604020202020204" pitchFamily="34" charset="0"/>
              <a:buChar char="•"/>
            </a:pPr>
            <a:r>
              <a:rPr lang="zh-CN" altLang="en-US" b="1" dirty="0">
                <a:solidFill>
                  <a:srgbClr val="0033CC"/>
                </a:solidFill>
                <a:latin typeface="微软雅黑" panose="020B0503020204020204" charset="-122"/>
                <a:ea typeface="微软雅黑" panose="020B0503020204020204" charset="-122"/>
                <a:cs typeface="仿宋_GB2312" panose="02010609030101010101" pitchFamily="49" charset="-122"/>
              </a:rPr>
              <a:t>科技成果转化</a:t>
            </a:r>
            <a:r>
              <a:rPr lang="zh-CN" altLang="en-US" b="0" dirty="0">
                <a:latin typeface="微软雅黑" panose="020B0503020204020204" charset="-122"/>
                <a:ea typeface="微软雅黑" panose="020B0503020204020204" charset="-122"/>
                <a:cs typeface="仿宋_GB2312" panose="02010609030101010101" pitchFamily="49" charset="-122"/>
              </a:rPr>
              <a:t>：指为提高生产力水平而对科技成果进行的后续试验、开发、应用、推广直至形成新产品、新工艺、新材料，发展新产业等活动。</a:t>
            </a:r>
            <a:endParaRPr lang="zh-CN" altLang="en-US" b="0" dirty="0">
              <a:latin typeface="微软雅黑" panose="020B0503020204020204" charset="-122"/>
              <a:ea typeface="微软雅黑" panose="020B0503020204020204" charset="-122"/>
              <a:cs typeface="仿宋_GB2312" panose="02010609030101010101" pitchFamily="49" charset="-122"/>
            </a:endParaRPr>
          </a:p>
          <a:p>
            <a:pPr marL="342900" indent="-342900">
              <a:lnSpc>
                <a:spcPct val="150000"/>
              </a:lnSpc>
              <a:buFont typeface="Arial" panose="020B0604020202020204" pitchFamily="34" charset="0"/>
              <a:buChar char="•"/>
            </a:pPr>
            <a:r>
              <a:rPr lang="zh-CN" altLang="en-US" b="1" dirty="0">
                <a:solidFill>
                  <a:srgbClr val="0033CC"/>
                </a:solidFill>
                <a:latin typeface="微软雅黑" panose="020B0503020204020204" charset="-122"/>
                <a:ea typeface="微软雅黑" panose="020B0503020204020204" charset="-122"/>
                <a:cs typeface="仿宋_GB2312" panose="02010609030101010101" pitchFamily="49" charset="-122"/>
              </a:rPr>
              <a:t>科技成果转化形式</a:t>
            </a:r>
            <a:r>
              <a:rPr lang="zh-CN" altLang="en-US" b="0" dirty="0">
                <a:latin typeface="微软雅黑" panose="020B0503020204020204" charset="-122"/>
                <a:ea typeface="微软雅黑" panose="020B0503020204020204" charset="-122"/>
                <a:cs typeface="仿宋_GB2312" panose="02010609030101010101" pitchFamily="49" charset="-122"/>
              </a:rPr>
              <a:t>：自行投资实施转化；向他人转让该技术成果；许可他人使用该科技成果；与他人共同实施转化；以该科技成果作价投资、折算股份或者出资比例等。</a:t>
            </a:r>
            <a:endParaRPr lang="zh-CN" altLang="en-US" b="0" dirty="0">
              <a:latin typeface="微软雅黑" panose="020B0503020204020204" charset="-122"/>
              <a:ea typeface="微软雅黑" panose="020B0503020204020204" charset="-122"/>
              <a:cs typeface="仿宋_GB2312" panose="02010609030101010101" pitchFamily="49" charset="-122"/>
            </a:endParaRPr>
          </a:p>
          <a:p>
            <a:pPr marL="342900" indent="-342900">
              <a:lnSpc>
                <a:spcPct val="150000"/>
              </a:lnSpc>
              <a:buFont typeface="Arial" panose="020B0604020202020204" pitchFamily="34" charset="0"/>
              <a:buChar char="•"/>
            </a:pPr>
            <a:r>
              <a:rPr lang="zh-CN" altLang="en-US" b="1" dirty="0">
                <a:solidFill>
                  <a:srgbClr val="FF0000"/>
                </a:solidFill>
                <a:latin typeface="微软雅黑" panose="020B0503020204020204" charset="-122"/>
                <a:ea typeface="微软雅黑" panose="020B0503020204020204" charset="-122"/>
                <a:cs typeface="仿宋_GB2312" panose="02010609030101010101" pitchFamily="49" charset="-122"/>
              </a:rPr>
              <a:t>注意事项：同一科技成果分别在国内外转化的，或转化为多个产品、服务、工艺、样品、样机等的，只计为一项。</a:t>
            </a:r>
            <a:endParaRPr lang="zh-CN" altLang="en-US" b="1" dirty="0">
              <a:solidFill>
                <a:srgbClr val="FF0000"/>
              </a:solidFill>
              <a:latin typeface="微软雅黑" panose="020B0503020204020204" charset="-122"/>
              <a:ea typeface="微软雅黑" panose="020B0503020204020204" charset="-122"/>
              <a:cs typeface="仿宋_GB2312" panose="02010609030101010101" pitchFamily="49" charset="-122"/>
            </a:endParaRPr>
          </a:p>
        </p:txBody>
      </p:sp>
      <p:sp>
        <p:nvSpPr>
          <p:cNvPr id="7" name="文本框 1"/>
          <p:cNvSpPr txBox="1"/>
          <p:nvPr/>
        </p:nvSpPr>
        <p:spPr>
          <a:xfrm>
            <a:off x="596900" y="5441315"/>
            <a:ext cx="5875020" cy="1014730"/>
          </a:xfrm>
          <a:prstGeom prst="rect">
            <a:avLst/>
          </a:prstGeom>
          <a:noFill/>
        </p:spPr>
        <p:txBody>
          <a:bodyPr wrap="square" rtlCol="0" anchor="t">
            <a:spAutoFit/>
          </a:bodyPr>
          <a:lstStyle/>
          <a:p>
            <a:pPr marL="342900" indent="-342900">
              <a:lnSpc>
                <a:spcPct val="150000"/>
              </a:lnSpc>
              <a:buFont typeface="Wingdings" panose="05000000000000000000" charset="0"/>
              <a:buChar char=""/>
            </a:pPr>
            <a:r>
              <a:rPr sz="2000" b="1" dirty="0">
                <a:solidFill>
                  <a:schemeClr val="tx1"/>
                </a:solidFill>
                <a:latin typeface="微软雅黑" panose="020B0503020204020204" charset="-122"/>
                <a:ea typeface="微软雅黑" panose="020B0503020204020204" charset="-122"/>
                <a:cs typeface="仿宋_GB2312" panose="02010609030101010101" pitchFamily="49" charset="-122"/>
              </a:rPr>
              <a:t>根据企业科技成果转化</a:t>
            </a:r>
            <a:r>
              <a:rPr sz="2000" b="1" dirty="0">
                <a:solidFill>
                  <a:srgbClr val="FF0000"/>
                </a:solidFill>
                <a:latin typeface="微软雅黑" panose="020B0503020204020204" charset="-122"/>
                <a:ea typeface="微软雅黑" panose="020B0503020204020204" charset="-122"/>
                <a:cs typeface="仿宋_GB2312" panose="02010609030101010101" pitchFamily="49" charset="-122"/>
              </a:rPr>
              <a:t>总体情况</a:t>
            </a:r>
            <a:r>
              <a:rPr sz="2000" b="1" dirty="0">
                <a:solidFill>
                  <a:schemeClr val="tx1"/>
                </a:solidFill>
                <a:latin typeface="微软雅黑" panose="020B0503020204020204" charset="-122"/>
                <a:ea typeface="微软雅黑" panose="020B0503020204020204" charset="-122"/>
                <a:cs typeface="仿宋_GB2312" panose="02010609030101010101" pitchFamily="49" charset="-122"/>
              </a:rPr>
              <a:t>和</a:t>
            </a:r>
            <a:r>
              <a:rPr sz="2000" b="1" dirty="0">
                <a:solidFill>
                  <a:srgbClr val="FF0000"/>
                </a:solidFill>
                <a:latin typeface="微软雅黑" panose="020B0503020204020204" charset="-122"/>
                <a:ea typeface="微软雅黑" panose="020B0503020204020204" charset="-122"/>
                <a:cs typeface="仿宋_GB2312" panose="02010609030101010101" pitchFamily="49" charset="-122"/>
              </a:rPr>
              <a:t>近3年</a:t>
            </a:r>
            <a:r>
              <a:rPr sz="2000" b="1" dirty="0">
                <a:solidFill>
                  <a:schemeClr val="tx1"/>
                </a:solidFill>
                <a:latin typeface="微软雅黑" panose="020B0503020204020204" charset="-122"/>
                <a:ea typeface="微软雅黑" panose="020B0503020204020204" charset="-122"/>
                <a:cs typeface="仿宋_GB2312" panose="02010609030101010101" pitchFamily="49" charset="-122"/>
              </a:rPr>
              <a:t>内科技成果转化的</a:t>
            </a:r>
            <a:r>
              <a:rPr sz="2000" b="1" dirty="0">
                <a:solidFill>
                  <a:srgbClr val="FF0000"/>
                </a:solidFill>
                <a:latin typeface="微软雅黑" panose="020B0503020204020204" charset="-122"/>
                <a:ea typeface="微软雅黑" panose="020B0503020204020204" charset="-122"/>
                <a:cs typeface="仿宋_GB2312" panose="02010609030101010101" pitchFamily="49" charset="-122"/>
              </a:rPr>
              <a:t>年平均数</a:t>
            </a:r>
            <a:r>
              <a:rPr sz="2000" b="1" dirty="0">
                <a:solidFill>
                  <a:schemeClr val="tx1"/>
                </a:solidFill>
                <a:latin typeface="微软雅黑" panose="020B0503020204020204" charset="-122"/>
                <a:ea typeface="微软雅黑" panose="020B0503020204020204" charset="-122"/>
                <a:cs typeface="仿宋_GB2312" panose="02010609030101010101" pitchFamily="49" charset="-122"/>
              </a:rPr>
              <a:t>进行综合评价</a:t>
            </a:r>
            <a:endParaRPr sz="2000" b="1" dirty="0">
              <a:solidFill>
                <a:schemeClr val="tx1"/>
              </a:solidFill>
              <a:latin typeface="微软雅黑" panose="020B0503020204020204" charset="-122"/>
              <a:ea typeface="微软雅黑" panose="020B0503020204020204" charset="-122"/>
              <a:cs typeface="仿宋_GB2312"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7268182"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条件七：创新能力评价（满分</a:t>
            </a:r>
            <a:r>
              <a:rPr kumimoji="1" lang="en-US" altLang="zh-CN" dirty="0">
                <a:solidFill>
                  <a:srgbClr val="404040"/>
                </a:solidFill>
                <a:latin typeface="Century Gothic" panose="020B0502020202020204"/>
                <a:ea typeface="微软雅黑" panose="020B0503020204020204" charset="-122"/>
              </a:rPr>
              <a:t>100</a:t>
            </a:r>
            <a:r>
              <a:rPr kumimoji="1" lang="zh-CN" altLang="en-US" dirty="0">
                <a:solidFill>
                  <a:srgbClr val="404040"/>
                </a:solidFill>
                <a:latin typeface="Century Gothic" panose="020B0502020202020204"/>
                <a:ea typeface="微软雅黑" panose="020B0503020204020204" charset="-122"/>
              </a:rPr>
              <a:t>分，</a:t>
            </a:r>
            <a:r>
              <a:rPr kumimoji="1" lang="en-US" altLang="zh-CN" dirty="0" smtClean="0">
                <a:solidFill>
                  <a:srgbClr val="404040"/>
                </a:solidFill>
                <a:latin typeface="Century Gothic" panose="020B0502020202020204"/>
                <a:ea typeface="微软雅黑" panose="020B0503020204020204" charset="-122"/>
              </a:rPr>
              <a:t>70</a:t>
            </a:r>
            <a:r>
              <a:rPr kumimoji="1" lang="zh-CN" altLang="en-US" dirty="0" smtClean="0">
                <a:solidFill>
                  <a:srgbClr val="404040"/>
                </a:solidFill>
                <a:latin typeface="Century Gothic" panose="020B0502020202020204"/>
                <a:ea typeface="微软雅黑" panose="020B0503020204020204" charset="-122"/>
              </a:rPr>
              <a:t>分</a:t>
            </a:r>
            <a:r>
              <a:rPr kumimoji="1" lang="zh-CN" altLang="en-US" dirty="0">
                <a:solidFill>
                  <a:srgbClr val="404040"/>
                </a:solidFill>
                <a:latin typeface="Century Gothic" panose="020B0502020202020204"/>
                <a:ea typeface="微软雅黑" panose="020B0503020204020204" charset="-122"/>
              </a:rPr>
              <a:t>以上合格）</a:t>
            </a:r>
            <a:endParaRPr kumimoji="1" lang="zh-CN" altLang="en-US" dirty="0">
              <a:solidFill>
                <a:srgbClr val="404040"/>
              </a:solidFill>
              <a:latin typeface="Century Gothic" panose="020B0502020202020204"/>
              <a:ea typeface="微软雅黑" panose="020B0503020204020204" charset="-122"/>
            </a:endParaRPr>
          </a:p>
        </p:txBody>
      </p:sp>
      <p:sp>
        <p:nvSpPr>
          <p:cNvPr id="9" name="文本占位符 1"/>
          <p:cNvSpPr>
            <a:spLocks noGrp="1"/>
          </p:cNvSpPr>
          <p:nvPr/>
        </p:nvSpPr>
        <p:spPr>
          <a:xfrm>
            <a:off x="762635" y="775335"/>
            <a:ext cx="673735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r>
              <a:rPr kumimoji="1" lang="zh-CN" altLang="en-US" dirty="0">
                <a:solidFill>
                  <a:srgbClr val="404040"/>
                </a:solidFill>
                <a:latin typeface="Century Gothic" panose="020B0502020202020204"/>
                <a:ea typeface="微软雅黑" panose="020B0503020204020204" charset="-122"/>
              </a:rPr>
              <a:t>研究开发组织管理水平（</a:t>
            </a:r>
            <a:r>
              <a:rPr kumimoji="1" lang="en-US" altLang="zh-CN" dirty="0">
                <a:solidFill>
                  <a:srgbClr val="404040"/>
                </a:solidFill>
                <a:latin typeface="Century Gothic" panose="020B0502020202020204"/>
                <a:ea typeface="微软雅黑" panose="020B0503020204020204" charset="-122"/>
              </a:rPr>
              <a:t>20</a:t>
            </a:r>
            <a:r>
              <a:rPr kumimoji="1" lang="zh-CN" altLang="en-US" dirty="0">
                <a:solidFill>
                  <a:srgbClr val="404040"/>
                </a:solidFill>
                <a:latin typeface="Century Gothic" panose="020B0502020202020204"/>
                <a:ea typeface="微软雅黑" panose="020B0503020204020204" charset="-122"/>
              </a:rPr>
              <a:t>分）</a:t>
            </a:r>
            <a:endParaRPr kumimoji="1" lang="zh-CN" altLang="en-US" dirty="0">
              <a:solidFill>
                <a:srgbClr val="404040"/>
              </a:solidFill>
              <a:latin typeface="Century Gothic" panose="020B0502020202020204"/>
              <a:ea typeface="微软雅黑" panose="020B0503020204020204" charset="-122"/>
            </a:endParaRPr>
          </a:p>
        </p:txBody>
      </p:sp>
      <p:graphicFrame>
        <p:nvGraphicFramePr>
          <p:cNvPr id="5" name="表格 4"/>
          <p:cNvGraphicFramePr/>
          <p:nvPr/>
        </p:nvGraphicFramePr>
        <p:xfrm>
          <a:off x="1496695" y="1577975"/>
          <a:ext cx="9417050" cy="4714240"/>
        </p:xfrm>
        <a:graphic>
          <a:graphicData uri="http://schemas.openxmlformats.org/drawingml/2006/table">
            <a:tbl>
              <a:tblPr firstRow="1" bandRow="1">
                <a:tableStyleId>{69012ECD-51FC-41F1-AA8D-1B2483CD663E}</a:tableStyleId>
              </a:tblPr>
              <a:tblGrid>
                <a:gridCol w="699135"/>
                <a:gridCol w="7150735"/>
                <a:gridCol w="1567180"/>
              </a:tblGrid>
              <a:tr h="527685">
                <a:tc>
                  <a:txBody>
                    <a:bodyPr/>
                    <a:lstStyle/>
                    <a:p>
                      <a:pPr indent="0" algn="ctr">
                        <a:lnSpc>
                          <a:spcPct val="100000"/>
                        </a:lnSpc>
                        <a:buNone/>
                      </a:pPr>
                      <a:r>
                        <a:rPr lang="zh-CN" altLang="en-US" sz="2000" dirty="0">
                          <a:latin typeface="微软雅黑" panose="020B0503020204020204" charset="-122"/>
                          <a:ea typeface="微软雅黑" panose="020B0503020204020204" charset="-122"/>
                        </a:rPr>
                        <a:t>序号</a:t>
                      </a:r>
                      <a:endParaRPr lang="zh-CN" altLang="en-US" sz="2000" dirty="0">
                        <a:latin typeface="微软雅黑" panose="020B0503020204020204" charset="-122"/>
                        <a:ea typeface="微软雅黑" panose="020B0503020204020204" charset="-122"/>
                      </a:endParaRPr>
                    </a:p>
                  </a:txBody>
                  <a:tcPr marL="0" marR="0" marT="39369" marB="0" anchor="ctr"/>
                </a:tc>
                <a:tc>
                  <a:txBody>
                    <a:bodyPr/>
                    <a:lstStyle/>
                    <a:p>
                      <a:pPr indent="0" algn="ctr">
                        <a:lnSpc>
                          <a:spcPct val="100000"/>
                        </a:lnSpc>
                        <a:buNone/>
                      </a:pPr>
                      <a:r>
                        <a:rPr lang="zh-CN" altLang="en-US" sz="2000">
                          <a:latin typeface="微软雅黑" panose="020B0503020204020204" charset="-122"/>
                          <a:ea typeface="微软雅黑" panose="020B0503020204020204" charset="-122"/>
                        </a:rPr>
                        <a:t>评价指标</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lnSpc>
                          <a:spcPct val="100000"/>
                        </a:lnSpc>
                        <a:buNone/>
                      </a:pPr>
                      <a:r>
                        <a:rPr lang="zh-CN" altLang="en-US" sz="2000">
                          <a:latin typeface="微软雅黑" panose="020B0503020204020204" charset="-122"/>
                          <a:ea typeface="微软雅黑" panose="020B0503020204020204" charset="-122"/>
                        </a:rPr>
                        <a:t>分值</a:t>
                      </a:r>
                      <a:endParaRPr lang="zh-CN" altLang="en-US" sz="2000">
                        <a:latin typeface="微软雅黑" panose="020B0503020204020204" charset="-122"/>
                        <a:ea typeface="微软雅黑" panose="020B0503020204020204" charset="-122"/>
                      </a:endParaRPr>
                    </a:p>
                  </a:txBody>
                  <a:tcPr marL="0" marR="0" marT="39369" marB="0" anchor="ctr"/>
                </a:tc>
              </a:tr>
              <a:tr h="1388110">
                <a:tc>
                  <a:txBody>
                    <a:bodyPr/>
                    <a:lstStyle/>
                    <a:p>
                      <a:pPr indent="0" algn="ctr">
                        <a:lnSpc>
                          <a:spcPct val="100000"/>
                        </a:lnSpc>
                        <a:buNone/>
                      </a:pPr>
                      <a:r>
                        <a:rPr lang="en-US" altLang="zh-CN" sz="2000">
                          <a:latin typeface="微软雅黑" panose="020B0503020204020204" charset="-122"/>
                          <a:ea typeface="微软雅黑" panose="020B0503020204020204" charset="-122"/>
                        </a:rPr>
                        <a:t>1</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rPr>
                        <a:t>制定了企业研究开发的组织管理制度</a:t>
                      </a:r>
                      <a:endParaRPr lang="zh-CN" altLang="en-US" sz="2000">
                        <a:latin typeface="微软雅黑" panose="020B0503020204020204" charset="-122"/>
                        <a:ea typeface="微软雅黑" panose="020B0503020204020204" charset="-122"/>
                      </a:endParaRPr>
                    </a:p>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rPr>
                        <a:t>建立了研发投入核算体系</a:t>
                      </a:r>
                      <a:endParaRPr lang="zh-CN" altLang="en-US" sz="2000">
                        <a:latin typeface="微软雅黑" panose="020B0503020204020204" charset="-122"/>
                        <a:ea typeface="微软雅黑" panose="020B0503020204020204" charset="-122"/>
                      </a:endParaRPr>
                    </a:p>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rPr>
                        <a:t>编制了研发费用辅助账</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lnSpc>
                          <a:spcPct val="100000"/>
                        </a:lnSpc>
                        <a:buNone/>
                      </a:pPr>
                      <a:r>
                        <a:rPr lang="en-US" altLang="zh-CN" sz="2000" b="1">
                          <a:solidFill>
                            <a:srgbClr val="FF0000"/>
                          </a:solidFill>
                          <a:latin typeface="微软雅黑" panose="020B0503020204020204" charset="-122"/>
                          <a:ea typeface="微软雅黑" panose="020B0503020204020204" charset="-122"/>
                        </a:rPr>
                        <a:t>≤6</a:t>
                      </a:r>
                      <a:endParaRPr lang="en-US" altLang="zh-CN" sz="2000" b="1">
                        <a:solidFill>
                          <a:srgbClr val="FF0000"/>
                        </a:solidFill>
                        <a:latin typeface="微软雅黑" panose="020B0503020204020204" charset="-122"/>
                        <a:ea typeface="微软雅黑" panose="020B0503020204020204" charset="-122"/>
                      </a:endParaRPr>
                    </a:p>
                  </a:txBody>
                  <a:tcPr marL="0" marR="0" marT="39369" marB="0" anchor="ctr"/>
                </a:tc>
              </a:tr>
              <a:tr h="969645">
                <a:tc>
                  <a:txBody>
                    <a:bodyPr/>
                    <a:lstStyle/>
                    <a:p>
                      <a:pPr indent="0" algn="ctr">
                        <a:lnSpc>
                          <a:spcPct val="100000"/>
                        </a:lnSpc>
                        <a:buNone/>
                      </a:pPr>
                      <a:r>
                        <a:rPr lang="en-US" altLang="zh-CN" sz="2000">
                          <a:latin typeface="微软雅黑" panose="020B0503020204020204" charset="-122"/>
                          <a:ea typeface="微软雅黑" panose="020B0503020204020204" charset="-122"/>
                        </a:rPr>
                        <a:t>2</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rPr>
                        <a:t>设立了内部科学技术研究开发机构并具备相应的科研条件</a:t>
                      </a:r>
                      <a:endParaRPr lang="zh-CN" altLang="en-US" sz="2000">
                        <a:latin typeface="微软雅黑" panose="020B0503020204020204" charset="-122"/>
                        <a:ea typeface="微软雅黑" panose="020B0503020204020204" charset="-122"/>
                      </a:endParaRPr>
                    </a:p>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rPr>
                        <a:t>与国内外研究开发机构开展多种形式产学研合作</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lnSpc>
                          <a:spcPct val="100000"/>
                        </a:lnSpc>
                        <a:buNone/>
                      </a:pPr>
                      <a:r>
                        <a:rPr lang="en-US" altLang="zh-CN" sz="2000" b="1">
                          <a:solidFill>
                            <a:srgbClr val="FF0000"/>
                          </a:solidFill>
                          <a:latin typeface="微软雅黑" panose="020B0503020204020204" charset="-122"/>
                          <a:ea typeface="微软雅黑" panose="020B0503020204020204" charset="-122"/>
                        </a:rPr>
                        <a:t>≤6</a:t>
                      </a:r>
                      <a:endParaRPr lang="en-US" altLang="zh-CN" sz="2000" b="1">
                        <a:solidFill>
                          <a:srgbClr val="FF0000"/>
                        </a:solidFill>
                        <a:latin typeface="微软雅黑" panose="020B0503020204020204" charset="-122"/>
                        <a:ea typeface="微软雅黑" panose="020B0503020204020204" charset="-122"/>
                      </a:endParaRPr>
                    </a:p>
                  </a:txBody>
                  <a:tcPr marL="0" marR="0" marT="39369" marB="0" anchor="ctr"/>
                </a:tc>
              </a:tr>
              <a:tr h="943610">
                <a:tc>
                  <a:txBody>
                    <a:bodyPr/>
                    <a:lstStyle/>
                    <a:p>
                      <a:pPr indent="0" algn="ctr">
                        <a:lnSpc>
                          <a:spcPct val="100000"/>
                        </a:lnSpc>
                        <a:buNone/>
                      </a:pPr>
                      <a:r>
                        <a:rPr lang="en-US" altLang="zh-CN" sz="2000">
                          <a:latin typeface="微软雅黑" panose="020B0503020204020204" charset="-122"/>
                          <a:ea typeface="微软雅黑" panose="020B0503020204020204" charset="-122"/>
                        </a:rPr>
                        <a:t>3</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rPr>
                        <a:t>建立了科技成果转化的组织实施与激励奖励制度</a:t>
                      </a:r>
                      <a:endParaRPr lang="zh-CN" altLang="en-US" sz="2000">
                        <a:latin typeface="微软雅黑" panose="020B0503020204020204" charset="-122"/>
                        <a:ea typeface="微软雅黑" panose="020B0503020204020204" charset="-122"/>
                      </a:endParaRPr>
                    </a:p>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rPr>
                        <a:t>建立开放式的创新创业平台</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lnSpc>
                          <a:spcPct val="100000"/>
                        </a:lnSpc>
                        <a:buNone/>
                      </a:pPr>
                      <a:r>
                        <a:rPr lang="en-US" altLang="zh-CN" sz="2000" b="1">
                          <a:solidFill>
                            <a:srgbClr val="FF0000"/>
                          </a:solidFill>
                          <a:latin typeface="微软雅黑" panose="020B0503020204020204" charset="-122"/>
                          <a:ea typeface="微软雅黑" panose="020B0503020204020204" charset="-122"/>
                        </a:rPr>
                        <a:t>≤4</a:t>
                      </a:r>
                      <a:endParaRPr lang="en-US" altLang="zh-CN" sz="2000" b="1">
                        <a:solidFill>
                          <a:srgbClr val="FF0000"/>
                        </a:solidFill>
                        <a:latin typeface="微软雅黑" panose="020B0503020204020204" charset="-122"/>
                        <a:ea typeface="微软雅黑" panose="020B0503020204020204" charset="-122"/>
                      </a:endParaRPr>
                    </a:p>
                  </a:txBody>
                  <a:tcPr marL="0" marR="0" marT="39369" marB="0" anchor="ctr"/>
                </a:tc>
              </a:tr>
              <a:tr h="885190">
                <a:tc>
                  <a:txBody>
                    <a:bodyPr/>
                    <a:lstStyle/>
                    <a:p>
                      <a:pPr indent="0" algn="ctr">
                        <a:lnSpc>
                          <a:spcPct val="100000"/>
                        </a:lnSpc>
                        <a:buNone/>
                      </a:pPr>
                      <a:r>
                        <a:rPr lang="en-US" altLang="zh-CN" sz="2000">
                          <a:latin typeface="微软雅黑" panose="020B0503020204020204" charset="-122"/>
                          <a:ea typeface="微软雅黑" panose="020B0503020204020204" charset="-122"/>
                        </a:rPr>
                        <a:t>4</a:t>
                      </a:r>
                      <a:endParaRPr lang="en-US" altLang="zh-CN" sz="2000">
                        <a:latin typeface="微软雅黑" panose="020B0503020204020204" charset="-122"/>
                        <a:ea typeface="微软雅黑" panose="020B0503020204020204" charset="-122"/>
                      </a:endParaRPr>
                    </a:p>
                  </a:txBody>
                  <a:tcPr marL="0" marR="0" marT="39369" marB="0" anchor="ctr"/>
                </a:tc>
                <a:tc>
                  <a:txBody>
                    <a:bodyPr/>
                    <a:lstStyle/>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rPr>
                        <a:t>建立了科技人员的培养进修、职工技能培训、优秀人才引进，以及人才绩效评价奖励制度</a:t>
                      </a:r>
                      <a:endParaRPr lang="zh-CN" altLang="en-US" sz="2000">
                        <a:latin typeface="微软雅黑" panose="020B0503020204020204" charset="-122"/>
                        <a:ea typeface="微软雅黑" panose="020B0503020204020204" charset="-122"/>
                      </a:endParaRPr>
                    </a:p>
                  </a:txBody>
                  <a:tcPr marL="0" marR="0" marT="39369" marB="0" anchor="ctr"/>
                </a:tc>
                <a:tc>
                  <a:txBody>
                    <a:bodyPr/>
                    <a:lstStyle/>
                    <a:p>
                      <a:pPr indent="0" algn="ctr">
                        <a:lnSpc>
                          <a:spcPct val="100000"/>
                        </a:lnSpc>
                        <a:buNone/>
                      </a:pPr>
                      <a:r>
                        <a:rPr lang="en-US" altLang="zh-CN" sz="2000" b="1" dirty="0">
                          <a:solidFill>
                            <a:srgbClr val="FF0000"/>
                          </a:solidFill>
                          <a:latin typeface="微软雅黑" panose="020B0503020204020204" charset="-122"/>
                          <a:ea typeface="微软雅黑" panose="020B0503020204020204" charset="-122"/>
                        </a:rPr>
                        <a:t>≤4</a:t>
                      </a:r>
                      <a:endParaRPr lang="en-US" altLang="zh-CN" sz="2000" b="1" dirty="0">
                        <a:solidFill>
                          <a:srgbClr val="FF0000"/>
                        </a:solidFill>
                        <a:latin typeface="微软雅黑" panose="020B0503020204020204" charset="-122"/>
                        <a:ea typeface="微软雅黑" panose="020B0503020204020204" charset="-122"/>
                      </a:endParaRPr>
                    </a:p>
                  </a:txBody>
                  <a:tcPr marL="0" marR="0" marT="39369"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7228426"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条件七：创新能力评价（满分</a:t>
            </a:r>
            <a:r>
              <a:rPr kumimoji="1" lang="en-US" altLang="zh-CN" dirty="0">
                <a:solidFill>
                  <a:srgbClr val="404040"/>
                </a:solidFill>
                <a:latin typeface="Century Gothic" panose="020B0502020202020204"/>
                <a:ea typeface="微软雅黑" panose="020B0503020204020204" charset="-122"/>
              </a:rPr>
              <a:t>100</a:t>
            </a:r>
            <a:r>
              <a:rPr kumimoji="1" lang="zh-CN" altLang="en-US" dirty="0">
                <a:solidFill>
                  <a:srgbClr val="404040"/>
                </a:solidFill>
                <a:latin typeface="Century Gothic" panose="020B0502020202020204"/>
                <a:ea typeface="微软雅黑" panose="020B0503020204020204" charset="-122"/>
              </a:rPr>
              <a:t>分，</a:t>
            </a:r>
            <a:r>
              <a:rPr kumimoji="1" lang="en-US" altLang="zh-CN" dirty="0">
                <a:solidFill>
                  <a:srgbClr val="404040"/>
                </a:solidFill>
                <a:latin typeface="Century Gothic" panose="020B0502020202020204"/>
                <a:ea typeface="微软雅黑" panose="020B0503020204020204" charset="-122"/>
              </a:rPr>
              <a:t>70</a:t>
            </a:r>
            <a:r>
              <a:rPr kumimoji="1" lang="zh-CN" altLang="en-US" dirty="0">
                <a:solidFill>
                  <a:srgbClr val="404040"/>
                </a:solidFill>
                <a:latin typeface="Century Gothic" panose="020B0502020202020204"/>
                <a:ea typeface="微软雅黑" panose="020B0503020204020204" charset="-122"/>
              </a:rPr>
              <a:t>分以上合格）</a:t>
            </a:r>
            <a:endParaRPr kumimoji="1" lang="zh-CN" altLang="en-US" dirty="0">
              <a:solidFill>
                <a:srgbClr val="404040"/>
              </a:solidFill>
              <a:latin typeface="Century Gothic" panose="020B0502020202020204"/>
              <a:ea typeface="微软雅黑" panose="020B0503020204020204" charset="-122"/>
            </a:endParaRPr>
          </a:p>
        </p:txBody>
      </p:sp>
      <p:sp>
        <p:nvSpPr>
          <p:cNvPr id="9" name="文本占位符 1"/>
          <p:cNvSpPr>
            <a:spLocks noGrp="1"/>
          </p:cNvSpPr>
          <p:nvPr/>
        </p:nvSpPr>
        <p:spPr>
          <a:xfrm>
            <a:off x="762635" y="775335"/>
            <a:ext cx="673735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r>
              <a:rPr kumimoji="1" lang="zh-CN" altLang="en-US" dirty="0">
                <a:solidFill>
                  <a:srgbClr val="404040"/>
                </a:solidFill>
                <a:latin typeface="Century Gothic" panose="020B0502020202020204"/>
                <a:ea typeface="微软雅黑" panose="020B0503020204020204" charset="-122"/>
              </a:rPr>
              <a:t>企业成长性（</a:t>
            </a:r>
            <a:r>
              <a:rPr kumimoji="1" lang="en-US" altLang="zh-CN" dirty="0">
                <a:solidFill>
                  <a:srgbClr val="404040"/>
                </a:solidFill>
                <a:latin typeface="Century Gothic" panose="020B0502020202020204"/>
                <a:ea typeface="微软雅黑" panose="020B0503020204020204" charset="-122"/>
              </a:rPr>
              <a:t>20</a:t>
            </a:r>
            <a:r>
              <a:rPr kumimoji="1" lang="zh-CN" altLang="en-US" dirty="0">
                <a:solidFill>
                  <a:srgbClr val="404040"/>
                </a:solidFill>
                <a:latin typeface="Century Gothic" panose="020B0502020202020204"/>
                <a:ea typeface="微软雅黑" panose="020B0503020204020204" charset="-122"/>
              </a:rPr>
              <a:t>分）</a:t>
            </a:r>
            <a:endParaRPr kumimoji="1" lang="zh-CN" altLang="en-US" dirty="0">
              <a:solidFill>
                <a:srgbClr val="404040"/>
              </a:solidFill>
              <a:latin typeface="Century Gothic" panose="020B0502020202020204"/>
              <a:ea typeface="微软雅黑" panose="020B0503020204020204" charset="-122"/>
            </a:endParaRPr>
          </a:p>
        </p:txBody>
      </p:sp>
      <p:graphicFrame>
        <p:nvGraphicFramePr>
          <p:cNvPr id="5" name="表格 4"/>
          <p:cNvGraphicFramePr/>
          <p:nvPr/>
        </p:nvGraphicFramePr>
        <p:xfrm>
          <a:off x="755650" y="1560288"/>
          <a:ext cx="10825480" cy="3145936"/>
        </p:xfrm>
        <a:graphic>
          <a:graphicData uri="http://schemas.openxmlformats.org/drawingml/2006/table">
            <a:tbl>
              <a:tblPr firstRow="1" bandRow="1">
                <a:tableStyleId>{69012ECD-51FC-41F1-AA8D-1B2483CD663E}</a:tableStyleId>
              </a:tblPr>
              <a:tblGrid>
                <a:gridCol w="1035050"/>
                <a:gridCol w="2430145"/>
                <a:gridCol w="1369060"/>
                <a:gridCol w="1263650"/>
                <a:gridCol w="1298575"/>
                <a:gridCol w="1228090"/>
                <a:gridCol w="1228725"/>
                <a:gridCol w="972185"/>
              </a:tblGrid>
              <a:tr h="457200">
                <a:tc rowSpan="2">
                  <a:txBody>
                    <a:bodyPr/>
                    <a:lstStyle/>
                    <a:p>
                      <a:pPr indent="0" algn="ctr">
                        <a:lnSpc>
                          <a:spcPct val="150000"/>
                        </a:lnSpc>
                        <a:buNone/>
                      </a:pPr>
                      <a:r>
                        <a:rPr lang="zh-CN" altLang="en-US" sz="2000">
                          <a:latin typeface="微软雅黑" panose="020B0503020204020204" charset="-122"/>
                          <a:ea typeface="微软雅黑" panose="020B0503020204020204" charset="-122"/>
                        </a:rPr>
                        <a:t>成长性</a:t>
                      </a:r>
                      <a:endParaRPr lang="zh-CN" altLang="en-US" sz="2000">
                        <a:latin typeface="微软雅黑" panose="020B0503020204020204" charset="-122"/>
                        <a:ea typeface="微软雅黑" panose="020B0503020204020204" charset="-122"/>
                      </a:endParaRPr>
                    </a:p>
                    <a:p>
                      <a:pPr indent="0" algn="ctr">
                        <a:lnSpc>
                          <a:spcPct val="150000"/>
                        </a:lnSpc>
                        <a:buNone/>
                      </a:pPr>
                      <a:r>
                        <a:rPr lang="zh-CN" altLang="en-US" sz="2000">
                          <a:latin typeface="微软雅黑" panose="020B0503020204020204" charset="-122"/>
                          <a:ea typeface="微软雅黑" panose="020B0503020204020204" charset="-122"/>
                        </a:rPr>
                        <a:t>得分</a:t>
                      </a:r>
                      <a:endParaRPr lang="zh-CN" altLang="en-US" sz="2000">
                        <a:latin typeface="微软雅黑" panose="020B0503020204020204" charset="-122"/>
                        <a:ea typeface="微软雅黑" panose="020B0503020204020204" charset="-122"/>
                      </a:endParaRPr>
                    </a:p>
                  </a:txBody>
                  <a:tcPr marL="0" marR="0" marT="0" marB="0" anchor="ctr"/>
                </a:tc>
                <a:tc rowSpan="2">
                  <a:txBody>
                    <a:bodyPr/>
                    <a:lstStyle/>
                    <a:p>
                      <a:pPr indent="0" algn="ctr">
                        <a:lnSpc>
                          <a:spcPct val="150000"/>
                        </a:lnSpc>
                        <a:buNone/>
                      </a:pPr>
                      <a:r>
                        <a:rPr lang="zh-CN" altLang="en-US" sz="2000">
                          <a:latin typeface="微软雅黑" panose="020B0503020204020204" charset="-122"/>
                          <a:ea typeface="微软雅黑" panose="020B0503020204020204" charset="-122"/>
                        </a:rPr>
                        <a:t>指标赋值</a:t>
                      </a:r>
                      <a:endParaRPr lang="zh-CN" altLang="en-US" sz="2000">
                        <a:latin typeface="微软雅黑" panose="020B0503020204020204" charset="-122"/>
                        <a:ea typeface="微软雅黑" panose="020B0503020204020204" charset="-122"/>
                      </a:endParaRPr>
                    </a:p>
                  </a:txBody>
                  <a:tcPr marL="0" marR="0" marT="0" marB="0" anchor="ctr"/>
                </a:tc>
                <a:tc gridSpan="6">
                  <a:txBody>
                    <a:bodyPr/>
                    <a:lstStyle/>
                    <a:p>
                      <a:pPr indent="0" algn="ctr">
                        <a:lnSpc>
                          <a:spcPct val="150000"/>
                        </a:lnSpc>
                        <a:buNone/>
                      </a:pPr>
                      <a:r>
                        <a:rPr lang="zh-CN" altLang="en-US" sz="2000">
                          <a:latin typeface="微软雅黑" panose="020B0503020204020204" charset="-122"/>
                          <a:ea typeface="微软雅黑" panose="020B0503020204020204" charset="-122"/>
                        </a:rPr>
                        <a:t>分  数</a:t>
                      </a:r>
                      <a:endParaRPr lang="zh-CN" altLang="en-US" sz="2000">
                        <a:latin typeface="微软雅黑" panose="020B0503020204020204" charset="-122"/>
                        <a:ea typeface="微软雅黑" panose="020B0503020204020204" charset="-122"/>
                      </a:endParaRPr>
                    </a:p>
                  </a:txBody>
                  <a:tcPr marL="0" marR="0" marT="0" marB="0" anchor="ctr"/>
                </a:tc>
                <a:tc hMerge="1">
                  <a:tcPr/>
                </a:tc>
                <a:tc hMerge="1">
                  <a:tcPr/>
                </a:tc>
                <a:tc hMerge="1">
                  <a:tcPr/>
                </a:tc>
                <a:tc hMerge="1">
                  <a:tcPr/>
                </a:tc>
                <a:tc hMerge="1">
                  <a:tcPr/>
                </a:tc>
              </a:tr>
              <a:tr h="630555">
                <a:tc vMerge="1">
                  <a:tcPr/>
                </a:tc>
                <a:tc vMerge="1">
                  <a:tcPr/>
                </a:tc>
                <a:tc>
                  <a:txBody>
                    <a:bodyPr/>
                    <a:lstStyle/>
                    <a:p>
                      <a:pPr indent="0" algn="ctr">
                        <a:lnSpc>
                          <a:spcPct val="150000"/>
                        </a:lnSpc>
                        <a:buNone/>
                      </a:pPr>
                      <a:r>
                        <a:rPr lang="en-US" altLang="zh-CN" sz="2000" b="0">
                          <a:solidFill>
                            <a:schemeClr val="tx1"/>
                          </a:solidFill>
                          <a:latin typeface="微软雅黑" panose="020B0503020204020204" charset="-122"/>
                          <a:ea typeface="微软雅黑" panose="020B0503020204020204" charset="-122"/>
                        </a:rPr>
                        <a:t>≥35%</a:t>
                      </a:r>
                      <a:endParaRPr lang="en-US" altLang="zh-CN" sz="2000" b="0">
                        <a:solidFill>
                          <a:schemeClr val="tx1"/>
                        </a:solidFill>
                        <a:latin typeface="微软雅黑" panose="020B0503020204020204" charset="-122"/>
                        <a:ea typeface="微软雅黑" panose="020B0503020204020204" charset="-122"/>
                      </a:endParaRPr>
                    </a:p>
                  </a:txBody>
                  <a:tcPr marL="0" marR="0" marT="0" marB="0" anchor="ctr"/>
                </a:tc>
                <a:tc>
                  <a:txBody>
                    <a:bodyPr/>
                    <a:lstStyle/>
                    <a:p>
                      <a:pPr indent="0" algn="ctr">
                        <a:lnSpc>
                          <a:spcPct val="150000"/>
                        </a:lnSpc>
                        <a:buNone/>
                      </a:pPr>
                      <a:r>
                        <a:rPr lang="en-US" altLang="zh-CN" sz="2000">
                          <a:latin typeface="微软雅黑" panose="020B0503020204020204" charset="-122"/>
                          <a:ea typeface="微软雅黑" panose="020B0503020204020204" charset="-122"/>
                        </a:rPr>
                        <a:t>≥25%</a:t>
                      </a:r>
                      <a:endParaRPr lang="en-US" altLang="zh-CN" sz="2000">
                        <a:latin typeface="微软雅黑" panose="020B0503020204020204" charset="-122"/>
                        <a:ea typeface="微软雅黑" panose="020B0503020204020204" charset="-122"/>
                      </a:endParaRPr>
                    </a:p>
                  </a:txBody>
                  <a:tcPr marL="0" marR="0" marT="0" marB="0" anchor="ctr"/>
                </a:tc>
                <a:tc>
                  <a:txBody>
                    <a:bodyPr/>
                    <a:lstStyle/>
                    <a:p>
                      <a:pPr indent="0" algn="ctr">
                        <a:lnSpc>
                          <a:spcPct val="150000"/>
                        </a:lnSpc>
                        <a:buNone/>
                      </a:pPr>
                      <a:r>
                        <a:rPr lang="en-US" altLang="zh-CN" sz="2000" b="1">
                          <a:solidFill>
                            <a:srgbClr val="FF0000"/>
                          </a:solidFill>
                          <a:latin typeface="微软雅黑" panose="020B0503020204020204" charset="-122"/>
                          <a:ea typeface="微软雅黑" panose="020B0503020204020204" charset="-122"/>
                        </a:rPr>
                        <a:t>≥15%</a:t>
                      </a:r>
                      <a:endParaRPr lang="en-US" altLang="zh-CN" sz="2000" b="1">
                        <a:solidFill>
                          <a:srgbClr val="FF0000"/>
                        </a:solidFill>
                        <a:latin typeface="微软雅黑" panose="020B0503020204020204" charset="-122"/>
                        <a:ea typeface="微软雅黑" panose="020B0503020204020204" charset="-122"/>
                      </a:endParaRPr>
                    </a:p>
                  </a:txBody>
                  <a:tcPr marL="0" marR="0" marT="0" marB="0" anchor="ctr"/>
                </a:tc>
                <a:tc>
                  <a:txBody>
                    <a:bodyPr/>
                    <a:lstStyle/>
                    <a:p>
                      <a:pPr indent="0" algn="ctr">
                        <a:lnSpc>
                          <a:spcPct val="150000"/>
                        </a:lnSpc>
                        <a:buNone/>
                      </a:pPr>
                      <a:r>
                        <a:rPr lang="en-US" altLang="zh-CN" sz="2000">
                          <a:latin typeface="微软雅黑" panose="020B0503020204020204" charset="-122"/>
                          <a:ea typeface="微软雅黑" panose="020B0503020204020204" charset="-122"/>
                        </a:rPr>
                        <a:t>≥5%</a:t>
                      </a:r>
                      <a:endParaRPr lang="en-US" altLang="zh-CN" sz="2000">
                        <a:latin typeface="微软雅黑" panose="020B0503020204020204" charset="-122"/>
                        <a:ea typeface="微软雅黑" panose="020B0503020204020204" charset="-122"/>
                      </a:endParaRPr>
                    </a:p>
                  </a:txBody>
                  <a:tcPr marL="0" marR="0" marT="0" marB="0" anchor="ctr"/>
                </a:tc>
                <a:tc>
                  <a:txBody>
                    <a:bodyPr/>
                    <a:lstStyle/>
                    <a:p>
                      <a:pPr indent="0" algn="ctr">
                        <a:lnSpc>
                          <a:spcPct val="150000"/>
                        </a:lnSpc>
                        <a:buNone/>
                      </a:pPr>
                      <a:r>
                        <a:rPr lang="zh-CN" altLang="en-US" sz="2000">
                          <a:latin typeface="微软雅黑" panose="020B0503020204020204" charset="-122"/>
                          <a:ea typeface="微软雅黑" panose="020B0503020204020204" charset="-122"/>
                        </a:rPr>
                        <a:t>＞</a:t>
                      </a:r>
                      <a:r>
                        <a:rPr lang="en-US" altLang="zh-CN" sz="2000">
                          <a:latin typeface="微软雅黑" panose="020B0503020204020204" charset="-122"/>
                          <a:ea typeface="微软雅黑" panose="020B0503020204020204" charset="-122"/>
                        </a:rPr>
                        <a:t>0</a:t>
                      </a:r>
                      <a:endParaRPr lang="en-US" altLang="zh-CN" sz="2000">
                        <a:latin typeface="微软雅黑" panose="020B0503020204020204" charset="-122"/>
                        <a:ea typeface="微软雅黑" panose="020B0503020204020204" charset="-122"/>
                      </a:endParaRPr>
                    </a:p>
                  </a:txBody>
                  <a:tcPr marL="0" marR="0" marT="0" marB="0" anchor="ctr"/>
                </a:tc>
                <a:tc>
                  <a:txBody>
                    <a:bodyPr/>
                    <a:lstStyle/>
                    <a:p>
                      <a:pPr indent="0" algn="ctr">
                        <a:lnSpc>
                          <a:spcPct val="150000"/>
                        </a:lnSpc>
                        <a:buNone/>
                      </a:pPr>
                      <a:r>
                        <a:rPr lang="en-US" altLang="zh-CN" sz="2000">
                          <a:latin typeface="微软雅黑" panose="020B0503020204020204" charset="-122"/>
                          <a:ea typeface="微软雅黑" panose="020B0503020204020204" charset="-122"/>
                        </a:rPr>
                        <a:t>≤0</a:t>
                      </a:r>
                      <a:endParaRPr lang="en-US" altLang="zh-CN" sz="2000">
                        <a:latin typeface="微软雅黑" panose="020B0503020204020204" charset="-122"/>
                        <a:ea typeface="微软雅黑" panose="020B0503020204020204" charset="-122"/>
                      </a:endParaRPr>
                    </a:p>
                  </a:txBody>
                  <a:tcPr marL="0" marR="0" marT="0" marB="0" anchor="ctr"/>
                </a:tc>
              </a:tr>
              <a:tr h="0">
                <a:tc rowSpan="2">
                  <a:txBody>
                    <a:bodyPr/>
                    <a:lstStyle/>
                    <a:p>
                      <a:pPr indent="0" algn="ctr">
                        <a:lnSpc>
                          <a:spcPct val="150000"/>
                        </a:lnSpc>
                        <a:buNone/>
                      </a:pPr>
                      <a:r>
                        <a:rPr lang="en-US" altLang="zh-CN" sz="2000">
                          <a:latin typeface="微软雅黑" panose="020B0503020204020204" charset="-122"/>
                          <a:ea typeface="微软雅黑" panose="020B0503020204020204" charset="-122"/>
                        </a:rPr>
                        <a:t>≤20</a:t>
                      </a:r>
                      <a:r>
                        <a:rPr lang="zh-CN" altLang="en-US" sz="2000">
                          <a:latin typeface="微软雅黑" panose="020B0503020204020204" charset="-122"/>
                          <a:ea typeface="微软雅黑" panose="020B0503020204020204" charset="-122"/>
                        </a:rPr>
                        <a:t>分</a:t>
                      </a:r>
                      <a:endParaRPr lang="zh-CN" altLang="en-US" sz="2000">
                        <a:latin typeface="微软雅黑" panose="020B0503020204020204" charset="-122"/>
                        <a:ea typeface="微软雅黑" panose="020B0503020204020204" charset="-122"/>
                      </a:endParaRPr>
                    </a:p>
                  </a:txBody>
                  <a:tcPr marL="0" marR="0" marT="0" marB="0" anchor="ctr"/>
                </a:tc>
                <a:tc>
                  <a:txBody>
                    <a:bodyPr/>
                    <a:lstStyle/>
                    <a:p>
                      <a:pPr indent="0" algn="ctr">
                        <a:lnSpc>
                          <a:spcPct val="150000"/>
                        </a:lnSpc>
                        <a:buNone/>
                      </a:pPr>
                      <a:r>
                        <a:rPr lang="zh-CN" altLang="en-US" sz="2000">
                          <a:latin typeface="微软雅黑" panose="020B0503020204020204" charset="-122"/>
                          <a:ea typeface="微软雅黑" panose="020B0503020204020204" charset="-122"/>
                        </a:rPr>
                        <a:t>净资产增长率赋值</a:t>
                      </a:r>
                      <a:r>
                        <a:rPr lang="en-US" altLang="zh-CN" sz="2000">
                          <a:latin typeface="微软雅黑" panose="020B0503020204020204" charset="-122"/>
                          <a:ea typeface="微软雅黑" panose="020B0503020204020204" charset="-122"/>
                        </a:rPr>
                        <a:t>≤10</a:t>
                      </a:r>
                      <a:r>
                        <a:rPr lang="zh-CN" altLang="en-US" sz="2000">
                          <a:latin typeface="微软雅黑" panose="020B0503020204020204" charset="-122"/>
                          <a:ea typeface="微软雅黑" panose="020B0503020204020204" charset="-122"/>
                        </a:rPr>
                        <a:t>分</a:t>
                      </a:r>
                      <a:endParaRPr lang="zh-CN" altLang="en-US" sz="2000">
                        <a:latin typeface="微软雅黑" panose="020B0503020204020204" charset="-122"/>
                        <a:ea typeface="微软雅黑" panose="020B0503020204020204" charset="-122"/>
                      </a:endParaRPr>
                    </a:p>
                  </a:txBody>
                  <a:tcPr marL="0" marR="0" marT="0" marB="0" anchor="ctr"/>
                </a:tc>
                <a:tc rowSpan="2">
                  <a:txBody>
                    <a:bodyPr/>
                    <a:lstStyle/>
                    <a:p>
                      <a:pPr indent="0" algn="ctr">
                        <a:lnSpc>
                          <a:spcPct val="150000"/>
                        </a:lnSpc>
                        <a:buNone/>
                      </a:pPr>
                      <a:r>
                        <a:rPr lang="en-US" altLang="zh-CN" sz="2000" b="0" dirty="0">
                          <a:solidFill>
                            <a:schemeClr val="tx1"/>
                          </a:solidFill>
                          <a:latin typeface="微软雅黑" panose="020B0503020204020204" charset="-122"/>
                          <a:ea typeface="微软雅黑" panose="020B0503020204020204" charset="-122"/>
                        </a:rPr>
                        <a:t>A</a:t>
                      </a:r>
                      <a:endParaRPr lang="en-US" altLang="zh-CN" sz="2000" b="0" dirty="0">
                        <a:solidFill>
                          <a:schemeClr val="tx1"/>
                        </a:solidFill>
                        <a:latin typeface="微软雅黑" panose="020B0503020204020204" charset="-122"/>
                        <a:ea typeface="微软雅黑" panose="020B0503020204020204" charset="-122"/>
                      </a:endParaRPr>
                    </a:p>
                    <a:p>
                      <a:pPr indent="0" algn="ctr">
                        <a:lnSpc>
                          <a:spcPct val="150000"/>
                        </a:lnSpc>
                        <a:buNone/>
                      </a:pPr>
                      <a:r>
                        <a:rPr lang="en-US" altLang="zh-CN" sz="2000" b="0" dirty="0">
                          <a:solidFill>
                            <a:schemeClr val="tx1"/>
                          </a:solidFill>
                          <a:latin typeface="微软雅黑" panose="020B0503020204020204" charset="-122"/>
                          <a:ea typeface="微软雅黑" panose="020B0503020204020204" charset="-122"/>
                        </a:rPr>
                        <a:t>9-10</a:t>
                      </a:r>
                      <a:r>
                        <a:rPr lang="zh-CN" altLang="en-US" sz="2000" b="0" dirty="0">
                          <a:solidFill>
                            <a:schemeClr val="tx1"/>
                          </a:solidFill>
                          <a:latin typeface="微软雅黑" panose="020B0503020204020204" charset="-122"/>
                          <a:ea typeface="微软雅黑" panose="020B0503020204020204" charset="-122"/>
                        </a:rPr>
                        <a:t>分</a:t>
                      </a:r>
                      <a:endParaRPr lang="zh-CN" altLang="en-US" sz="2000" b="0" dirty="0">
                        <a:solidFill>
                          <a:schemeClr val="tx1"/>
                        </a:solidFill>
                        <a:latin typeface="微软雅黑" panose="020B0503020204020204" charset="-122"/>
                        <a:ea typeface="微软雅黑" panose="020B0503020204020204" charset="-122"/>
                      </a:endParaRPr>
                    </a:p>
                  </a:txBody>
                  <a:tcPr marL="0" marR="0" marT="0" marB="0" anchor="ctr"/>
                </a:tc>
                <a:tc rowSpan="2">
                  <a:txBody>
                    <a:bodyPr/>
                    <a:lstStyle/>
                    <a:p>
                      <a:pPr indent="0" algn="ctr">
                        <a:lnSpc>
                          <a:spcPct val="150000"/>
                        </a:lnSpc>
                        <a:buNone/>
                      </a:pPr>
                      <a:r>
                        <a:rPr lang="en-US" altLang="zh-CN" sz="2000" dirty="0">
                          <a:latin typeface="微软雅黑" panose="020B0503020204020204" charset="-122"/>
                          <a:ea typeface="微软雅黑" panose="020B0503020204020204" charset="-122"/>
                        </a:rPr>
                        <a:t>B</a:t>
                      </a:r>
                      <a:endParaRPr lang="en-US" altLang="zh-CN" sz="2000" dirty="0">
                        <a:latin typeface="微软雅黑" panose="020B0503020204020204" charset="-122"/>
                        <a:ea typeface="微软雅黑" panose="020B0503020204020204" charset="-122"/>
                      </a:endParaRPr>
                    </a:p>
                    <a:p>
                      <a:pPr indent="0" algn="ctr">
                        <a:lnSpc>
                          <a:spcPct val="150000"/>
                        </a:lnSpc>
                        <a:buNone/>
                      </a:pPr>
                      <a:r>
                        <a:rPr lang="en-US" altLang="zh-CN" sz="2000" dirty="0">
                          <a:latin typeface="微软雅黑" panose="020B0503020204020204" charset="-122"/>
                          <a:ea typeface="微软雅黑" panose="020B0503020204020204" charset="-122"/>
                        </a:rPr>
                        <a:t>7-8</a:t>
                      </a:r>
                      <a:r>
                        <a:rPr lang="zh-CN" altLang="en-US" sz="2000" dirty="0">
                          <a:latin typeface="微软雅黑" panose="020B0503020204020204" charset="-122"/>
                          <a:ea typeface="微软雅黑" panose="020B0503020204020204" charset="-122"/>
                        </a:rPr>
                        <a:t>分</a:t>
                      </a:r>
                      <a:endParaRPr lang="zh-CN" altLang="en-US" sz="2000" dirty="0">
                        <a:latin typeface="微软雅黑" panose="020B0503020204020204" charset="-122"/>
                        <a:ea typeface="微软雅黑" panose="020B0503020204020204" charset="-122"/>
                      </a:endParaRPr>
                    </a:p>
                  </a:txBody>
                  <a:tcPr marL="0" marR="0" marT="0" marB="0" anchor="ctr"/>
                </a:tc>
                <a:tc rowSpan="2">
                  <a:txBody>
                    <a:bodyPr/>
                    <a:lstStyle/>
                    <a:p>
                      <a:pPr indent="0" algn="ctr">
                        <a:lnSpc>
                          <a:spcPct val="150000"/>
                        </a:lnSpc>
                        <a:buNone/>
                      </a:pPr>
                      <a:r>
                        <a:rPr lang="en-US" altLang="zh-CN" sz="2000" b="1" dirty="0">
                          <a:solidFill>
                            <a:srgbClr val="FF0000"/>
                          </a:solidFill>
                          <a:latin typeface="微软雅黑" panose="020B0503020204020204" charset="-122"/>
                          <a:ea typeface="微软雅黑" panose="020B0503020204020204" charset="-122"/>
                        </a:rPr>
                        <a:t>C</a:t>
                      </a:r>
                      <a:endParaRPr lang="en-US" altLang="zh-CN" sz="2000" b="1" dirty="0">
                        <a:solidFill>
                          <a:srgbClr val="FF0000"/>
                        </a:solidFill>
                        <a:latin typeface="微软雅黑" panose="020B0503020204020204" charset="-122"/>
                        <a:ea typeface="微软雅黑" panose="020B0503020204020204" charset="-122"/>
                      </a:endParaRPr>
                    </a:p>
                    <a:p>
                      <a:pPr indent="0" algn="ctr">
                        <a:lnSpc>
                          <a:spcPct val="150000"/>
                        </a:lnSpc>
                        <a:buNone/>
                      </a:pPr>
                      <a:r>
                        <a:rPr lang="en-US" altLang="zh-CN" sz="2000" b="1" dirty="0">
                          <a:solidFill>
                            <a:srgbClr val="FF0000"/>
                          </a:solidFill>
                          <a:latin typeface="微软雅黑" panose="020B0503020204020204" charset="-122"/>
                          <a:ea typeface="微软雅黑" panose="020B0503020204020204" charset="-122"/>
                        </a:rPr>
                        <a:t>5-6</a:t>
                      </a:r>
                      <a:r>
                        <a:rPr lang="zh-CN" altLang="en-US" sz="2000" b="1" dirty="0">
                          <a:solidFill>
                            <a:srgbClr val="FF0000"/>
                          </a:solidFill>
                          <a:latin typeface="微软雅黑" panose="020B0503020204020204" charset="-122"/>
                          <a:ea typeface="微软雅黑" panose="020B0503020204020204" charset="-122"/>
                        </a:rPr>
                        <a:t>分</a:t>
                      </a:r>
                      <a:endParaRPr lang="zh-CN" altLang="en-US" sz="2000" b="1" dirty="0">
                        <a:solidFill>
                          <a:srgbClr val="FF0000"/>
                        </a:solidFill>
                        <a:latin typeface="微软雅黑" panose="020B0503020204020204" charset="-122"/>
                        <a:ea typeface="微软雅黑" panose="020B0503020204020204" charset="-122"/>
                      </a:endParaRPr>
                    </a:p>
                  </a:txBody>
                  <a:tcPr marL="0" marR="0" marT="0" marB="0" anchor="ctr"/>
                </a:tc>
                <a:tc rowSpan="2">
                  <a:txBody>
                    <a:bodyPr/>
                    <a:lstStyle/>
                    <a:p>
                      <a:pPr indent="0" algn="ctr">
                        <a:lnSpc>
                          <a:spcPct val="150000"/>
                        </a:lnSpc>
                        <a:buNone/>
                      </a:pPr>
                      <a:r>
                        <a:rPr lang="en-US" altLang="zh-CN" sz="2000" dirty="0">
                          <a:latin typeface="微软雅黑" panose="020B0503020204020204" charset="-122"/>
                          <a:ea typeface="微软雅黑" panose="020B0503020204020204" charset="-122"/>
                        </a:rPr>
                        <a:t>D</a:t>
                      </a:r>
                      <a:endParaRPr lang="en-US" altLang="zh-CN" sz="2000" dirty="0">
                        <a:latin typeface="微软雅黑" panose="020B0503020204020204" charset="-122"/>
                        <a:ea typeface="微软雅黑" panose="020B0503020204020204" charset="-122"/>
                      </a:endParaRPr>
                    </a:p>
                    <a:p>
                      <a:pPr indent="0" algn="ctr">
                        <a:lnSpc>
                          <a:spcPct val="150000"/>
                        </a:lnSpc>
                        <a:buNone/>
                      </a:pPr>
                      <a:r>
                        <a:rPr lang="en-US" altLang="zh-CN" sz="2000" dirty="0">
                          <a:latin typeface="微软雅黑" panose="020B0503020204020204" charset="-122"/>
                          <a:ea typeface="微软雅黑" panose="020B0503020204020204" charset="-122"/>
                        </a:rPr>
                        <a:t>3-4</a:t>
                      </a:r>
                      <a:r>
                        <a:rPr lang="zh-CN" altLang="en-US" sz="2000" dirty="0">
                          <a:latin typeface="微软雅黑" panose="020B0503020204020204" charset="-122"/>
                          <a:ea typeface="微软雅黑" panose="020B0503020204020204" charset="-122"/>
                        </a:rPr>
                        <a:t>分</a:t>
                      </a:r>
                      <a:endParaRPr lang="zh-CN" altLang="en-US" sz="2000" dirty="0">
                        <a:latin typeface="微软雅黑" panose="020B0503020204020204" charset="-122"/>
                        <a:ea typeface="微软雅黑" panose="020B0503020204020204" charset="-122"/>
                      </a:endParaRPr>
                    </a:p>
                  </a:txBody>
                  <a:tcPr marL="0" marR="0" marT="0" marB="0" anchor="ctr"/>
                </a:tc>
                <a:tc rowSpan="2">
                  <a:txBody>
                    <a:bodyPr/>
                    <a:lstStyle/>
                    <a:p>
                      <a:pPr indent="0" algn="ctr">
                        <a:lnSpc>
                          <a:spcPct val="150000"/>
                        </a:lnSpc>
                        <a:buNone/>
                      </a:pPr>
                      <a:r>
                        <a:rPr lang="en-US" altLang="zh-CN" sz="2000">
                          <a:latin typeface="微软雅黑" panose="020B0503020204020204" charset="-122"/>
                          <a:ea typeface="微软雅黑" panose="020B0503020204020204" charset="-122"/>
                        </a:rPr>
                        <a:t>E</a:t>
                      </a:r>
                      <a:endParaRPr lang="en-US" altLang="zh-CN" sz="2000">
                        <a:latin typeface="微软雅黑" panose="020B0503020204020204" charset="-122"/>
                        <a:ea typeface="微软雅黑" panose="020B0503020204020204" charset="-122"/>
                      </a:endParaRPr>
                    </a:p>
                    <a:p>
                      <a:pPr indent="0" algn="ctr">
                        <a:lnSpc>
                          <a:spcPct val="150000"/>
                        </a:lnSpc>
                        <a:buNone/>
                      </a:pPr>
                      <a:r>
                        <a:rPr lang="en-US" altLang="zh-CN" sz="2000">
                          <a:latin typeface="微软雅黑" panose="020B0503020204020204" charset="-122"/>
                          <a:ea typeface="微软雅黑" panose="020B0503020204020204" charset="-122"/>
                        </a:rPr>
                        <a:t>1-2</a:t>
                      </a:r>
                      <a:r>
                        <a:rPr lang="zh-CN" altLang="en-US" sz="2000">
                          <a:latin typeface="微软雅黑" panose="020B0503020204020204" charset="-122"/>
                          <a:ea typeface="微软雅黑" panose="020B0503020204020204" charset="-122"/>
                        </a:rPr>
                        <a:t>分</a:t>
                      </a:r>
                      <a:endParaRPr lang="zh-CN" altLang="en-US" sz="2000">
                        <a:latin typeface="微软雅黑" panose="020B0503020204020204" charset="-122"/>
                        <a:ea typeface="微软雅黑" panose="020B0503020204020204" charset="-122"/>
                      </a:endParaRPr>
                    </a:p>
                  </a:txBody>
                  <a:tcPr marL="0" marR="0" marT="0" marB="0" anchor="ctr"/>
                </a:tc>
                <a:tc rowSpan="2">
                  <a:txBody>
                    <a:bodyPr/>
                    <a:lstStyle/>
                    <a:p>
                      <a:pPr indent="0" algn="ctr">
                        <a:lnSpc>
                          <a:spcPct val="150000"/>
                        </a:lnSpc>
                        <a:buNone/>
                      </a:pPr>
                      <a:r>
                        <a:rPr lang="en-US" altLang="zh-CN" sz="2000">
                          <a:latin typeface="微软雅黑" panose="020B0503020204020204" charset="-122"/>
                          <a:ea typeface="微软雅黑" panose="020B0503020204020204" charset="-122"/>
                        </a:rPr>
                        <a:t>F</a:t>
                      </a:r>
                      <a:endParaRPr lang="en-US" altLang="zh-CN" sz="2000">
                        <a:latin typeface="微软雅黑" panose="020B0503020204020204" charset="-122"/>
                        <a:ea typeface="微软雅黑" panose="020B0503020204020204" charset="-122"/>
                      </a:endParaRPr>
                    </a:p>
                    <a:p>
                      <a:pPr indent="0" algn="ctr">
                        <a:lnSpc>
                          <a:spcPct val="150000"/>
                        </a:lnSpc>
                        <a:buNone/>
                      </a:pPr>
                      <a:r>
                        <a:rPr lang="en-US" altLang="zh-CN" sz="2000">
                          <a:latin typeface="微软雅黑" panose="020B0503020204020204" charset="-122"/>
                          <a:ea typeface="微软雅黑" panose="020B0503020204020204" charset="-122"/>
                        </a:rPr>
                        <a:t>0</a:t>
                      </a:r>
                      <a:r>
                        <a:rPr lang="zh-CN" altLang="en-US" sz="2000">
                          <a:latin typeface="微软雅黑" panose="020B0503020204020204" charset="-122"/>
                          <a:ea typeface="微软雅黑" panose="020B0503020204020204" charset="-122"/>
                        </a:rPr>
                        <a:t>分</a:t>
                      </a:r>
                      <a:endParaRPr lang="zh-CN" altLang="en-US" sz="2000">
                        <a:latin typeface="微软雅黑" panose="020B0503020204020204" charset="-122"/>
                        <a:ea typeface="微软雅黑" panose="020B0503020204020204" charset="-122"/>
                      </a:endParaRPr>
                    </a:p>
                  </a:txBody>
                  <a:tcPr marL="0" marR="0" marT="0" marB="0" anchor="ctr"/>
                </a:tc>
              </a:tr>
              <a:tr h="1143781">
                <a:tc vMerge="1">
                  <a:tcPr/>
                </a:tc>
                <a:tc>
                  <a:txBody>
                    <a:bodyPr/>
                    <a:lstStyle/>
                    <a:p>
                      <a:pPr indent="0" algn="ctr">
                        <a:lnSpc>
                          <a:spcPct val="150000"/>
                        </a:lnSpc>
                        <a:buNone/>
                      </a:pPr>
                      <a:r>
                        <a:rPr lang="zh-CN" altLang="en-US" sz="2000" dirty="0">
                          <a:latin typeface="微软雅黑" panose="020B0503020204020204" charset="-122"/>
                          <a:ea typeface="微软雅黑" panose="020B0503020204020204" charset="-122"/>
                        </a:rPr>
                        <a:t>销售收入增长率赋值</a:t>
                      </a:r>
                      <a:r>
                        <a:rPr lang="en-US" altLang="zh-CN" sz="2000" dirty="0">
                          <a:latin typeface="微软雅黑" panose="020B0503020204020204" charset="-122"/>
                          <a:ea typeface="微软雅黑" panose="020B0503020204020204" charset="-122"/>
                        </a:rPr>
                        <a:t>≤10</a:t>
                      </a:r>
                      <a:r>
                        <a:rPr lang="zh-CN" altLang="en-US" sz="2000" dirty="0">
                          <a:latin typeface="微软雅黑" panose="020B0503020204020204" charset="-122"/>
                          <a:ea typeface="微软雅黑" panose="020B0503020204020204" charset="-122"/>
                        </a:rPr>
                        <a:t>分</a:t>
                      </a:r>
                      <a:endParaRPr lang="zh-CN" altLang="en-US" sz="2000" dirty="0">
                        <a:latin typeface="微软雅黑" panose="020B0503020204020204" charset="-122"/>
                        <a:ea typeface="微软雅黑" panose="020B0503020204020204" charset="-122"/>
                      </a:endParaRPr>
                    </a:p>
                  </a:txBody>
                  <a:tcPr marL="0" marR="0" marT="0" marB="0" anchor="ctr"/>
                </a:tc>
                <a:tc vMerge="1">
                  <a:tcPr/>
                </a:tc>
                <a:tc vMerge="1">
                  <a:tcPr/>
                </a:tc>
                <a:tc vMerge="1">
                  <a:tcPr/>
                </a:tc>
                <a:tc vMerge="1">
                  <a:tcPr/>
                </a:tc>
                <a:tc vMerge="1">
                  <a:tcPr/>
                </a:tc>
                <a:tc vMerge="1">
                  <a:tcPr/>
                </a:tc>
              </a:tr>
            </a:tbl>
          </a:graphicData>
        </a:graphic>
      </p:graphicFrame>
      <p:sp>
        <p:nvSpPr>
          <p:cNvPr id="6" name="文本框 99"/>
          <p:cNvSpPr txBox="1"/>
          <p:nvPr/>
        </p:nvSpPr>
        <p:spPr>
          <a:xfrm>
            <a:off x="755650" y="4886325"/>
            <a:ext cx="10824845" cy="1337945"/>
          </a:xfrm>
          <a:prstGeom prst="rect">
            <a:avLst/>
          </a:prstGeom>
          <a:solidFill>
            <a:schemeClr val="bg1">
              <a:lumMod val="95000"/>
            </a:schemeClr>
          </a:solidFill>
          <a:ln w="9525">
            <a:noFill/>
          </a:ln>
        </p:spPr>
        <p:txBody>
          <a:bodyPr wrap="square">
            <a:spAutoFit/>
          </a:bodyPr>
          <a:lstStyle/>
          <a:p>
            <a:pPr marL="285750" indent="-285750">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仿宋_GB2312" panose="02010609030101010101" pitchFamily="49" charset="-122"/>
              </a:rPr>
              <a:t>企业实际经营期不满三年的按实际经营时间计算</a:t>
            </a:r>
            <a:endParaRPr lang="zh-CN" altLang="en-US" dirty="0">
              <a:latin typeface="微软雅黑" panose="020B0503020204020204" charset="-122"/>
              <a:ea typeface="微软雅黑" panose="020B0503020204020204" charset="-122"/>
              <a:cs typeface="仿宋_GB2312" panose="02010609030101010101" pitchFamily="49" charset="-122"/>
            </a:endParaRPr>
          </a:p>
          <a:p>
            <a:pPr marL="285750" indent="-285750">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仿宋_GB2312" panose="02010609030101010101" pitchFamily="49" charset="-122"/>
              </a:rPr>
              <a:t>企业净资产增长率或销售收入增长率为负的，按</a:t>
            </a:r>
            <a:r>
              <a:rPr lang="en-US" altLang="zh-CN" dirty="0">
                <a:latin typeface="微软雅黑" panose="020B0503020204020204" charset="-122"/>
                <a:ea typeface="微软雅黑" panose="020B0503020204020204" charset="-122"/>
                <a:cs typeface="仿宋_GB2312" panose="02010609030101010101" pitchFamily="49" charset="-122"/>
              </a:rPr>
              <a:t>0</a:t>
            </a:r>
            <a:r>
              <a:rPr lang="zh-CN" altLang="en-US" dirty="0">
                <a:latin typeface="微软雅黑" panose="020B0503020204020204" charset="-122"/>
                <a:ea typeface="微软雅黑" panose="020B0503020204020204" charset="-122"/>
                <a:cs typeface="仿宋_GB2312" panose="02010609030101010101" pitchFamily="49" charset="-122"/>
              </a:rPr>
              <a:t>分计算</a:t>
            </a:r>
            <a:endParaRPr lang="zh-CN" altLang="en-US" dirty="0">
              <a:latin typeface="微软雅黑" panose="020B0503020204020204" charset="-122"/>
              <a:ea typeface="微软雅黑" panose="020B0503020204020204" charset="-122"/>
              <a:cs typeface="仿宋_GB2312" panose="02010609030101010101" pitchFamily="49" charset="-122"/>
            </a:endParaRPr>
          </a:p>
          <a:p>
            <a:pPr marL="285750" indent="-285750">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仿宋_GB2312" panose="02010609030101010101" pitchFamily="49" charset="-122"/>
              </a:rPr>
              <a:t>第一年末净资产或销售收入为</a:t>
            </a:r>
            <a:r>
              <a:rPr lang="en-US" altLang="zh-CN" dirty="0">
                <a:latin typeface="微软雅黑" panose="020B0503020204020204" charset="-122"/>
                <a:ea typeface="微软雅黑" panose="020B0503020204020204" charset="-122"/>
                <a:cs typeface="仿宋_GB2312" panose="02010609030101010101" pitchFamily="49" charset="-122"/>
              </a:rPr>
              <a:t>0</a:t>
            </a:r>
            <a:r>
              <a:rPr lang="zh-CN" altLang="en-US" dirty="0">
                <a:latin typeface="微软雅黑" panose="020B0503020204020204" charset="-122"/>
                <a:ea typeface="微软雅黑" panose="020B0503020204020204" charset="-122"/>
                <a:cs typeface="仿宋_GB2312" panose="02010609030101010101" pitchFamily="49" charset="-122"/>
              </a:rPr>
              <a:t>的，按后两年计算；第二年末净资产或销售收入为</a:t>
            </a:r>
            <a:r>
              <a:rPr lang="en-US" altLang="zh-CN" dirty="0">
                <a:latin typeface="微软雅黑" panose="020B0503020204020204" charset="-122"/>
                <a:ea typeface="微软雅黑" panose="020B0503020204020204" charset="-122"/>
                <a:cs typeface="仿宋_GB2312" panose="02010609030101010101" pitchFamily="49" charset="-122"/>
              </a:rPr>
              <a:t>0</a:t>
            </a:r>
            <a:r>
              <a:rPr lang="zh-CN" altLang="en-US" dirty="0">
                <a:latin typeface="微软雅黑" panose="020B0503020204020204" charset="-122"/>
                <a:ea typeface="微软雅黑" panose="020B0503020204020204" charset="-122"/>
                <a:cs typeface="仿宋_GB2312" panose="02010609030101010101" pitchFamily="49" charset="-122"/>
              </a:rPr>
              <a:t>的，按</a:t>
            </a:r>
            <a:r>
              <a:rPr lang="en-US" altLang="zh-CN" dirty="0">
                <a:latin typeface="微软雅黑" panose="020B0503020204020204" charset="-122"/>
                <a:ea typeface="微软雅黑" panose="020B0503020204020204" charset="-122"/>
                <a:cs typeface="Times New Roman" panose="02020603050405020304" pitchFamily="18" charset="0"/>
              </a:rPr>
              <a:t>0</a:t>
            </a:r>
            <a:r>
              <a:rPr lang="zh-CN" altLang="en-US" dirty="0">
                <a:latin typeface="微软雅黑" panose="020B0503020204020204" charset="-122"/>
                <a:ea typeface="微软雅黑" panose="020B0503020204020204" charset="-122"/>
                <a:cs typeface="仿宋_GB2312" panose="02010609030101010101" pitchFamily="49" charset="-122"/>
              </a:rPr>
              <a:t>分计算</a:t>
            </a:r>
            <a:endParaRPr lang="zh-CN" altLang="en-US"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sp>
        <p:nvSpPr>
          <p:cNvPr id="13" name="圆角右箭头 12"/>
          <p:cNvSpPr/>
          <p:nvPr/>
        </p:nvSpPr>
        <p:spPr>
          <a:xfrm rot="16200000" flipH="1" flipV="1">
            <a:off x="4677728" y="-1433031"/>
            <a:ext cx="1511966" cy="10865836"/>
          </a:xfrm>
          <a:prstGeom prst="bentArrow">
            <a:avLst>
              <a:gd name="adj1" fmla="val 25820"/>
              <a:gd name="adj2" fmla="val 25000"/>
              <a:gd name="adj3" fmla="val 25000"/>
              <a:gd name="adj4" fmla="val 43750"/>
            </a:avLst>
          </a:prstGeom>
          <a:solidFill>
            <a:schemeClr val="accent1"/>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4" name="圆角右箭头 13"/>
          <p:cNvSpPr/>
          <p:nvPr/>
        </p:nvSpPr>
        <p:spPr>
          <a:xfrm rot="5400000" flipH="1">
            <a:off x="3977296" y="-1846744"/>
            <a:ext cx="1511966" cy="9464977"/>
          </a:xfrm>
          <a:prstGeom prst="bentArrow">
            <a:avLst>
              <a:gd name="adj1" fmla="val 25820"/>
              <a:gd name="adj2" fmla="val 25000"/>
              <a:gd name="adj3" fmla="val 25000"/>
              <a:gd name="adj4" fmla="val 43750"/>
            </a:avLst>
          </a:prstGeom>
          <a:solidFill>
            <a:schemeClr val="accent6"/>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7" name="圆角右箭头 16"/>
          <p:cNvSpPr/>
          <p:nvPr/>
        </p:nvSpPr>
        <p:spPr>
          <a:xfrm rot="16200000" flipH="1" flipV="1">
            <a:off x="2379571" y="841390"/>
            <a:ext cx="1511966" cy="6269518"/>
          </a:xfrm>
          <a:prstGeom prst="bentArrow">
            <a:avLst>
              <a:gd name="adj1" fmla="val 25820"/>
              <a:gd name="adj2" fmla="val 25000"/>
              <a:gd name="adj3" fmla="val 25000"/>
              <a:gd name="adj4" fmla="val 43750"/>
            </a:avLst>
          </a:prstGeom>
          <a:solidFill>
            <a:schemeClr val="accent4">
              <a:lumMod val="75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sp>
        <p:nvSpPr>
          <p:cNvPr id="18" name="圆角右箭头 17"/>
          <p:cNvSpPr/>
          <p:nvPr/>
        </p:nvSpPr>
        <p:spPr>
          <a:xfrm rot="5400000" flipH="1">
            <a:off x="1933570" y="173246"/>
            <a:ext cx="1511966" cy="5377519"/>
          </a:xfrm>
          <a:prstGeom prst="bentArrow">
            <a:avLst>
              <a:gd name="adj1" fmla="val 25820"/>
              <a:gd name="adj2" fmla="val 25000"/>
              <a:gd name="adj3" fmla="val 25000"/>
              <a:gd name="adj4" fmla="val 43750"/>
            </a:avLst>
          </a:prstGeom>
          <a:solidFill>
            <a:schemeClr val="accent1">
              <a:lumMod val="60000"/>
              <a:lumOff val="40000"/>
            </a:schemeClr>
          </a:solidFill>
          <a:ln>
            <a:noFill/>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965"/>
            <a:endParaRPr kumimoji="1" lang="zh-CN" altLang="en-US">
              <a:solidFill>
                <a:srgbClr val="000000"/>
              </a:solidFill>
            </a:endParaRPr>
          </a:p>
        </p:txBody>
      </p:sp>
      <p:grpSp>
        <p:nvGrpSpPr>
          <p:cNvPr id="28" name="组 14"/>
          <p:cNvGrpSpPr/>
          <p:nvPr/>
        </p:nvGrpSpPr>
        <p:grpSpPr>
          <a:xfrm>
            <a:off x="3253740" y="807085"/>
            <a:ext cx="4886326" cy="1165225"/>
            <a:chOff x="1495778" y="3665427"/>
            <a:chExt cx="4391212" cy="698158"/>
          </a:xfrm>
        </p:grpSpPr>
        <p:sp>
          <p:nvSpPr>
            <p:cNvPr id="38" name="文本框 37"/>
            <p:cNvSpPr txBox="1"/>
            <p:nvPr/>
          </p:nvSpPr>
          <p:spPr>
            <a:xfrm>
              <a:off x="1617328" y="3665427"/>
              <a:ext cx="1181262" cy="219149"/>
            </a:xfrm>
            <a:prstGeom prst="rect">
              <a:avLst/>
            </a:prstGeom>
            <a:noFill/>
          </p:spPr>
          <p:txBody>
            <a:bodyPr wrap="square" rtlCol="0" anchor="ctr">
              <a:spAutoFit/>
            </a:bodyPr>
            <a:lstStyle/>
            <a:p>
              <a:pPr algn="l" defTabSz="608965"/>
              <a:r>
                <a:rPr kumimoji="1" lang="en-US" altLang="zh-CN" b="1" dirty="0">
                  <a:solidFill>
                    <a:schemeClr val="accent1">
                      <a:lumMod val="60000"/>
                      <a:lumOff val="40000"/>
                    </a:schemeClr>
                  </a:solidFill>
                </a:rPr>
                <a:t>条件</a:t>
              </a:r>
              <a:r>
                <a:rPr kumimoji="1" lang="zh-CN" altLang="en-US" b="1" dirty="0">
                  <a:solidFill>
                    <a:schemeClr val="accent1">
                      <a:lumMod val="60000"/>
                      <a:lumOff val="40000"/>
                    </a:schemeClr>
                  </a:solidFill>
                </a:rPr>
                <a:t>五</a:t>
              </a:r>
              <a:r>
                <a:rPr kumimoji="1" lang="en-US" altLang="zh-CN" b="1" dirty="0">
                  <a:solidFill>
                    <a:schemeClr val="accent1">
                      <a:lumMod val="60000"/>
                      <a:lumOff val="40000"/>
                    </a:schemeClr>
                  </a:solidFill>
                </a:rPr>
                <a:t>.</a:t>
              </a:r>
              <a:endParaRPr kumimoji="1" lang="en-US" altLang="zh-CN" b="1" dirty="0">
                <a:solidFill>
                  <a:schemeClr val="accent1">
                    <a:lumMod val="60000"/>
                    <a:lumOff val="40000"/>
                  </a:schemeClr>
                </a:solidFill>
              </a:endParaRPr>
            </a:p>
          </p:txBody>
        </p:sp>
        <p:sp>
          <p:nvSpPr>
            <p:cNvPr id="39" name="文本框 38"/>
            <p:cNvSpPr txBox="1"/>
            <p:nvPr/>
          </p:nvSpPr>
          <p:spPr>
            <a:xfrm>
              <a:off x="1495778" y="3833974"/>
              <a:ext cx="4391212" cy="529611"/>
            </a:xfrm>
            <a:prstGeom prst="rect">
              <a:avLst/>
            </a:prstGeom>
            <a:noFill/>
          </p:spPr>
          <p:txBody>
            <a:bodyPr wrap="square" rtlCol="0" anchor="ctr">
              <a:spAutoFit/>
            </a:bodyPr>
            <a:lstStyle/>
            <a:p>
              <a:pPr defTabSz="608965">
                <a:lnSpc>
                  <a:spcPct val="130000"/>
                </a:lnSpc>
              </a:pPr>
              <a:r>
                <a:rPr kumimoji="1" lang="zh-CN" sz="2000" dirty="0">
                  <a:solidFill>
                    <a:schemeClr val="accent1">
                      <a:lumMod val="60000"/>
                      <a:lumOff val="40000"/>
                    </a:schemeClr>
                  </a:solidFill>
                  <a:latin typeface="黑体" panose="02010609060101010101" pitchFamily="49" charset="-122"/>
                  <a:ea typeface="黑体" panose="02010609060101010101" pitchFamily="49" charset="-122"/>
                </a:rPr>
                <a:t>近三个会计年度</a:t>
              </a:r>
              <a:r>
                <a:rPr kumimoji="1" sz="2000" dirty="0">
                  <a:solidFill>
                    <a:schemeClr val="accent1">
                      <a:lumMod val="60000"/>
                      <a:lumOff val="40000"/>
                    </a:schemeClr>
                  </a:solidFill>
                  <a:latin typeface="黑体" panose="02010609060101010101" pitchFamily="49" charset="-122"/>
                  <a:ea typeface="黑体" panose="02010609060101010101" pitchFamily="49" charset="-122"/>
                </a:rPr>
                <a:t>的研究开发费用总额占同期销售收入总额的比例符合要求</a:t>
              </a:r>
              <a:endParaRPr kumimoji="1" sz="2000" dirty="0">
                <a:solidFill>
                  <a:schemeClr val="accent1">
                    <a:lumMod val="60000"/>
                    <a:lumOff val="40000"/>
                  </a:schemeClr>
                </a:solidFill>
                <a:latin typeface="黑体" panose="02010609060101010101" pitchFamily="49" charset="-122"/>
                <a:ea typeface="黑体" panose="02010609060101010101" pitchFamily="49" charset="-122"/>
              </a:endParaRPr>
            </a:p>
          </p:txBody>
        </p:sp>
      </p:grpSp>
      <p:grpSp>
        <p:nvGrpSpPr>
          <p:cNvPr id="48" name="组 20"/>
          <p:cNvGrpSpPr/>
          <p:nvPr/>
        </p:nvGrpSpPr>
        <p:grpSpPr>
          <a:xfrm>
            <a:off x="2844800" y="4887776"/>
            <a:ext cx="4445000" cy="1314904"/>
            <a:chOff x="4076247" y="3577076"/>
            <a:chExt cx="1391439" cy="785693"/>
          </a:xfrm>
        </p:grpSpPr>
        <p:sp>
          <p:nvSpPr>
            <p:cNvPr id="49" name="文本框 48"/>
            <p:cNvSpPr txBox="1"/>
            <p:nvPr/>
          </p:nvSpPr>
          <p:spPr>
            <a:xfrm>
              <a:off x="4093879" y="3577076"/>
              <a:ext cx="702066" cy="218552"/>
            </a:xfrm>
            <a:prstGeom prst="rect">
              <a:avLst/>
            </a:prstGeom>
            <a:noFill/>
          </p:spPr>
          <p:txBody>
            <a:bodyPr wrap="square" rtlCol="0" anchor="ctr">
              <a:spAutoFit/>
            </a:bodyPr>
            <a:lstStyle/>
            <a:p>
              <a:pPr algn="l" defTabSz="608965"/>
              <a:r>
                <a:rPr kumimoji="1" lang="en-US" altLang="zh-CN" b="1" dirty="0">
                  <a:solidFill>
                    <a:schemeClr val="accent4">
                      <a:lumMod val="75000"/>
                    </a:schemeClr>
                  </a:solidFill>
                </a:rPr>
                <a:t>条件</a:t>
              </a:r>
              <a:r>
                <a:rPr kumimoji="1" lang="zh-CN" altLang="en-US" b="1" dirty="0">
                  <a:solidFill>
                    <a:schemeClr val="accent4">
                      <a:lumMod val="75000"/>
                    </a:schemeClr>
                  </a:solidFill>
                </a:rPr>
                <a:t>六</a:t>
              </a:r>
              <a:r>
                <a:rPr kumimoji="1" lang="en-US" altLang="zh-CN" b="1" dirty="0">
                  <a:solidFill>
                    <a:schemeClr val="accent4">
                      <a:lumMod val="75000"/>
                    </a:schemeClr>
                  </a:solidFill>
                </a:rPr>
                <a:t>.</a:t>
              </a:r>
              <a:endParaRPr kumimoji="1" lang="en-US" altLang="zh-CN" b="1" dirty="0">
                <a:solidFill>
                  <a:schemeClr val="accent4">
                    <a:lumMod val="75000"/>
                  </a:schemeClr>
                </a:solidFill>
              </a:endParaRPr>
            </a:p>
          </p:txBody>
        </p:sp>
        <p:sp>
          <p:nvSpPr>
            <p:cNvPr id="50" name="文本框 49"/>
            <p:cNvSpPr txBox="1"/>
            <p:nvPr/>
          </p:nvSpPr>
          <p:spPr>
            <a:xfrm>
              <a:off x="4076247" y="3834601"/>
              <a:ext cx="1391439" cy="528168"/>
            </a:xfrm>
            <a:prstGeom prst="rect">
              <a:avLst/>
            </a:prstGeom>
            <a:noFill/>
          </p:spPr>
          <p:txBody>
            <a:bodyPr wrap="square" rtlCol="0" anchor="ctr">
              <a:spAutoFit/>
            </a:bodyPr>
            <a:lstStyle/>
            <a:p>
              <a:pPr defTabSz="608965">
                <a:lnSpc>
                  <a:spcPct val="130000"/>
                </a:lnSpc>
              </a:pPr>
              <a:r>
                <a:rPr kumimoji="1" sz="2000" dirty="0">
                  <a:solidFill>
                    <a:schemeClr val="accent4">
                      <a:lumMod val="75000"/>
                    </a:schemeClr>
                  </a:solidFill>
                  <a:latin typeface="黑体" panose="02010609060101010101" pitchFamily="49" charset="-122"/>
                  <a:ea typeface="黑体" panose="02010609060101010101" pitchFamily="49" charset="-122"/>
                </a:rPr>
                <a:t>近一年高新技术产品（服务）收入占企业同期总收入的比例不低于60%</a:t>
              </a:r>
              <a:endParaRPr kumimoji="1" sz="2000" dirty="0">
                <a:solidFill>
                  <a:schemeClr val="accent4">
                    <a:lumMod val="75000"/>
                  </a:schemeClr>
                </a:solidFill>
                <a:latin typeface="黑体" panose="02010609060101010101" pitchFamily="49" charset="-122"/>
                <a:ea typeface="黑体" panose="02010609060101010101" pitchFamily="49" charset="-122"/>
              </a:endParaRPr>
            </a:p>
          </p:txBody>
        </p:sp>
      </p:grpSp>
      <p:grpSp>
        <p:nvGrpSpPr>
          <p:cNvPr id="72" name="组 29"/>
          <p:cNvGrpSpPr/>
          <p:nvPr/>
        </p:nvGrpSpPr>
        <p:grpSpPr>
          <a:xfrm>
            <a:off x="8773795" y="944270"/>
            <a:ext cx="2647315" cy="1174637"/>
            <a:chOff x="2351314" y="3549197"/>
            <a:chExt cx="1391439" cy="880948"/>
          </a:xfrm>
        </p:grpSpPr>
        <p:sp>
          <p:nvSpPr>
            <p:cNvPr id="73" name="文本框 72"/>
            <p:cNvSpPr txBox="1"/>
            <p:nvPr/>
          </p:nvSpPr>
          <p:spPr>
            <a:xfrm>
              <a:off x="2439479" y="3549197"/>
              <a:ext cx="702066" cy="274311"/>
            </a:xfrm>
            <a:prstGeom prst="rect">
              <a:avLst/>
            </a:prstGeom>
            <a:noFill/>
          </p:spPr>
          <p:txBody>
            <a:bodyPr wrap="square" rtlCol="0" anchor="ctr">
              <a:spAutoFit/>
            </a:bodyPr>
            <a:lstStyle/>
            <a:p>
              <a:pPr algn="l" defTabSz="608965"/>
              <a:r>
                <a:rPr kumimoji="1" lang="en-US" altLang="zh-CN" b="1" dirty="0">
                  <a:solidFill>
                    <a:schemeClr val="accent6"/>
                  </a:solidFill>
                </a:rPr>
                <a:t>条件</a:t>
              </a:r>
              <a:r>
                <a:rPr kumimoji="1" lang="zh-CN" altLang="en-US" b="1" dirty="0">
                  <a:solidFill>
                    <a:schemeClr val="accent6"/>
                  </a:solidFill>
                </a:rPr>
                <a:t>七</a:t>
              </a:r>
              <a:r>
                <a:rPr kumimoji="1" lang="en-US" altLang="zh-CN" b="1" dirty="0">
                  <a:solidFill>
                    <a:schemeClr val="accent6"/>
                  </a:solidFill>
                </a:rPr>
                <a:t>.</a:t>
              </a:r>
              <a:endParaRPr kumimoji="1" lang="en-US" altLang="zh-CN" b="1" dirty="0">
                <a:solidFill>
                  <a:schemeClr val="accent6"/>
                </a:solidFill>
              </a:endParaRPr>
            </a:p>
          </p:txBody>
        </p:sp>
        <p:sp>
          <p:nvSpPr>
            <p:cNvPr id="74" name="文本框 73"/>
            <p:cNvSpPr txBox="1"/>
            <p:nvPr/>
          </p:nvSpPr>
          <p:spPr>
            <a:xfrm>
              <a:off x="2351314" y="3767227"/>
              <a:ext cx="1391439" cy="662918"/>
            </a:xfrm>
            <a:prstGeom prst="rect">
              <a:avLst/>
            </a:prstGeom>
            <a:noFill/>
          </p:spPr>
          <p:txBody>
            <a:bodyPr wrap="square" rtlCol="0" anchor="ctr">
              <a:spAutoFit/>
            </a:bodyPr>
            <a:lstStyle/>
            <a:p>
              <a:pPr defTabSz="608965">
                <a:lnSpc>
                  <a:spcPct val="130000"/>
                </a:lnSpc>
              </a:pPr>
              <a:r>
                <a:rPr kumimoji="1" sz="2000" dirty="0">
                  <a:solidFill>
                    <a:schemeClr val="accent6"/>
                  </a:solidFill>
                  <a:latin typeface="黑体" panose="02010609060101010101" pitchFamily="49" charset="-122"/>
                  <a:ea typeface="黑体" panose="02010609060101010101" pitchFamily="49" charset="-122"/>
                </a:rPr>
                <a:t>企业创新能力评价应达到相应要求</a:t>
              </a:r>
              <a:endParaRPr kumimoji="1" sz="2000" dirty="0">
                <a:solidFill>
                  <a:schemeClr val="accent6"/>
                </a:solidFill>
                <a:latin typeface="黑体" panose="02010609060101010101" pitchFamily="49" charset="-122"/>
                <a:ea typeface="黑体" panose="02010609060101010101" pitchFamily="49" charset="-122"/>
              </a:endParaRPr>
            </a:p>
          </p:txBody>
        </p:sp>
      </p:grpSp>
      <p:grpSp>
        <p:nvGrpSpPr>
          <p:cNvPr id="75" name="组 32"/>
          <p:cNvGrpSpPr/>
          <p:nvPr/>
        </p:nvGrpSpPr>
        <p:grpSpPr>
          <a:xfrm>
            <a:off x="7871460" y="4890128"/>
            <a:ext cx="3972560" cy="1534819"/>
            <a:chOff x="4076247" y="3580421"/>
            <a:chExt cx="1391439" cy="889021"/>
          </a:xfrm>
        </p:grpSpPr>
        <p:sp>
          <p:nvSpPr>
            <p:cNvPr id="76" name="文本框 75"/>
            <p:cNvSpPr txBox="1"/>
            <p:nvPr/>
          </p:nvSpPr>
          <p:spPr>
            <a:xfrm>
              <a:off x="4093879" y="3580421"/>
              <a:ext cx="702066" cy="211861"/>
            </a:xfrm>
            <a:prstGeom prst="rect">
              <a:avLst/>
            </a:prstGeom>
            <a:noFill/>
          </p:spPr>
          <p:txBody>
            <a:bodyPr wrap="square" rtlCol="0" anchor="ctr">
              <a:spAutoFit/>
            </a:bodyPr>
            <a:lstStyle/>
            <a:p>
              <a:pPr algn="l" defTabSz="608965"/>
              <a:r>
                <a:rPr kumimoji="1" lang="en-US" altLang="zh-CN" b="1" dirty="0">
                  <a:solidFill>
                    <a:schemeClr val="accent1"/>
                  </a:solidFill>
                </a:rPr>
                <a:t>条件</a:t>
              </a:r>
              <a:r>
                <a:rPr kumimoji="1" lang="zh-CN" altLang="en-US" b="1" dirty="0">
                  <a:solidFill>
                    <a:schemeClr val="accent1"/>
                  </a:solidFill>
                </a:rPr>
                <a:t>八</a:t>
              </a:r>
              <a:r>
                <a:rPr kumimoji="1" lang="en-US" altLang="zh-CN" b="1" dirty="0">
                  <a:solidFill>
                    <a:schemeClr val="accent1"/>
                  </a:solidFill>
                </a:rPr>
                <a:t>.</a:t>
              </a:r>
              <a:endParaRPr kumimoji="1" lang="zh-CN" altLang="en-US" b="1" dirty="0">
                <a:solidFill>
                  <a:schemeClr val="accent1"/>
                </a:solidFill>
              </a:endParaRPr>
            </a:p>
          </p:txBody>
        </p:sp>
        <p:sp>
          <p:nvSpPr>
            <p:cNvPr id="77" name="文本框 76"/>
            <p:cNvSpPr txBox="1"/>
            <p:nvPr/>
          </p:nvSpPr>
          <p:spPr>
            <a:xfrm>
              <a:off x="4076247" y="3727928"/>
              <a:ext cx="1391439" cy="741514"/>
            </a:xfrm>
            <a:prstGeom prst="rect">
              <a:avLst/>
            </a:prstGeom>
            <a:noFill/>
          </p:spPr>
          <p:txBody>
            <a:bodyPr wrap="square" rtlCol="0" anchor="ctr">
              <a:spAutoFit/>
            </a:bodyPr>
            <a:lstStyle/>
            <a:p>
              <a:pPr defTabSz="608965">
                <a:lnSpc>
                  <a:spcPct val="130000"/>
                </a:lnSpc>
              </a:pPr>
              <a:r>
                <a:rPr kumimoji="1" sz="2000" dirty="0">
                  <a:solidFill>
                    <a:schemeClr val="accent1"/>
                  </a:solidFill>
                  <a:latin typeface="黑体" panose="02010609060101010101" pitchFamily="49" charset="-122"/>
                  <a:ea typeface="黑体" panose="02010609060101010101" pitchFamily="49" charset="-122"/>
                </a:rPr>
                <a:t>申请认定前一年内未发生重大安全、重大质量事故或严重环境违法行为</a:t>
              </a:r>
              <a:endParaRPr kumimoji="1" sz="2000"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673735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条件八：无其他重大事故或环境违法行为</a:t>
            </a:r>
            <a:endParaRPr kumimoji="1" lang="zh-CN" altLang="en-US" dirty="0">
              <a:solidFill>
                <a:srgbClr val="404040"/>
              </a:solidFill>
              <a:latin typeface="Century Gothic" panose="020B0502020202020204"/>
              <a:ea typeface="微软雅黑" panose="020B0503020204020204" charset="-122"/>
            </a:endParaRPr>
          </a:p>
        </p:txBody>
      </p:sp>
      <p:sp>
        <p:nvSpPr>
          <p:cNvPr id="9" name="文本占位符 1"/>
          <p:cNvSpPr>
            <a:spLocks noGrp="1"/>
          </p:cNvSpPr>
          <p:nvPr/>
        </p:nvSpPr>
        <p:spPr>
          <a:xfrm>
            <a:off x="762635" y="775335"/>
            <a:ext cx="673735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endParaRPr kumimoji="1" lang="zh-CN" altLang="en-US" dirty="0">
              <a:solidFill>
                <a:srgbClr val="404040"/>
              </a:solidFill>
              <a:latin typeface="Century Gothic" panose="020B0502020202020204"/>
              <a:ea typeface="微软雅黑" panose="020B0503020204020204" charset="-122"/>
            </a:endParaRPr>
          </a:p>
        </p:txBody>
      </p:sp>
      <p:pic>
        <p:nvPicPr>
          <p:cNvPr id="5" name="图片 4" descr="t01383f5d726039abd6"/>
          <p:cNvPicPr>
            <a:picLocks noChangeAspect="1"/>
          </p:cNvPicPr>
          <p:nvPr/>
        </p:nvPicPr>
        <p:blipFill>
          <a:blip r:embed="rId1"/>
          <a:stretch>
            <a:fillRect/>
          </a:stretch>
        </p:blipFill>
        <p:spPr>
          <a:xfrm>
            <a:off x="6527689" y="1908838"/>
            <a:ext cx="4925695" cy="3343275"/>
          </a:xfrm>
          <a:prstGeom prst="rect">
            <a:avLst/>
          </a:prstGeom>
        </p:spPr>
      </p:pic>
      <p:sp>
        <p:nvSpPr>
          <p:cNvPr id="100" name="文本框 99"/>
          <p:cNvSpPr txBox="1"/>
          <p:nvPr/>
        </p:nvSpPr>
        <p:spPr>
          <a:xfrm>
            <a:off x="959292" y="1946745"/>
            <a:ext cx="5080000" cy="1846580"/>
          </a:xfrm>
          <a:prstGeom prst="rect">
            <a:avLst/>
          </a:prstGeom>
          <a:noFill/>
          <a:ln w="9525">
            <a:noFill/>
          </a:ln>
        </p:spPr>
        <p:txBody>
          <a:bodyPr wrap="square">
            <a:spAutoFit/>
          </a:bodyPr>
          <a:lstStyle/>
          <a:p>
            <a:pPr marL="0" indent="0" algn="l">
              <a:lnSpc>
                <a:spcPct val="120000"/>
              </a:lnSpc>
            </a:pPr>
            <a:r>
              <a:rPr lang="en-US" altLang="zh-CN" sz="2400" b="1" u="none" dirty="0">
                <a:solidFill>
                  <a:srgbClr val="252525"/>
                </a:solidFill>
                <a:highlight>
                  <a:srgbClr val="FFFFFF"/>
                </a:highlight>
                <a:latin typeface="仿宋" panose="02010609060101010101" charset="-122"/>
                <a:ea typeface="仿宋" panose="02010609060101010101" charset="-122"/>
                <a:cs typeface="宋体" panose="02010600030101010101" pitchFamily="2" charset="-122"/>
              </a:rPr>
              <a:t>“</a:t>
            </a:r>
            <a:r>
              <a:rPr lang="zh-CN" altLang="en-US" sz="2400" b="1" u="none" dirty="0">
                <a:solidFill>
                  <a:srgbClr val="2A2A2A"/>
                </a:solidFill>
                <a:highlight>
                  <a:srgbClr val="FFFFFF"/>
                </a:highlight>
                <a:latin typeface="仿宋" panose="02010609060101010101" charset="-122"/>
                <a:ea typeface="仿宋" panose="02010609060101010101" charset="-122"/>
                <a:cs typeface="宋体" panose="02010600030101010101" pitchFamily="2" charset="-122"/>
              </a:rPr>
              <a:t>企业申请认定前一年内未发生重大安全、重大质量事故或严重环境违法行为</a:t>
            </a:r>
            <a:r>
              <a:rPr lang="zh-CN" altLang="en-US" sz="2400" b="1" u="none" dirty="0">
                <a:solidFill>
                  <a:srgbClr val="252525"/>
                </a:solidFill>
                <a:highlight>
                  <a:srgbClr val="FFFFFF"/>
                </a:highlight>
                <a:latin typeface="仿宋" panose="02010609060101010101" charset="-122"/>
                <a:ea typeface="仿宋" panose="02010609060101010101" charset="-122"/>
                <a:cs typeface="宋体" panose="02010600030101010101" pitchFamily="2" charset="-122"/>
              </a:rPr>
              <a:t>”，对企业安全生产管理、环境保护措施提出了更高的要求。</a:t>
            </a:r>
            <a:endParaRPr lang="zh-CN" altLang="en-US" sz="2400" b="1" u="none" dirty="0">
              <a:solidFill>
                <a:srgbClr val="252525"/>
              </a:solidFill>
              <a:highlight>
                <a:srgbClr val="FFFFFF"/>
              </a:highlight>
              <a:latin typeface="仿宋" panose="02010609060101010101" charset="-122"/>
              <a:ea typeface="仿宋" panose="0201060906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 102"/>
          <p:cNvSpPr/>
          <p:nvPr>
            <p:custDataLst>
              <p:tags r:id="rId1"/>
            </p:custDataLst>
          </p:nvPr>
        </p:nvSpPr>
        <p:spPr>
          <a:xfrm>
            <a:off x="0" y="3072964"/>
            <a:ext cx="3819760" cy="3787467"/>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 name="组合 1"/>
          <p:cNvGrpSpPr/>
          <p:nvPr/>
        </p:nvGrpSpPr>
        <p:grpSpPr>
          <a:xfrm>
            <a:off x="3676036" y="1572399"/>
            <a:ext cx="6729803" cy="526998"/>
            <a:chOff x="3676036" y="1655641"/>
            <a:chExt cx="6729803" cy="526998"/>
          </a:xfrm>
        </p:grpSpPr>
        <p:sp>
          <p:nvSpPr>
            <p:cNvPr id="62" name="文本框 61"/>
            <p:cNvSpPr txBox="1"/>
            <p:nvPr>
              <p:custDataLst>
                <p:tags r:id="rId2"/>
              </p:custDataLst>
            </p:nvPr>
          </p:nvSpPr>
          <p:spPr>
            <a:xfrm>
              <a:off x="4230067" y="1675160"/>
              <a:ext cx="2967878" cy="507479"/>
            </a:xfrm>
            <a:prstGeom prst="rect">
              <a:avLst/>
            </a:prstGeom>
            <a:noFill/>
          </p:spPr>
          <p:txBody>
            <a:bodyPr wrap="square" lIns="0" tIns="0" rIns="0" bIns="0" rtlCol="0" anchor="ctr" anchorCtr="0">
              <a:normAutofit/>
            </a:bodyPr>
            <a:lstStyle/>
            <a:p>
              <a:r>
                <a:rPr lang="zh-CN" altLang="en-US" sz="3200" b="1" dirty="0" smtClean="0"/>
                <a:t>政策解读</a:t>
              </a:r>
              <a:endParaRPr lang="zh-CN" altLang="en-US" sz="3200" b="1" dirty="0"/>
            </a:p>
          </p:txBody>
        </p:sp>
        <p:cxnSp>
          <p:nvCxnSpPr>
            <p:cNvPr id="63" name="直接连接符 62"/>
            <p:cNvCxnSpPr/>
            <p:nvPr>
              <p:custDataLst>
                <p:tags r:id="rId3"/>
              </p:custDataLst>
            </p:nvPr>
          </p:nvCxnSpPr>
          <p:spPr>
            <a:xfrm>
              <a:off x="5937885" y="1902460"/>
              <a:ext cx="3918585" cy="3556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矩形 64"/>
            <p:cNvSpPr/>
            <p:nvPr>
              <p:custDataLst>
                <p:tags r:id="rId4"/>
              </p:custDataLst>
            </p:nvPr>
          </p:nvSpPr>
          <p:spPr>
            <a:xfrm>
              <a:off x="10005726" y="1655641"/>
              <a:ext cx="400113" cy="507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rmAutofit/>
            </a:bodyPr>
            <a:lstStyle/>
            <a:p>
              <a:pPr algn="ctr"/>
              <a:r>
                <a:rPr lang="en-US" altLang="zh-CN" dirty="0" smtClean="0">
                  <a:solidFill>
                    <a:srgbClr val="FFFFFF"/>
                  </a:solidFill>
                </a:rPr>
                <a:t>6</a:t>
              </a:r>
              <a:endParaRPr lang="en-US" altLang="zh-CN" dirty="0">
                <a:solidFill>
                  <a:srgbClr val="FFFFFF"/>
                </a:solidFill>
              </a:endParaRPr>
            </a:p>
          </p:txBody>
        </p:sp>
        <p:sp>
          <p:nvSpPr>
            <p:cNvPr id="67" name="矩形 66"/>
            <p:cNvSpPr/>
            <p:nvPr>
              <p:custDataLst>
                <p:tags r:id="rId5"/>
              </p:custDataLst>
            </p:nvPr>
          </p:nvSpPr>
          <p:spPr>
            <a:xfrm>
              <a:off x="3676036" y="1675160"/>
              <a:ext cx="438209" cy="507479"/>
            </a:xfrm>
            <a:prstGeom prst="rect">
              <a:avLst/>
            </a:prstGeom>
          </p:spPr>
          <p:txBody>
            <a:bodyPr wrap="square" lIns="0" tIns="0" rIns="0" bIns="0" anchor="ctr" anchorCtr="0">
              <a:normAutofit/>
            </a:bodyPr>
            <a:lstStyle/>
            <a:p>
              <a:r>
                <a:rPr lang="en-US" altLang="zh-CN" sz="2600" b="1" dirty="0">
                  <a:solidFill>
                    <a:schemeClr val="accent1"/>
                  </a:solidFill>
                </a:rPr>
                <a:t>01</a:t>
              </a:r>
              <a:r>
                <a:rPr lang="zh-CN" altLang="en-US" sz="2600" dirty="0">
                  <a:solidFill>
                    <a:schemeClr val="accent1"/>
                  </a:solidFill>
                </a:rPr>
                <a:t> </a:t>
              </a:r>
              <a:endParaRPr lang="zh-CN" altLang="en-US" sz="2600" dirty="0">
                <a:solidFill>
                  <a:schemeClr val="accent1"/>
                </a:solidFill>
              </a:endParaRPr>
            </a:p>
          </p:txBody>
        </p:sp>
      </p:grpSp>
      <p:grpSp>
        <p:nvGrpSpPr>
          <p:cNvPr id="3" name="组合 2"/>
          <p:cNvGrpSpPr/>
          <p:nvPr/>
        </p:nvGrpSpPr>
        <p:grpSpPr>
          <a:xfrm>
            <a:off x="3676036" y="2482150"/>
            <a:ext cx="6729803" cy="607544"/>
            <a:chOff x="3676036" y="2482150"/>
            <a:chExt cx="6729803" cy="607544"/>
          </a:xfrm>
        </p:grpSpPr>
        <p:sp>
          <p:nvSpPr>
            <p:cNvPr id="106" name="文本框 105"/>
            <p:cNvSpPr txBox="1"/>
            <p:nvPr>
              <p:custDataLst>
                <p:tags r:id="rId6"/>
              </p:custDataLst>
            </p:nvPr>
          </p:nvSpPr>
          <p:spPr>
            <a:xfrm>
              <a:off x="4224864" y="2482150"/>
              <a:ext cx="2967878" cy="507479"/>
            </a:xfrm>
            <a:prstGeom prst="rect">
              <a:avLst/>
            </a:prstGeom>
            <a:noFill/>
          </p:spPr>
          <p:txBody>
            <a:bodyPr wrap="square" lIns="0" tIns="0" rIns="0" bIns="0" rtlCol="0" anchor="ctr" anchorCtr="0">
              <a:normAutofit/>
            </a:bodyPr>
            <a:lstStyle/>
            <a:p>
              <a:r>
                <a:rPr lang="zh-CN" altLang="en-US" sz="3200" b="1" dirty="0" smtClean="0"/>
                <a:t>认定流程</a:t>
              </a:r>
              <a:endParaRPr lang="zh-CN" altLang="en-US" sz="3200" b="1" dirty="0"/>
            </a:p>
          </p:txBody>
        </p:sp>
        <p:cxnSp>
          <p:nvCxnSpPr>
            <p:cNvPr id="107" name="直接连接符 106"/>
            <p:cNvCxnSpPr/>
            <p:nvPr>
              <p:custDataLst>
                <p:tags r:id="rId7"/>
              </p:custDataLst>
            </p:nvPr>
          </p:nvCxnSpPr>
          <p:spPr>
            <a:xfrm>
              <a:off x="5951220" y="2833370"/>
              <a:ext cx="3891280" cy="1206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8" name="矩形 107"/>
            <p:cNvSpPr/>
            <p:nvPr>
              <p:custDataLst>
                <p:tags r:id="rId8"/>
              </p:custDataLst>
            </p:nvPr>
          </p:nvSpPr>
          <p:spPr>
            <a:xfrm>
              <a:off x="10005726" y="2562696"/>
              <a:ext cx="400113" cy="507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rmAutofit/>
            </a:bodyPr>
            <a:lstStyle/>
            <a:p>
              <a:pPr algn="ctr"/>
              <a:r>
                <a:rPr lang="en-US" altLang="zh-CN" dirty="0" smtClean="0">
                  <a:solidFill>
                    <a:srgbClr val="FFFFFF"/>
                  </a:solidFill>
                </a:rPr>
                <a:t>33</a:t>
              </a:r>
              <a:endParaRPr lang="en-US" altLang="zh-CN" dirty="0">
                <a:solidFill>
                  <a:srgbClr val="FFFFFF"/>
                </a:solidFill>
              </a:endParaRPr>
            </a:p>
          </p:txBody>
        </p:sp>
        <p:sp>
          <p:nvSpPr>
            <p:cNvPr id="109" name="矩形 108"/>
            <p:cNvSpPr/>
            <p:nvPr>
              <p:custDataLst>
                <p:tags r:id="rId9"/>
              </p:custDataLst>
            </p:nvPr>
          </p:nvSpPr>
          <p:spPr>
            <a:xfrm>
              <a:off x="3676036" y="2582215"/>
              <a:ext cx="385602" cy="507479"/>
            </a:xfrm>
            <a:prstGeom prst="rect">
              <a:avLst/>
            </a:prstGeom>
          </p:spPr>
          <p:txBody>
            <a:bodyPr wrap="square" lIns="0" tIns="0" rIns="0" bIns="0" anchor="ctr" anchorCtr="0">
              <a:normAutofit fontScale="80000" lnSpcReduction="10000"/>
            </a:bodyPr>
            <a:lstStyle/>
            <a:p>
              <a:r>
                <a:rPr lang="en-US" altLang="zh-CN" sz="3200" b="1" dirty="0" smtClean="0">
                  <a:solidFill>
                    <a:schemeClr val="accent1"/>
                  </a:solidFill>
                </a:rPr>
                <a:t>02</a:t>
              </a:r>
              <a:endParaRPr lang="zh-CN" altLang="en-US" sz="3200" b="1" dirty="0">
                <a:solidFill>
                  <a:schemeClr val="accent1"/>
                </a:solidFill>
              </a:endParaRPr>
            </a:p>
          </p:txBody>
        </p:sp>
      </p:grpSp>
      <p:grpSp>
        <p:nvGrpSpPr>
          <p:cNvPr id="4" name="组合 3"/>
          <p:cNvGrpSpPr/>
          <p:nvPr/>
        </p:nvGrpSpPr>
        <p:grpSpPr>
          <a:xfrm>
            <a:off x="3676036" y="3447808"/>
            <a:ext cx="6729803" cy="526998"/>
            <a:chOff x="3676036" y="3469750"/>
            <a:chExt cx="6729803" cy="526998"/>
          </a:xfrm>
        </p:grpSpPr>
        <p:sp>
          <p:nvSpPr>
            <p:cNvPr id="111" name="文本框 110"/>
            <p:cNvSpPr txBox="1"/>
            <p:nvPr>
              <p:custDataLst>
                <p:tags r:id="rId10"/>
              </p:custDataLst>
            </p:nvPr>
          </p:nvSpPr>
          <p:spPr>
            <a:xfrm>
              <a:off x="4242767" y="3489269"/>
              <a:ext cx="2967878" cy="507479"/>
            </a:xfrm>
            <a:prstGeom prst="rect">
              <a:avLst/>
            </a:prstGeom>
            <a:noFill/>
          </p:spPr>
          <p:txBody>
            <a:bodyPr wrap="square" lIns="0" tIns="0" rIns="0" bIns="0" rtlCol="0" anchor="ctr" anchorCtr="0">
              <a:normAutofit/>
            </a:bodyPr>
            <a:lstStyle/>
            <a:p>
              <a:r>
                <a:rPr lang="zh-CN" altLang="en-US" sz="3200" b="1" dirty="0" smtClean="0"/>
                <a:t>注意事项</a:t>
              </a:r>
              <a:endParaRPr lang="zh-CN" altLang="en-US" sz="3200" b="1" dirty="0"/>
            </a:p>
          </p:txBody>
        </p:sp>
        <p:cxnSp>
          <p:nvCxnSpPr>
            <p:cNvPr id="112" name="直接连接符 111"/>
            <p:cNvCxnSpPr/>
            <p:nvPr>
              <p:custDataLst>
                <p:tags r:id="rId11"/>
              </p:custDataLst>
            </p:nvPr>
          </p:nvCxnSpPr>
          <p:spPr>
            <a:xfrm flipV="1">
              <a:off x="6061075" y="3752850"/>
              <a:ext cx="3781425" cy="1143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13" name="矩形 112"/>
            <p:cNvSpPr/>
            <p:nvPr>
              <p:custDataLst>
                <p:tags r:id="rId12"/>
              </p:custDataLst>
            </p:nvPr>
          </p:nvSpPr>
          <p:spPr>
            <a:xfrm>
              <a:off x="10005726" y="3469750"/>
              <a:ext cx="400113" cy="507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rmAutofit/>
            </a:bodyPr>
            <a:lstStyle/>
            <a:p>
              <a:pPr algn="ctr"/>
              <a:r>
                <a:rPr lang="en-US" altLang="zh-CN" dirty="0" smtClean="0">
                  <a:solidFill>
                    <a:srgbClr val="FFFFFF"/>
                  </a:solidFill>
                </a:rPr>
                <a:t>39</a:t>
              </a:r>
              <a:endParaRPr lang="en-US" altLang="zh-CN" dirty="0">
                <a:solidFill>
                  <a:srgbClr val="FFFFFF"/>
                </a:solidFill>
              </a:endParaRPr>
            </a:p>
          </p:txBody>
        </p:sp>
        <p:sp>
          <p:nvSpPr>
            <p:cNvPr id="114" name="矩形 113"/>
            <p:cNvSpPr/>
            <p:nvPr>
              <p:custDataLst>
                <p:tags r:id="rId13"/>
              </p:custDataLst>
            </p:nvPr>
          </p:nvSpPr>
          <p:spPr>
            <a:xfrm>
              <a:off x="3676036" y="3489269"/>
              <a:ext cx="385602" cy="507479"/>
            </a:xfrm>
            <a:prstGeom prst="rect">
              <a:avLst/>
            </a:prstGeom>
          </p:spPr>
          <p:txBody>
            <a:bodyPr wrap="square" lIns="0" tIns="0" rIns="0" bIns="0" anchor="ctr" anchorCtr="0">
              <a:normAutofit fontScale="80000" lnSpcReduction="10000"/>
            </a:bodyPr>
            <a:lstStyle/>
            <a:p>
              <a:r>
                <a:rPr lang="en-US" altLang="zh-CN" sz="3200" b="1" dirty="0" smtClean="0">
                  <a:solidFill>
                    <a:schemeClr val="accent1"/>
                  </a:solidFill>
                </a:rPr>
                <a:t>03</a:t>
              </a:r>
              <a:endParaRPr lang="zh-CN" altLang="en-US" sz="3200" b="1" dirty="0">
                <a:solidFill>
                  <a:schemeClr val="accent1"/>
                </a:solidFill>
              </a:endParaRPr>
            </a:p>
          </p:txBody>
        </p:sp>
      </p:grpSp>
      <p:sp>
        <p:nvSpPr>
          <p:cNvPr id="28" name="文本框 27"/>
          <p:cNvSpPr txBox="1"/>
          <p:nvPr/>
        </p:nvSpPr>
        <p:spPr>
          <a:xfrm>
            <a:off x="794385" y="224790"/>
            <a:ext cx="3961130" cy="548640"/>
          </a:xfrm>
          <a:prstGeom prst="rect">
            <a:avLst/>
          </a:prstGeom>
          <a:noFill/>
        </p:spPr>
        <p:txBody>
          <a:bodyPr wrap="square" rtlCol="0">
            <a:spAutoFit/>
          </a:bodyPr>
          <a:lstStyle/>
          <a:p>
            <a:r>
              <a:rPr lang="zh-CN" altLang="en-US" sz="2800" b="1" dirty="0">
                <a:solidFill>
                  <a:prstClr val="black"/>
                </a:solidFill>
                <a:latin typeface="微软雅黑" panose="020B0503020204020204" charset="-122"/>
                <a:ea typeface="微软雅黑" panose="020B0503020204020204" charset="-122"/>
              </a:rPr>
              <a:t>目录</a:t>
            </a:r>
            <a:endParaRPr lang="zh-CN" altLang="en-US" sz="2800" b="1" dirty="0">
              <a:solidFill>
                <a:prstClr val="black"/>
              </a:solidFill>
              <a:latin typeface="微软雅黑" panose="020B0503020204020204" charset="-122"/>
              <a:ea typeface="微软雅黑" panose="020B0503020204020204" charset="-122"/>
            </a:endParaRPr>
          </a:p>
        </p:txBody>
      </p:sp>
      <p:grpSp>
        <p:nvGrpSpPr>
          <p:cNvPr id="24" name="组合 23"/>
          <p:cNvGrpSpPr/>
          <p:nvPr/>
        </p:nvGrpSpPr>
        <p:grpSpPr>
          <a:xfrm>
            <a:off x="3676035" y="4397765"/>
            <a:ext cx="6729804" cy="526998"/>
            <a:chOff x="3676035" y="3469750"/>
            <a:chExt cx="6729804" cy="526998"/>
          </a:xfrm>
        </p:grpSpPr>
        <p:sp>
          <p:nvSpPr>
            <p:cNvPr id="25" name="文本框 24"/>
            <p:cNvSpPr txBox="1"/>
            <p:nvPr>
              <p:custDataLst>
                <p:tags r:id="rId14"/>
              </p:custDataLst>
            </p:nvPr>
          </p:nvSpPr>
          <p:spPr>
            <a:xfrm>
              <a:off x="4242767" y="3489269"/>
              <a:ext cx="2967878" cy="507479"/>
            </a:xfrm>
            <a:prstGeom prst="rect">
              <a:avLst/>
            </a:prstGeom>
            <a:noFill/>
          </p:spPr>
          <p:txBody>
            <a:bodyPr wrap="square" lIns="0" tIns="0" rIns="0" bIns="0" rtlCol="0" anchor="ctr" anchorCtr="0">
              <a:normAutofit/>
            </a:bodyPr>
            <a:lstStyle/>
            <a:p>
              <a:r>
                <a:rPr lang="zh-CN" altLang="en-US" sz="3200" b="1" dirty="0" smtClean="0"/>
                <a:t>科技型中小企业</a:t>
              </a:r>
              <a:endParaRPr lang="zh-CN" altLang="en-US" sz="3200" b="1" dirty="0"/>
            </a:p>
          </p:txBody>
        </p:sp>
        <p:cxnSp>
          <p:nvCxnSpPr>
            <p:cNvPr id="26" name="直接连接符 25"/>
            <p:cNvCxnSpPr>
              <a:stCxn id="25" idx="3"/>
            </p:cNvCxnSpPr>
            <p:nvPr>
              <p:custDataLst>
                <p:tags r:id="rId15"/>
              </p:custDataLst>
            </p:nvPr>
          </p:nvCxnSpPr>
          <p:spPr>
            <a:xfrm>
              <a:off x="7210645" y="3743009"/>
              <a:ext cx="2631855" cy="984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custDataLst>
                <p:tags r:id="rId16"/>
              </p:custDataLst>
            </p:nvPr>
          </p:nvSpPr>
          <p:spPr>
            <a:xfrm>
              <a:off x="10005726" y="3469750"/>
              <a:ext cx="400113" cy="507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rmAutofit/>
            </a:bodyPr>
            <a:lstStyle/>
            <a:p>
              <a:pPr algn="ctr"/>
              <a:r>
                <a:rPr lang="en-US" altLang="zh-CN" dirty="0" smtClean="0">
                  <a:solidFill>
                    <a:srgbClr val="FFFFFF"/>
                  </a:solidFill>
                </a:rPr>
                <a:t>50</a:t>
              </a:r>
              <a:endParaRPr lang="en-US" altLang="zh-CN" dirty="0">
                <a:solidFill>
                  <a:srgbClr val="FFFFFF"/>
                </a:solidFill>
              </a:endParaRPr>
            </a:p>
          </p:txBody>
        </p:sp>
        <p:sp>
          <p:nvSpPr>
            <p:cNvPr id="29" name="矩形 28"/>
            <p:cNvSpPr/>
            <p:nvPr>
              <p:custDataLst>
                <p:tags r:id="rId17"/>
              </p:custDataLst>
            </p:nvPr>
          </p:nvSpPr>
          <p:spPr>
            <a:xfrm>
              <a:off x="3676035" y="3489269"/>
              <a:ext cx="438209" cy="507479"/>
            </a:xfrm>
            <a:prstGeom prst="rect">
              <a:avLst/>
            </a:prstGeom>
          </p:spPr>
          <p:txBody>
            <a:bodyPr wrap="square" lIns="0" tIns="0" rIns="0" bIns="0" anchor="ctr" anchorCtr="0">
              <a:normAutofit fontScale="95000"/>
            </a:bodyPr>
            <a:lstStyle/>
            <a:p>
              <a:r>
                <a:rPr lang="en-US" altLang="zh-CN" sz="3200" b="1" dirty="0" smtClean="0">
                  <a:solidFill>
                    <a:schemeClr val="accent1"/>
                  </a:solidFill>
                </a:rPr>
                <a:t>04</a:t>
              </a:r>
              <a:endParaRPr lang="zh-CN" altLang="en-US" sz="3200" b="1" dirty="0">
                <a:solidFill>
                  <a:schemeClr val="accent1"/>
                </a:solidFill>
              </a:endParaRPr>
            </a:p>
          </p:txBody>
        </p:sp>
      </p:grpSp>
    </p:spTree>
    <p:custDataLst>
      <p:tags r:id="rId18"/>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五、</a:t>
            </a:r>
            <a:r>
              <a:rPr kumimoji="1" lang="zh-CN" altLang="en-US" sz="2800" dirty="0"/>
              <a:t>监督管理</a:t>
            </a:r>
            <a:endParaRPr kumimoji="1" lang="zh-CN" altLang="en-US" sz="2800" dirty="0"/>
          </a:p>
        </p:txBody>
      </p:sp>
      <p:grpSp>
        <p:nvGrpSpPr>
          <p:cNvPr id="173" name="组合 172"/>
          <p:cNvGrpSpPr/>
          <p:nvPr/>
        </p:nvGrpSpPr>
        <p:grpSpPr>
          <a:xfrm>
            <a:off x="406697" y="308610"/>
            <a:ext cx="11581170" cy="6321303"/>
            <a:chOff x="406697" y="308610"/>
            <a:chExt cx="11581170" cy="6321303"/>
          </a:xfrm>
        </p:grpSpPr>
        <p:grpSp>
          <p:nvGrpSpPr>
            <p:cNvPr id="6" name="Group 2"/>
            <p:cNvGrpSpPr/>
            <p:nvPr/>
          </p:nvGrpSpPr>
          <p:grpSpPr>
            <a:xfrm>
              <a:off x="3536689" y="1851984"/>
              <a:ext cx="4879540" cy="4777929"/>
              <a:chOff x="3659914" y="2601919"/>
              <a:chExt cx="4879540" cy="4777929"/>
            </a:xfrm>
          </p:grpSpPr>
          <p:sp>
            <p:nvSpPr>
              <p:cNvPr id="7" name="Freeform: Shape 3"/>
              <p:cNvSpPr/>
              <p:nvPr/>
            </p:nvSpPr>
            <p:spPr bwMode="auto">
              <a:xfrm>
                <a:off x="3827317" y="2601919"/>
                <a:ext cx="4544734" cy="4543272"/>
              </a:xfrm>
              <a:custGeom>
                <a:avLst/>
                <a:gdLst>
                  <a:gd name="T0" fmla="*/ 2621 w 2629"/>
                  <a:gd name="T1" fmla="*/ 1303 h 2628"/>
                  <a:gd name="T2" fmla="*/ 2607 w 2629"/>
                  <a:gd name="T3" fmla="*/ 1188 h 2628"/>
                  <a:gd name="T4" fmla="*/ 2560 w 2629"/>
                  <a:gd name="T5" fmla="*/ 946 h 2628"/>
                  <a:gd name="T6" fmla="*/ 2528 w 2629"/>
                  <a:gd name="T7" fmla="*/ 851 h 2628"/>
                  <a:gd name="T8" fmla="*/ 2489 w 2629"/>
                  <a:gd name="T9" fmla="*/ 742 h 2628"/>
                  <a:gd name="T10" fmla="*/ 2432 w 2629"/>
                  <a:gd name="T11" fmla="*/ 622 h 2628"/>
                  <a:gd name="T12" fmla="*/ 2346 w 2629"/>
                  <a:gd name="T13" fmla="*/ 500 h 2628"/>
                  <a:gd name="T14" fmla="*/ 2253 w 2629"/>
                  <a:gd name="T15" fmla="*/ 405 h 2628"/>
                  <a:gd name="T16" fmla="*/ 2163 w 2629"/>
                  <a:gd name="T17" fmla="*/ 331 h 2628"/>
                  <a:gd name="T18" fmla="*/ 1962 w 2629"/>
                  <a:gd name="T19" fmla="*/ 188 h 2628"/>
                  <a:gd name="T20" fmla="*/ 1874 w 2629"/>
                  <a:gd name="T21" fmla="*/ 142 h 2628"/>
                  <a:gd name="T22" fmla="*/ 1770 w 2629"/>
                  <a:gd name="T23" fmla="*/ 89 h 2628"/>
                  <a:gd name="T24" fmla="*/ 1646 w 2629"/>
                  <a:gd name="T25" fmla="*/ 41 h 2628"/>
                  <a:gd name="T26" fmla="*/ 1499 w 2629"/>
                  <a:gd name="T27" fmla="*/ 12 h 2628"/>
                  <a:gd name="T28" fmla="*/ 1366 w 2629"/>
                  <a:gd name="T29" fmla="*/ 8 h 2628"/>
                  <a:gd name="T30" fmla="*/ 1250 w 2629"/>
                  <a:gd name="T31" fmla="*/ 17 h 2628"/>
                  <a:gd name="T32" fmla="*/ 1006 w 2629"/>
                  <a:gd name="T33" fmla="*/ 52 h 2628"/>
                  <a:gd name="T34" fmla="*/ 910 w 2629"/>
                  <a:gd name="T35" fmla="*/ 79 h 2628"/>
                  <a:gd name="T36" fmla="*/ 799 w 2629"/>
                  <a:gd name="T37" fmla="*/ 113 h 2628"/>
                  <a:gd name="T38" fmla="*/ 677 w 2629"/>
                  <a:gd name="T39" fmla="*/ 164 h 2628"/>
                  <a:gd name="T40" fmla="*/ 551 w 2629"/>
                  <a:gd name="T41" fmla="*/ 244 h 2628"/>
                  <a:gd name="T42" fmla="*/ 452 w 2629"/>
                  <a:gd name="T43" fmla="*/ 333 h 2628"/>
                  <a:gd name="T44" fmla="*/ 374 w 2629"/>
                  <a:gd name="T45" fmla="*/ 419 h 2628"/>
                  <a:gd name="T46" fmla="*/ 221 w 2629"/>
                  <a:gd name="T47" fmla="*/ 613 h 2628"/>
                  <a:gd name="T48" fmla="*/ 170 w 2629"/>
                  <a:gd name="T49" fmla="*/ 699 h 2628"/>
                  <a:gd name="T50" fmla="*/ 113 w 2629"/>
                  <a:gd name="T51" fmla="*/ 800 h 2628"/>
                  <a:gd name="T52" fmla="*/ 59 w 2629"/>
                  <a:gd name="T53" fmla="*/ 922 h 2628"/>
                  <a:gd name="T54" fmla="*/ 23 w 2629"/>
                  <a:gd name="T55" fmla="*/ 1067 h 2628"/>
                  <a:gd name="T56" fmla="*/ 13 w 2629"/>
                  <a:gd name="T57" fmla="*/ 1199 h 2628"/>
                  <a:gd name="T58" fmla="*/ 0 w 2629"/>
                  <a:gd name="T59" fmla="*/ 1315 h 2628"/>
                  <a:gd name="T60" fmla="*/ 14 w 2629"/>
                  <a:gd name="T61" fmla="*/ 1448 h 2628"/>
                  <a:gd name="T62" fmla="*/ 39 w 2629"/>
                  <a:gd name="T63" fmla="*/ 1561 h 2628"/>
                  <a:gd name="T64" fmla="*/ 109 w 2629"/>
                  <a:gd name="T65" fmla="*/ 1798 h 2628"/>
                  <a:gd name="T66" fmla="*/ 150 w 2629"/>
                  <a:gd name="T67" fmla="*/ 1889 h 2628"/>
                  <a:gd name="T68" fmla="*/ 198 w 2629"/>
                  <a:gd name="T69" fmla="*/ 1994 h 2628"/>
                  <a:gd name="T70" fmla="*/ 267 w 2629"/>
                  <a:gd name="T71" fmla="*/ 2108 h 2628"/>
                  <a:gd name="T72" fmla="*/ 363 w 2629"/>
                  <a:gd name="T73" fmla="*/ 2222 h 2628"/>
                  <a:gd name="T74" fmla="*/ 465 w 2629"/>
                  <a:gd name="T75" fmla="*/ 2307 h 2628"/>
                  <a:gd name="T76" fmla="*/ 562 w 2629"/>
                  <a:gd name="T77" fmla="*/ 2372 h 2628"/>
                  <a:gd name="T78" fmla="*/ 776 w 2629"/>
                  <a:gd name="T79" fmla="*/ 2496 h 2628"/>
                  <a:gd name="T80" fmla="*/ 868 w 2629"/>
                  <a:gd name="T81" fmla="*/ 2534 h 2628"/>
                  <a:gd name="T82" fmla="*/ 976 w 2629"/>
                  <a:gd name="T83" fmla="*/ 2576 h 2628"/>
                  <a:gd name="T84" fmla="*/ 1104 w 2629"/>
                  <a:gd name="T85" fmla="*/ 2612 h 2628"/>
                  <a:gd name="T86" fmla="*/ 1253 w 2629"/>
                  <a:gd name="T87" fmla="*/ 2627 h 2628"/>
                  <a:gd name="T88" fmla="*/ 1385 w 2629"/>
                  <a:gd name="T89" fmla="*/ 2619 h 2628"/>
                  <a:gd name="T90" fmla="*/ 1500 w 2629"/>
                  <a:gd name="T91" fmla="*/ 2599 h 2628"/>
                  <a:gd name="T92" fmla="*/ 1740 w 2629"/>
                  <a:gd name="T93" fmla="*/ 2541 h 2628"/>
                  <a:gd name="T94" fmla="*/ 1832 w 2629"/>
                  <a:gd name="T95" fmla="*/ 2505 h 2628"/>
                  <a:gd name="T96" fmla="*/ 1940 w 2629"/>
                  <a:gd name="T97" fmla="*/ 2461 h 2628"/>
                  <a:gd name="T98" fmla="*/ 2057 w 2629"/>
                  <a:gd name="T99" fmla="*/ 2399 h 2628"/>
                  <a:gd name="T100" fmla="*/ 2175 w 2629"/>
                  <a:gd name="T101" fmla="*/ 2308 h 2628"/>
                  <a:gd name="T102" fmla="*/ 2266 w 2629"/>
                  <a:gd name="T103" fmla="*/ 2210 h 2628"/>
                  <a:gd name="T104" fmla="*/ 2335 w 2629"/>
                  <a:gd name="T105" fmla="*/ 2117 h 2628"/>
                  <a:gd name="T106" fmla="*/ 2469 w 2629"/>
                  <a:gd name="T107" fmla="*/ 1909 h 2628"/>
                  <a:gd name="T108" fmla="*/ 2511 w 2629"/>
                  <a:gd name="T109" fmla="*/ 1819 h 2628"/>
                  <a:gd name="T110" fmla="*/ 2559 w 2629"/>
                  <a:gd name="T111" fmla="*/ 1713 h 2628"/>
                  <a:gd name="T112" fmla="*/ 2601 w 2629"/>
                  <a:gd name="T113" fmla="*/ 1586 h 2628"/>
                  <a:gd name="T114" fmla="*/ 2623 w 2629"/>
                  <a:gd name="T115" fmla="*/ 1439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9" h="2628">
                    <a:moveTo>
                      <a:pt x="2613" y="1311"/>
                    </a:moveTo>
                    <a:cubicBezTo>
                      <a:pt x="2613" y="1312"/>
                      <a:pt x="2613" y="1313"/>
                      <a:pt x="2613" y="1314"/>
                    </a:cubicBezTo>
                    <a:cubicBezTo>
                      <a:pt x="2613" y="1322"/>
                      <a:pt x="2613" y="1330"/>
                      <a:pt x="2613" y="1338"/>
                    </a:cubicBezTo>
                    <a:cubicBezTo>
                      <a:pt x="2613" y="1342"/>
                      <a:pt x="2616" y="1346"/>
                      <a:pt x="2621" y="1346"/>
                    </a:cubicBezTo>
                    <a:cubicBezTo>
                      <a:pt x="2625" y="1346"/>
                      <a:pt x="2629" y="1343"/>
                      <a:pt x="2629" y="1338"/>
                    </a:cubicBezTo>
                    <a:cubicBezTo>
                      <a:pt x="2629" y="1330"/>
                      <a:pt x="2629" y="1322"/>
                      <a:pt x="2629" y="1314"/>
                    </a:cubicBezTo>
                    <a:cubicBezTo>
                      <a:pt x="2629" y="1313"/>
                      <a:pt x="2629" y="1312"/>
                      <a:pt x="2629" y="1311"/>
                    </a:cubicBezTo>
                    <a:cubicBezTo>
                      <a:pt x="2629" y="1307"/>
                      <a:pt x="2625" y="1303"/>
                      <a:pt x="2621" y="1303"/>
                    </a:cubicBezTo>
                    <a:cubicBezTo>
                      <a:pt x="2617" y="1303"/>
                      <a:pt x="2613" y="1307"/>
                      <a:pt x="2613" y="1311"/>
                    </a:cubicBezTo>
                    <a:close/>
                    <a:moveTo>
                      <a:pt x="2607" y="1188"/>
                    </a:moveTo>
                    <a:cubicBezTo>
                      <a:pt x="2608" y="1196"/>
                      <a:pt x="2608" y="1204"/>
                      <a:pt x="2609" y="1212"/>
                    </a:cubicBezTo>
                    <a:cubicBezTo>
                      <a:pt x="2609" y="1216"/>
                      <a:pt x="2613" y="1219"/>
                      <a:pt x="2618" y="1219"/>
                    </a:cubicBezTo>
                    <a:cubicBezTo>
                      <a:pt x="2622" y="1219"/>
                      <a:pt x="2625" y="1215"/>
                      <a:pt x="2625" y="1210"/>
                    </a:cubicBezTo>
                    <a:cubicBezTo>
                      <a:pt x="2624" y="1202"/>
                      <a:pt x="2624" y="1194"/>
                      <a:pt x="2623" y="1186"/>
                    </a:cubicBezTo>
                    <a:cubicBezTo>
                      <a:pt x="2622" y="1182"/>
                      <a:pt x="2619" y="1179"/>
                      <a:pt x="2614" y="1179"/>
                    </a:cubicBezTo>
                    <a:cubicBezTo>
                      <a:pt x="2610" y="1179"/>
                      <a:pt x="2607" y="1183"/>
                      <a:pt x="2607" y="1188"/>
                    </a:cubicBezTo>
                    <a:close/>
                    <a:moveTo>
                      <a:pt x="2589" y="1066"/>
                    </a:moveTo>
                    <a:cubicBezTo>
                      <a:pt x="2591" y="1073"/>
                      <a:pt x="2592" y="1081"/>
                      <a:pt x="2594" y="1089"/>
                    </a:cubicBezTo>
                    <a:cubicBezTo>
                      <a:pt x="2594" y="1093"/>
                      <a:pt x="2598" y="1096"/>
                      <a:pt x="2603" y="1096"/>
                    </a:cubicBezTo>
                    <a:cubicBezTo>
                      <a:pt x="2607" y="1095"/>
                      <a:pt x="2610" y="1091"/>
                      <a:pt x="2609" y="1086"/>
                    </a:cubicBezTo>
                    <a:cubicBezTo>
                      <a:pt x="2608" y="1078"/>
                      <a:pt x="2606" y="1070"/>
                      <a:pt x="2605" y="1062"/>
                    </a:cubicBezTo>
                    <a:cubicBezTo>
                      <a:pt x="2604" y="1058"/>
                      <a:pt x="2600" y="1055"/>
                      <a:pt x="2596" y="1056"/>
                    </a:cubicBezTo>
                    <a:cubicBezTo>
                      <a:pt x="2591" y="1057"/>
                      <a:pt x="2588" y="1061"/>
                      <a:pt x="2589" y="1066"/>
                    </a:cubicBezTo>
                    <a:close/>
                    <a:moveTo>
                      <a:pt x="2560" y="946"/>
                    </a:moveTo>
                    <a:cubicBezTo>
                      <a:pt x="2562" y="953"/>
                      <a:pt x="2564" y="961"/>
                      <a:pt x="2567" y="969"/>
                    </a:cubicBezTo>
                    <a:cubicBezTo>
                      <a:pt x="2568" y="973"/>
                      <a:pt x="2572" y="975"/>
                      <a:pt x="2576" y="974"/>
                    </a:cubicBezTo>
                    <a:cubicBezTo>
                      <a:pt x="2581" y="973"/>
                      <a:pt x="2583" y="969"/>
                      <a:pt x="2582" y="964"/>
                    </a:cubicBezTo>
                    <a:cubicBezTo>
                      <a:pt x="2580" y="956"/>
                      <a:pt x="2578" y="949"/>
                      <a:pt x="2575" y="941"/>
                    </a:cubicBezTo>
                    <a:cubicBezTo>
                      <a:pt x="2574" y="937"/>
                      <a:pt x="2570" y="934"/>
                      <a:pt x="2565" y="936"/>
                    </a:cubicBezTo>
                    <a:cubicBezTo>
                      <a:pt x="2561" y="937"/>
                      <a:pt x="2559" y="941"/>
                      <a:pt x="2560" y="946"/>
                    </a:cubicBezTo>
                    <a:close/>
                    <a:moveTo>
                      <a:pt x="2519" y="829"/>
                    </a:moveTo>
                    <a:cubicBezTo>
                      <a:pt x="2522" y="836"/>
                      <a:pt x="2525" y="844"/>
                      <a:pt x="2528" y="851"/>
                    </a:cubicBezTo>
                    <a:cubicBezTo>
                      <a:pt x="2530" y="855"/>
                      <a:pt x="2534" y="857"/>
                      <a:pt x="2538" y="856"/>
                    </a:cubicBezTo>
                    <a:cubicBezTo>
                      <a:pt x="2543" y="854"/>
                      <a:pt x="2545" y="850"/>
                      <a:pt x="2543" y="845"/>
                    </a:cubicBezTo>
                    <a:cubicBezTo>
                      <a:pt x="2540" y="838"/>
                      <a:pt x="2537" y="830"/>
                      <a:pt x="2534" y="823"/>
                    </a:cubicBezTo>
                    <a:cubicBezTo>
                      <a:pt x="2533" y="819"/>
                      <a:pt x="2528" y="817"/>
                      <a:pt x="2524" y="818"/>
                    </a:cubicBezTo>
                    <a:cubicBezTo>
                      <a:pt x="2520" y="820"/>
                      <a:pt x="2518" y="825"/>
                      <a:pt x="2519" y="829"/>
                    </a:cubicBezTo>
                    <a:close/>
                    <a:moveTo>
                      <a:pt x="2468" y="717"/>
                    </a:moveTo>
                    <a:cubicBezTo>
                      <a:pt x="2471" y="724"/>
                      <a:pt x="2475" y="731"/>
                      <a:pt x="2479" y="738"/>
                    </a:cubicBezTo>
                    <a:cubicBezTo>
                      <a:pt x="2481" y="742"/>
                      <a:pt x="2485" y="744"/>
                      <a:pt x="2489" y="742"/>
                    </a:cubicBezTo>
                    <a:cubicBezTo>
                      <a:pt x="2493" y="740"/>
                      <a:pt x="2495" y="735"/>
                      <a:pt x="2493" y="731"/>
                    </a:cubicBezTo>
                    <a:cubicBezTo>
                      <a:pt x="2489" y="724"/>
                      <a:pt x="2486" y="716"/>
                      <a:pt x="2482" y="709"/>
                    </a:cubicBezTo>
                    <a:cubicBezTo>
                      <a:pt x="2480" y="705"/>
                      <a:pt x="2475" y="704"/>
                      <a:pt x="2471" y="706"/>
                    </a:cubicBezTo>
                    <a:cubicBezTo>
                      <a:pt x="2467" y="708"/>
                      <a:pt x="2466" y="713"/>
                      <a:pt x="2468" y="717"/>
                    </a:cubicBezTo>
                    <a:close/>
                    <a:moveTo>
                      <a:pt x="2406" y="610"/>
                    </a:moveTo>
                    <a:cubicBezTo>
                      <a:pt x="2410" y="617"/>
                      <a:pt x="2414" y="623"/>
                      <a:pt x="2419" y="630"/>
                    </a:cubicBezTo>
                    <a:cubicBezTo>
                      <a:pt x="2421" y="634"/>
                      <a:pt x="2426" y="635"/>
                      <a:pt x="2430" y="633"/>
                    </a:cubicBezTo>
                    <a:cubicBezTo>
                      <a:pt x="2433" y="630"/>
                      <a:pt x="2434" y="625"/>
                      <a:pt x="2432" y="622"/>
                    </a:cubicBezTo>
                    <a:cubicBezTo>
                      <a:pt x="2428" y="615"/>
                      <a:pt x="2424" y="608"/>
                      <a:pt x="2419" y="601"/>
                    </a:cubicBezTo>
                    <a:cubicBezTo>
                      <a:pt x="2417" y="598"/>
                      <a:pt x="2412" y="597"/>
                      <a:pt x="2408" y="599"/>
                    </a:cubicBezTo>
                    <a:cubicBezTo>
                      <a:pt x="2404" y="601"/>
                      <a:pt x="2403" y="606"/>
                      <a:pt x="2406" y="610"/>
                    </a:cubicBezTo>
                    <a:close/>
                    <a:moveTo>
                      <a:pt x="2334" y="510"/>
                    </a:moveTo>
                    <a:cubicBezTo>
                      <a:pt x="2339" y="516"/>
                      <a:pt x="2344" y="522"/>
                      <a:pt x="2349" y="528"/>
                    </a:cubicBezTo>
                    <a:cubicBezTo>
                      <a:pt x="2351" y="532"/>
                      <a:pt x="2356" y="533"/>
                      <a:pt x="2360" y="530"/>
                    </a:cubicBezTo>
                    <a:cubicBezTo>
                      <a:pt x="2363" y="527"/>
                      <a:pt x="2364" y="522"/>
                      <a:pt x="2361" y="519"/>
                    </a:cubicBezTo>
                    <a:cubicBezTo>
                      <a:pt x="2356" y="512"/>
                      <a:pt x="2351" y="506"/>
                      <a:pt x="2346" y="500"/>
                    </a:cubicBezTo>
                    <a:cubicBezTo>
                      <a:pt x="2344" y="496"/>
                      <a:pt x="2339" y="496"/>
                      <a:pt x="2335" y="498"/>
                    </a:cubicBezTo>
                    <a:cubicBezTo>
                      <a:pt x="2332" y="501"/>
                      <a:pt x="2331" y="506"/>
                      <a:pt x="2334" y="510"/>
                    </a:cubicBezTo>
                    <a:close/>
                    <a:moveTo>
                      <a:pt x="2253" y="416"/>
                    </a:moveTo>
                    <a:cubicBezTo>
                      <a:pt x="2258" y="422"/>
                      <a:pt x="2264" y="428"/>
                      <a:pt x="2269" y="434"/>
                    </a:cubicBezTo>
                    <a:cubicBezTo>
                      <a:pt x="2272" y="437"/>
                      <a:pt x="2277" y="437"/>
                      <a:pt x="2280" y="434"/>
                    </a:cubicBezTo>
                    <a:cubicBezTo>
                      <a:pt x="2284" y="431"/>
                      <a:pt x="2284" y="426"/>
                      <a:pt x="2281" y="423"/>
                    </a:cubicBezTo>
                    <a:cubicBezTo>
                      <a:pt x="2275" y="417"/>
                      <a:pt x="2270" y="411"/>
                      <a:pt x="2264" y="405"/>
                    </a:cubicBezTo>
                    <a:cubicBezTo>
                      <a:pt x="2261" y="402"/>
                      <a:pt x="2256" y="402"/>
                      <a:pt x="2253" y="405"/>
                    </a:cubicBezTo>
                    <a:cubicBezTo>
                      <a:pt x="2250" y="408"/>
                      <a:pt x="2250" y="413"/>
                      <a:pt x="2253" y="416"/>
                    </a:cubicBezTo>
                    <a:close/>
                    <a:moveTo>
                      <a:pt x="2163" y="331"/>
                    </a:moveTo>
                    <a:cubicBezTo>
                      <a:pt x="2169" y="336"/>
                      <a:pt x="2175" y="342"/>
                      <a:pt x="2181" y="347"/>
                    </a:cubicBezTo>
                    <a:cubicBezTo>
                      <a:pt x="2184" y="350"/>
                      <a:pt x="2190" y="350"/>
                      <a:pt x="2192" y="346"/>
                    </a:cubicBezTo>
                    <a:cubicBezTo>
                      <a:pt x="2195" y="343"/>
                      <a:pt x="2195" y="338"/>
                      <a:pt x="2192" y="335"/>
                    </a:cubicBezTo>
                    <a:cubicBezTo>
                      <a:pt x="2186" y="330"/>
                      <a:pt x="2180" y="324"/>
                      <a:pt x="2174" y="319"/>
                    </a:cubicBezTo>
                    <a:cubicBezTo>
                      <a:pt x="2170" y="316"/>
                      <a:pt x="2165" y="317"/>
                      <a:pt x="2162" y="320"/>
                    </a:cubicBezTo>
                    <a:cubicBezTo>
                      <a:pt x="2160" y="323"/>
                      <a:pt x="2160" y="328"/>
                      <a:pt x="2163" y="331"/>
                    </a:cubicBezTo>
                    <a:close/>
                    <a:moveTo>
                      <a:pt x="2066" y="255"/>
                    </a:moveTo>
                    <a:cubicBezTo>
                      <a:pt x="2073" y="260"/>
                      <a:pt x="2079" y="264"/>
                      <a:pt x="2085" y="269"/>
                    </a:cubicBezTo>
                    <a:cubicBezTo>
                      <a:pt x="2089" y="272"/>
                      <a:pt x="2094" y="271"/>
                      <a:pt x="2097" y="267"/>
                    </a:cubicBezTo>
                    <a:cubicBezTo>
                      <a:pt x="2099" y="264"/>
                      <a:pt x="2098" y="259"/>
                      <a:pt x="2095" y="256"/>
                    </a:cubicBezTo>
                    <a:cubicBezTo>
                      <a:pt x="2088" y="251"/>
                      <a:pt x="2082" y="247"/>
                      <a:pt x="2075" y="242"/>
                    </a:cubicBezTo>
                    <a:cubicBezTo>
                      <a:pt x="2072" y="239"/>
                      <a:pt x="2067" y="240"/>
                      <a:pt x="2064" y="244"/>
                    </a:cubicBezTo>
                    <a:cubicBezTo>
                      <a:pt x="2062" y="247"/>
                      <a:pt x="2062" y="252"/>
                      <a:pt x="2066" y="255"/>
                    </a:cubicBezTo>
                    <a:close/>
                    <a:moveTo>
                      <a:pt x="1962" y="188"/>
                    </a:moveTo>
                    <a:cubicBezTo>
                      <a:pt x="1969" y="192"/>
                      <a:pt x="1976" y="196"/>
                      <a:pt x="1983" y="200"/>
                    </a:cubicBezTo>
                    <a:cubicBezTo>
                      <a:pt x="1986" y="203"/>
                      <a:pt x="1991" y="201"/>
                      <a:pt x="1994" y="198"/>
                    </a:cubicBezTo>
                    <a:cubicBezTo>
                      <a:pt x="1996" y="194"/>
                      <a:pt x="1995" y="189"/>
                      <a:pt x="1991" y="187"/>
                    </a:cubicBezTo>
                    <a:cubicBezTo>
                      <a:pt x="1984" y="182"/>
                      <a:pt x="1977" y="178"/>
                      <a:pt x="1970" y="174"/>
                    </a:cubicBezTo>
                    <a:cubicBezTo>
                      <a:pt x="1966" y="172"/>
                      <a:pt x="1961" y="173"/>
                      <a:pt x="1959" y="177"/>
                    </a:cubicBezTo>
                    <a:cubicBezTo>
                      <a:pt x="1957" y="181"/>
                      <a:pt x="1958" y="186"/>
                      <a:pt x="1962" y="188"/>
                    </a:cubicBezTo>
                    <a:close/>
                    <a:moveTo>
                      <a:pt x="1852" y="132"/>
                    </a:moveTo>
                    <a:cubicBezTo>
                      <a:pt x="1859" y="135"/>
                      <a:pt x="1866" y="138"/>
                      <a:pt x="1874" y="142"/>
                    </a:cubicBezTo>
                    <a:cubicBezTo>
                      <a:pt x="1878" y="144"/>
                      <a:pt x="1882" y="142"/>
                      <a:pt x="1884" y="138"/>
                    </a:cubicBezTo>
                    <a:cubicBezTo>
                      <a:pt x="1886" y="134"/>
                      <a:pt x="1885" y="129"/>
                      <a:pt x="1881" y="127"/>
                    </a:cubicBezTo>
                    <a:cubicBezTo>
                      <a:pt x="1873" y="124"/>
                      <a:pt x="1866" y="120"/>
                      <a:pt x="1859" y="117"/>
                    </a:cubicBezTo>
                    <a:cubicBezTo>
                      <a:pt x="1855" y="115"/>
                      <a:pt x="1850" y="117"/>
                      <a:pt x="1848" y="121"/>
                    </a:cubicBezTo>
                    <a:cubicBezTo>
                      <a:pt x="1846" y="125"/>
                      <a:pt x="1848" y="130"/>
                      <a:pt x="1852" y="132"/>
                    </a:cubicBezTo>
                    <a:close/>
                    <a:moveTo>
                      <a:pt x="1737" y="86"/>
                    </a:moveTo>
                    <a:cubicBezTo>
                      <a:pt x="1745" y="88"/>
                      <a:pt x="1752" y="91"/>
                      <a:pt x="1760" y="94"/>
                    </a:cubicBezTo>
                    <a:cubicBezTo>
                      <a:pt x="1764" y="95"/>
                      <a:pt x="1768" y="93"/>
                      <a:pt x="1770" y="89"/>
                    </a:cubicBezTo>
                    <a:cubicBezTo>
                      <a:pt x="1771" y="85"/>
                      <a:pt x="1769" y="80"/>
                      <a:pt x="1765" y="79"/>
                    </a:cubicBezTo>
                    <a:cubicBezTo>
                      <a:pt x="1758" y="76"/>
                      <a:pt x="1750" y="73"/>
                      <a:pt x="1742" y="71"/>
                    </a:cubicBezTo>
                    <a:cubicBezTo>
                      <a:pt x="1738" y="69"/>
                      <a:pt x="1734" y="71"/>
                      <a:pt x="1732" y="76"/>
                    </a:cubicBezTo>
                    <a:cubicBezTo>
                      <a:pt x="1731" y="80"/>
                      <a:pt x="1733" y="84"/>
                      <a:pt x="1737" y="86"/>
                    </a:cubicBezTo>
                    <a:close/>
                    <a:moveTo>
                      <a:pt x="1618" y="51"/>
                    </a:moveTo>
                    <a:cubicBezTo>
                      <a:pt x="1626" y="53"/>
                      <a:pt x="1634" y="55"/>
                      <a:pt x="1642" y="57"/>
                    </a:cubicBezTo>
                    <a:cubicBezTo>
                      <a:pt x="1646" y="58"/>
                      <a:pt x="1650" y="56"/>
                      <a:pt x="1651" y="51"/>
                    </a:cubicBezTo>
                    <a:cubicBezTo>
                      <a:pt x="1652" y="47"/>
                      <a:pt x="1650" y="43"/>
                      <a:pt x="1646" y="41"/>
                    </a:cubicBezTo>
                    <a:cubicBezTo>
                      <a:pt x="1638" y="39"/>
                      <a:pt x="1630" y="37"/>
                      <a:pt x="1622" y="36"/>
                    </a:cubicBezTo>
                    <a:cubicBezTo>
                      <a:pt x="1618" y="35"/>
                      <a:pt x="1614" y="37"/>
                      <a:pt x="1612" y="42"/>
                    </a:cubicBezTo>
                    <a:cubicBezTo>
                      <a:pt x="1611" y="46"/>
                      <a:pt x="1614" y="50"/>
                      <a:pt x="1618" y="51"/>
                    </a:cubicBezTo>
                    <a:close/>
                    <a:moveTo>
                      <a:pt x="1497" y="28"/>
                    </a:moveTo>
                    <a:cubicBezTo>
                      <a:pt x="1505" y="29"/>
                      <a:pt x="1513" y="30"/>
                      <a:pt x="1521" y="32"/>
                    </a:cubicBezTo>
                    <a:cubicBezTo>
                      <a:pt x="1525" y="32"/>
                      <a:pt x="1529" y="29"/>
                      <a:pt x="1530" y="25"/>
                    </a:cubicBezTo>
                    <a:cubicBezTo>
                      <a:pt x="1531" y="21"/>
                      <a:pt x="1528" y="17"/>
                      <a:pt x="1523" y="16"/>
                    </a:cubicBezTo>
                    <a:cubicBezTo>
                      <a:pt x="1515" y="15"/>
                      <a:pt x="1507" y="13"/>
                      <a:pt x="1499" y="12"/>
                    </a:cubicBezTo>
                    <a:cubicBezTo>
                      <a:pt x="1495" y="12"/>
                      <a:pt x="1491" y="15"/>
                      <a:pt x="1490" y="19"/>
                    </a:cubicBezTo>
                    <a:cubicBezTo>
                      <a:pt x="1490" y="23"/>
                      <a:pt x="1493" y="28"/>
                      <a:pt x="1497" y="28"/>
                    </a:cubicBezTo>
                    <a:close/>
                    <a:moveTo>
                      <a:pt x="1374" y="17"/>
                    </a:moveTo>
                    <a:cubicBezTo>
                      <a:pt x="1382" y="17"/>
                      <a:pt x="1390" y="18"/>
                      <a:pt x="1398" y="18"/>
                    </a:cubicBezTo>
                    <a:cubicBezTo>
                      <a:pt x="1402" y="18"/>
                      <a:pt x="1406" y="15"/>
                      <a:pt x="1406" y="11"/>
                    </a:cubicBezTo>
                    <a:cubicBezTo>
                      <a:pt x="1407" y="6"/>
                      <a:pt x="1403" y="2"/>
                      <a:pt x="1399" y="2"/>
                    </a:cubicBezTo>
                    <a:cubicBezTo>
                      <a:pt x="1391" y="2"/>
                      <a:pt x="1383" y="1"/>
                      <a:pt x="1375" y="1"/>
                    </a:cubicBezTo>
                    <a:cubicBezTo>
                      <a:pt x="1370" y="1"/>
                      <a:pt x="1367" y="4"/>
                      <a:pt x="1366" y="8"/>
                    </a:cubicBezTo>
                    <a:cubicBezTo>
                      <a:pt x="1366" y="13"/>
                      <a:pt x="1370" y="17"/>
                      <a:pt x="1374" y="17"/>
                    </a:cubicBezTo>
                    <a:close/>
                    <a:moveTo>
                      <a:pt x="1250" y="17"/>
                    </a:moveTo>
                    <a:cubicBezTo>
                      <a:pt x="1258" y="17"/>
                      <a:pt x="1266" y="16"/>
                      <a:pt x="1274" y="16"/>
                    </a:cubicBezTo>
                    <a:cubicBezTo>
                      <a:pt x="1279" y="16"/>
                      <a:pt x="1282" y="12"/>
                      <a:pt x="1282" y="8"/>
                    </a:cubicBezTo>
                    <a:cubicBezTo>
                      <a:pt x="1282" y="3"/>
                      <a:pt x="1278" y="0"/>
                      <a:pt x="1274" y="0"/>
                    </a:cubicBezTo>
                    <a:cubicBezTo>
                      <a:pt x="1266" y="0"/>
                      <a:pt x="1258" y="1"/>
                      <a:pt x="1250" y="1"/>
                    </a:cubicBezTo>
                    <a:cubicBezTo>
                      <a:pt x="1245" y="1"/>
                      <a:pt x="1242" y="5"/>
                      <a:pt x="1242" y="9"/>
                    </a:cubicBezTo>
                    <a:cubicBezTo>
                      <a:pt x="1242" y="14"/>
                      <a:pt x="1246" y="17"/>
                      <a:pt x="1250" y="17"/>
                    </a:cubicBezTo>
                    <a:close/>
                    <a:moveTo>
                      <a:pt x="1127" y="29"/>
                    </a:moveTo>
                    <a:cubicBezTo>
                      <a:pt x="1135" y="28"/>
                      <a:pt x="1143" y="27"/>
                      <a:pt x="1151" y="26"/>
                    </a:cubicBezTo>
                    <a:cubicBezTo>
                      <a:pt x="1156" y="25"/>
                      <a:pt x="1159" y="21"/>
                      <a:pt x="1158" y="17"/>
                    </a:cubicBezTo>
                    <a:cubicBezTo>
                      <a:pt x="1158" y="12"/>
                      <a:pt x="1154" y="9"/>
                      <a:pt x="1149" y="10"/>
                    </a:cubicBezTo>
                    <a:cubicBezTo>
                      <a:pt x="1141" y="11"/>
                      <a:pt x="1133" y="12"/>
                      <a:pt x="1125" y="13"/>
                    </a:cubicBezTo>
                    <a:cubicBezTo>
                      <a:pt x="1121" y="14"/>
                      <a:pt x="1118" y="18"/>
                      <a:pt x="1118" y="22"/>
                    </a:cubicBezTo>
                    <a:cubicBezTo>
                      <a:pt x="1119" y="26"/>
                      <a:pt x="1123" y="29"/>
                      <a:pt x="1127" y="29"/>
                    </a:cubicBezTo>
                    <a:close/>
                    <a:moveTo>
                      <a:pt x="1006" y="52"/>
                    </a:moveTo>
                    <a:cubicBezTo>
                      <a:pt x="1014" y="50"/>
                      <a:pt x="1022" y="48"/>
                      <a:pt x="1029" y="47"/>
                    </a:cubicBezTo>
                    <a:cubicBezTo>
                      <a:pt x="1034" y="46"/>
                      <a:pt x="1037" y="41"/>
                      <a:pt x="1036" y="37"/>
                    </a:cubicBezTo>
                    <a:cubicBezTo>
                      <a:pt x="1035" y="33"/>
                      <a:pt x="1030" y="30"/>
                      <a:pt x="1026" y="31"/>
                    </a:cubicBezTo>
                    <a:cubicBezTo>
                      <a:pt x="1018" y="33"/>
                      <a:pt x="1010" y="35"/>
                      <a:pt x="1002" y="37"/>
                    </a:cubicBezTo>
                    <a:cubicBezTo>
                      <a:pt x="998" y="38"/>
                      <a:pt x="995" y="42"/>
                      <a:pt x="997" y="46"/>
                    </a:cubicBezTo>
                    <a:cubicBezTo>
                      <a:pt x="998" y="51"/>
                      <a:pt x="1002" y="53"/>
                      <a:pt x="1006" y="52"/>
                    </a:cubicBezTo>
                    <a:close/>
                    <a:moveTo>
                      <a:pt x="888" y="87"/>
                    </a:moveTo>
                    <a:cubicBezTo>
                      <a:pt x="895" y="85"/>
                      <a:pt x="903" y="82"/>
                      <a:pt x="910" y="79"/>
                    </a:cubicBezTo>
                    <a:cubicBezTo>
                      <a:pt x="915" y="78"/>
                      <a:pt x="917" y="74"/>
                      <a:pt x="915" y="69"/>
                    </a:cubicBezTo>
                    <a:cubicBezTo>
                      <a:pt x="914" y="65"/>
                      <a:pt x="910" y="63"/>
                      <a:pt x="905" y="64"/>
                    </a:cubicBezTo>
                    <a:cubicBezTo>
                      <a:pt x="898" y="67"/>
                      <a:pt x="890" y="69"/>
                      <a:pt x="882" y="72"/>
                    </a:cubicBezTo>
                    <a:cubicBezTo>
                      <a:pt x="878" y="73"/>
                      <a:pt x="876" y="78"/>
                      <a:pt x="878" y="82"/>
                    </a:cubicBezTo>
                    <a:cubicBezTo>
                      <a:pt x="879" y="86"/>
                      <a:pt x="884" y="89"/>
                      <a:pt x="888" y="87"/>
                    </a:cubicBezTo>
                    <a:close/>
                    <a:moveTo>
                      <a:pt x="773" y="133"/>
                    </a:moveTo>
                    <a:cubicBezTo>
                      <a:pt x="780" y="130"/>
                      <a:pt x="788" y="127"/>
                      <a:pt x="795" y="123"/>
                    </a:cubicBezTo>
                    <a:cubicBezTo>
                      <a:pt x="799" y="122"/>
                      <a:pt x="801" y="117"/>
                      <a:pt x="799" y="113"/>
                    </a:cubicBezTo>
                    <a:cubicBezTo>
                      <a:pt x="797" y="109"/>
                      <a:pt x="793" y="107"/>
                      <a:pt x="789" y="109"/>
                    </a:cubicBezTo>
                    <a:cubicBezTo>
                      <a:pt x="781" y="112"/>
                      <a:pt x="774" y="115"/>
                      <a:pt x="767" y="119"/>
                    </a:cubicBezTo>
                    <a:cubicBezTo>
                      <a:pt x="763" y="120"/>
                      <a:pt x="761" y="125"/>
                      <a:pt x="763" y="129"/>
                    </a:cubicBezTo>
                    <a:cubicBezTo>
                      <a:pt x="764" y="133"/>
                      <a:pt x="769" y="135"/>
                      <a:pt x="773" y="133"/>
                    </a:cubicBezTo>
                    <a:close/>
                    <a:moveTo>
                      <a:pt x="664" y="190"/>
                    </a:moveTo>
                    <a:cubicBezTo>
                      <a:pt x="671" y="186"/>
                      <a:pt x="677" y="182"/>
                      <a:pt x="684" y="178"/>
                    </a:cubicBezTo>
                    <a:cubicBezTo>
                      <a:pt x="688" y="176"/>
                      <a:pt x="690" y="171"/>
                      <a:pt x="688" y="167"/>
                    </a:cubicBezTo>
                    <a:cubicBezTo>
                      <a:pt x="685" y="163"/>
                      <a:pt x="680" y="162"/>
                      <a:pt x="677" y="164"/>
                    </a:cubicBezTo>
                    <a:cubicBezTo>
                      <a:pt x="670" y="168"/>
                      <a:pt x="663" y="172"/>
                      <a:pt x="656" y="176"/>
                    </a:cubicBezTo>
                    <a:cubicBezTo>
                      <a:pt x="652" y="178"/>
                      <a:pt x="651" y="183"/>
                      <a:pt x="653" y="187"/>
                    </a:cubicBezTo>
                    <a:cubicBezTo>
                      <a:pt x="655" y="191"/>
                      <a:pt x="660" y="192"/>
                      <a:pt x="664" y="190"/>
                    </a:cubicBezTo>
                    <a:close/>
                    <a:moveTo>
                      <a:pt x="560" y="257"/>
                    </a:moveTo>
                    <a:cubicBezTo>
                      <a:pt x="566" y="252"/>
                      <a:pt x="573" y="248"/>
                      <a:pt x="579" y="243"/>
                    </a:cubicBezTo>
                    <a:cubicBezTo>
                      <a:pt x="583" y="241"/>
                      <a:pt x="584" y="236"/>
                      <a:pt x="582" y="232"/>
                    </a:cubicBezTo>
                    <a:cubicBezTo>
                      <a:pt x="579" y="228"/>
                      <a:pt x="574" y="228"/>
                      <a:pt x="570" y="230"/>
                    </a:cubicBezTo>
                    <a:cubicBezTo>
                      <a:pt x="564" y="235"/>
                      <a:pt x="557" y="239"/>
                      <a:pt x="551" y="244"/>
                    </a:cubicBezTo>
                    <a:cubicBezTo>
                      <a:pt x="547" y="246"/>
                      <a:pt x="546" y="251"/>
                      <a:pt x="549" y="255"/>
                    </a:cubicBezTo>
                    <a:cubicBezTo>
                      <a:pt x="551" y="259"/>
                      <a:pt x="556" y="259"/>
                      <a:pt x="560" y="257"/>
                    </a:cubicBezTo>
                    <a:close/>
                    <a:moveTo>
                      <a:pt x="463" y="333"/>
                    </a:moveTo>
                    <a:cubicBezTo>
                      <a:pt x="469" y="328"/>
                      <a:pt x="475" y="323"/>
                      <a:pt x="481" y="318"/>
                    </a:cubicBezTo>
                    <a:cubicBezTo>
                      <a:pt x="485" y="315"/>
                      <a:pt x="485" y="310"/>
                      <a:pt x="482" y="307"/>
                    </a:cubicBezTo>
                    <a:cubicBezTo>
                      <a:pt x="479" y="303"/>
                      <a:pt x="474" y="303"/>
                      <a:pt x="471" y="306"/>
                    </a:cubicBezTo>
                    <a:cubicBezTo>
                      <a:pt x="465" y="311"/>
                      <a:pt x="459" y="316"/>
                      <a:pt x="452" y="321"/>
                    </a:cubicBezTo>
                    <a:cubicBezTo>
                      <a:pt x="449" y="324"/>
                      <a:pt x="449" y="329"/>
                      <a:pt x="452" y="333"/>
                    </a:cubicBezTo>
                    <a:cubicBezTo>
                      <a:pt x="455" y="336"/>
                      <a:pt x="460" y="336"/>
                      <a:pt x="463" y="333"/>
                    </a:cubicBezTo>
                    <a:close/>
                    <a:moveTo>
                      <a:pt x="374" y="419"/>
                    </a:moveTo>
                    <a:cubicBezTo>
                      <a:pt x="379" y="413"/>
                      <a:pt x="385" y="407"/>
                      <a:pt x="390" y="402"/>
                    </a:cubicBezTo>
                    <a:cubicBezTo>
                      <a:pt x="393" y="398"/>
                      <a:pt x="393" y="393"/>
                      <a:pt x="390" y="390"/>
                    </a:cubicBezTo>
                    <a:cubicBezTo>
                      <a:pt x="387" y="387"/>
                      <a:pt x="382" y="387"/>
                      <a:pt x="379" y="390"/>
                    </a:cubicBezTo>
                    <a:cubicBezTo>
                      <a:pt x="373" y="396"/>
                      <a:pt x="368" y="402"/>
                      <a:pt x="362" y="408"/>
                    </a:cubicBezTo>
                    <a:cubicBezTo>
                      <a:pt x="359" y="411"/>
                      <a:pt x="359" y="416"/>
                      <a:pt x="362" y="419"/>
                    </a:cubicBezTo>
                    <a:cubicBezTo>
                      <a:pt x="366" y="422"/>
                      <a:pt x="371" y="422"/>
                      <a:pt x="374" y="419"/>
                    </a:cubicBezTo>
                    <a:close/>
                    <a:moveTo>
                      <a:pt x="293" y="512"/>
                    </a:moveTo>
                    <a:cubicBezTo>
                      <a:pt x="298" y="506"/>
                      <a:pt x="303" y="500"/>
                      <a:pt x="308" y="494"/>
                    </a:cubicBezTo>
                    <a:cubicBezTo>
                      <a:pt x="310" y="490"/>
                      <a:pt x="310" y="485"/>
                      <a:pt x="307" y="482"/>
                    </a:cubicBezTo>
                    <a:cubicBezTo>
                      <a:pt x="303" y="480"/>
                      <a:pt x="298" y="480"/>
                      <a:pt x="295" y="483"/>
                    </a:cubicBezTo>
                    <a:cubicBezTo>
                      <a:pt x="290" y="490"/>
                      <a:pt x="285" y="496"/>
                      <a:pt x="280" y="502"/>
                    </a:cubicBezTo>
                    <a:cubicBezTo>
                      <a:pt x="277" y="506"/>
                      <a:pt x="278" y="511"/>
                      <a:pt x="282" y="514"/>
                    </a:cubicBezTo>
                    <a:cubicBezTo>
                      <a:pt x="285" y="516"/>
                      <a:pt x="290" y="516"/>
                      <a:pt x="293" y="512"/>
                    </a:cubicBezTo>
                    <a:close/>
                    <a:moveTo>
                      <a:pt x="221" y="613"/>
                    </a:moveTo>
                    <a:cubicBezTo>
                      <a:pt x="225" y="606"/>
                      <a:pt x="230" y="600"/>
                      <a:pt x="234" y="593"/>
                    </a:cubicBezTo>
                    <a:cubicBezTo>
                      <a:pt x="237" y="589"/>
                      <a:pt x="236" y="584"/>
                      <a:pt x="232" y="582"/>
                    </a:cubicBezTo>
                    <a:cubicBezTo>
                      <a:pt x="228" y="579"/>
                      <a:pt x="223" y="580"/>
                      <a:pt x="221" y="584"/>
                    </a:cubicBezTo>
                    <a:cubicBezTo>
                      <a:pt x="216" y="591"/>
                      <a:pt x="212" y="598"/>
                      <a:pt x="208" y="604"/>
                    </a:cubicBezTo>
                    <a:cubicBezTo>
                      <a:pt x="205" y="608"/>
                      <a:pt x="206" y="613"/>
                      <a:pt x="210" y="615"/>
                    </a:cubicBezTo>
                    <a:cubicBezTo>
                      <a:pt x="214" y="618"/>
                      <a:pt x="219" y="617"/>
                      <a:pt x="221" y="613"/>
                    </a:cubicBezTo>
                    <a:close/>
                    <a:moveTo>
                      <a:pt x="159" y="720"/>
                    </a:moveTo>
                    <a:cubicBezTo>
                      <a:pt x="163" y="713"/>
                      <a:pt x="167" y="706"/>
                      <a:pt x="170" y="699"/>
                    </a:cubicBezTo>
                    <a:cubicBezTo>
                      <a:pt x="173" y="695"/>
                      <a:pt x="171" y="690"/>
                      <a:pt x="167" y="688"/>
                    </a:cubicBezTo>
                    <a:cubicBezTo>
                      <a:pt x="163" y="686"/>
                      <a:pt x="158" y="687"/>
                      <a:pt x="156" y="691"/>
                    </a:cubicBezTo>
                    <a:cubicBezTo>
                      <a:pt x="152" y="698"/>
                      <a:pt x="149" y="706"/>
                      <a:pt x="145" y="713"/>
                    </a:cubicBezTo>
                    <a:cubicBezTo>
                      <a:pt x="143" y="717"/>
                      <a:pt x="145" y="722"/>
                      <a:pt x="148" y="724"/>
                    </a:cubicBezTo>
                    <a:cubicBezTo>
                      <a:pt x="152" y="726"/>
                      <a:pt x="157" y="724"/>
                      <a:pt x="159" y="720"/>
                    </a:cubicBezTo>
                    <a:close/>
                    <a:moveTo>
                      <a:pt x="108" y="833"/>
                    </a:moveTo>
                    <a:cubicBezTo>
                      <a:pt x="111" y="825"/>
                      <a:pt x="114" y="818"/>
                      <a:pt x="117" y="810"/>
                    </a:cubicBezTo>
                    <a:cubicBezTo>
                      <a:pt x="119" y="806"/>
                      <a:pt x="117" y="802"/>
                      <a:pt x="113" y="800"/>
                    </a:cubicBezTo>
                    <a:cubicBezTo>
                      <a:pt x="109" y="798"/>
                      <a:pt x="104" y="800"/>
                      <a:pt x="102" y="804"/>
                    </a:cubicBezTo>
                    <a:cubicBezTo>
                      <a:pt x="99" y="812"/>
                      <a:pt x="96" y="819"/>
                      <a:pt x="93" y="827"/>
                    </a:cubicBezTo>
                    <a:cubicBezTo>
                      <a:pt x="91" y="831"/>
                      <a:pt x="93" y="835"/>
                      <a:pt x="98" y="837"/>
                    </a:cubicBezTo>
                    <a:cubicBezTo>
                      <a:pt x="102" y="839"/>
                      <a:pt x="106" y="837"/>
                      <a:pt x="108" y="833"/>
                    </a:cubicBezTo>
                    <a:close/>
                    <a:moveTo>
                      <a:pt x="68" y="950"/>
                    </a:moveTo>
                    <a:cubicBezTo>
                      <a:pt x="70" y="942"/>
                      <a:pt x="72" y="934"/>
                      <a:pt x="75" y="927"/>
                    </a:cubicBezTo>
                    <a:cubicBezTo>
                      <a:pt x="76" y="922"/>
                      <a:pt x="73" y="918"/>
                      <a:pt x="69" y="917"/>
                    </a:cubicBezTo>
                    <a:cubicBezTo>
                      <a:pt x="65" y="915"/>
                      <a:pt x="61" y="918"/>
                      <a:pt x="59" y="922"/>
                    </a:cubicBezTo>
                    <a:cubicBezTo>
                      <a:pt x="57" y="930"/>
                      <a:pt x="55" y="937"/>
                      <a:pt x="52" y="945"/>
                    </a:cubicBezTo>
                    <a:cubicBezTo>
                      <a:pt x="51" y="949"/>
                      <a:pt x="53" y="954"/>
                      <a:pt x="58" y="955"/>
                    </a:cubicBezTo>
                    <a:cubicBezTo>
                      <a:pt x="62" y="956"/>
                      <a:pt x="66" y="954"/>
                      <a:pt x="68" y="950"/>
                    </a:cubicBezTo>
                    <a:close/>
                    <a:moveTo>
                      <a:pt x="39" y="1070"/>
                    </a:moveTo>
                    <a:cubicBezTo>
                      <a:pt x="40" y="1062"/>
                      <a:pt x="42" y="1054"/>
                      <a:pt x="43" y="1046"/>
                    </a:cubicBezTo>
                    <a:cubicBezTo>
                      <a:pt x="44" y="1042"/>
                      <a:pt x="42" y="1038"/>
                      <a:pt x="37" y="1037"/>
                    </a:cubicBezTo>
                    <a:cubicBezTo>
                      <a:pt x="33" y="1036"/>
                      <a:pt x="29" y="1039"/>
                      <a:pt x="28" y="1043"/>
                    </a:cubicBezTo>
                    <a:cubicBezTo>
                      <a:pt x="26" y="1051"/>
                      <a:pt x="25" y="1059"/>
                      <a:pt x="23" y="1067"/>
                    </a:cubicBezTo>
                    <a:cubicBezTo>
                      <a:pt x="22" y="1071"/>
                      <a:pt x="25" y="1075"/>
                      <a:pt x="29" y="1076"/>
                    </a:cubicBezTo>
                    <a:cubicBezTo>
                      <a:pt x="34" y="1077"/>
                      <a:pt x="38" y="1074"/>
                      <a:pt x="39" y="1070"/>
                    </a:cubicBezTo>
                    <a:close/>
                    <a:moveTo>
                      <a:pt x="21" y="1192"/>
                    </a:moveTo>
                    <a:cubicBezTo>
                      <a:pt x="22" y="1184"/>
                      <a:pt x="23" y="1176"/>
                      <a:pt x="24" y="1168"/>
                    </a:cubicBezTo>
                    <a:cubicBezTo>
                      <a:pt x="24" y="1164"/>
                      <a:pt x="21" y="1160"/>
                      <a:pt x="17" y="1159"/>
                    </a:cubicBezTo>
                    <a:cubicBezTo>
                      <a:pt x="12" y="1159"/>
                      <a:pt x="8" y="1162"/>
                      <a:pt x="8" y="1166"/>
                    </a:cubicBezTo>
                    <a:cubicBezTo>
                      <a:pt x="7" y="1174"/>
                      <a:pt x="6" y="1182"/>
                      <a:pt x="6" y="1191"/>
                    </a:cubicBezTo>
                    <a:cubicBezTo>
                      <a:pt x="5" y="1195"/>
                      <a:pt x="8" y="1199"/>
                      <a:pt x="13" y="1199"/>
                    </a:cubicBezTo>
                    <a:cubicBezTo>
                      <a:pt x="17" y="1200"/>
                      <a:pt x="21" y="1196"/>
                      <a:pt x="21" y="1192"/>
                    </a:cubicBezTo>
                    <a:close/>
                    <a:moveTo>
                      <a:pt x="16" y="1315"/>
                    </a:moveTo>
                    <a:cubicBezTo>
                      <a:pt x="16" y="1315"/>
                      <a:pt x="16" y="1314"/>
                      <a:pt x="16" y="1314"/>
                    </a:cubicBezTo>
                    <a:cubicBezTo>
                      <a:pt x="16" y="1306"/>
                      <a:pt x="16" y="1299"/>
                      <a:pt x="16" y="1291"/>
                    </a:cubicBezTo>
                    <a:cubicBezTo>
                      <a:pt x="16" y="1287"/>
                      <a:pt x="13" y="1283"/>
                      <a:pt x="8" y="1283"/>
                    </a:cubicBezTo>
                    <a:cubicBezTo>
                      <a:pt x="4" y="1283"/>
                      <a:pt x="0" y="1287"/>
                      <a:pt x="0" y="1291"/>
                    </a:cubicBezTo>
                    <a:cubicBezTo>
                      <a:pt x="0" y="1299"/>
                      <a:pt x="0" y="1306"/>
                      <a:pt x="0" y="1314"/>
                    </a:cubicBezTo>
                    <a:cubicBezTo>
                      <a:pt x="0" y="1314"/>
                      <a:pt x="0" y="1315"/>
                      <a:pt x="0" y="1315"/>
                    </a:cubicBezTo>
                    <a:cubicBezTo>
                      <a:pt x="0" y="1320"/>
                      <a:pt x="3" y="1323"/>
                      <a:pt x="8" y="1323"/>
                    </a:cubicBezTo>
                    <a:cubicBezTo>
                      <a:pt x="12" y="1323"/>
                      <a:pt x="16" y="1320"/>
                      <a:pt x="16" y="1315"/>
                    </a:cubicBezTo>
                    <a:close/>
                    <a:moveTo>
                      <a:pt x="22" y="1439"/>
                    </a:moveTo>
                    <a:cubicBezTo>
                      <a:pt x="21" y="1431"/>
                      <a:pt x="20" y="1423"/>
                      <a:pt x="20" y="1415"/>
                    </a:cubicBezTo>
                    <a:cubicBezTo>
                      <a:pt x="19" y="1411"/>
                      <a:pt x="15" y="1407"/>
                      <a:pt x="11" y="1408"/>
                    </a:cubicBezTo>
                    <a:cubicBezTo>
                      <a:pt x="7" y="1408"/>
                      <a:pt x="3" y="1412"/>
                      <a:pt x="4" y="1416"/>
                    </a:cubicBezTo>
                    <a:cubicBezTo>
                      <a:pt x="4" y="1424"/>
                      <a:pt x="5" y="1432"/>
                      <a:pt x="6" y="1440"/>
                    </a:cubicBezTo>
                    <a:cubicBezTo>
                      <a:pt x="6" y="1445"/>
                      <a:pt x="10" y="1448"/>
                      <a:pt x="14" y="1448"/>
                    </a:cubicBezTo>
                    <a:cubicBezTo>
                      <a:pt x="19" y="1447"/>
                      <a:pt x="22" y="1443"/>
                      <a:pt x="22" y="1439"/>
                    </a:cubicBezTo>
                    <a:close/>
                    <a:moveTo>
                      <a:pt x="39" y="1561"/>
                    </a:moveTo>
                    <a:cubicBezTo>
                      <a:pt x="38" y="1553"/>
                      <a:pt x="36" y="1545"/>
                      <a:pt x="35" y="1538"/>
                    </a:cubicBezTo>
                    <a:cubicBezTo>
                      <a:pt x="34" y="1533"/>
                      <a:pt x="30" y="1530"/>
                      <a:pt x="26" y="1531"/>
                    </a:cubicBezTo>
                    <a:cubicBezTo>
                      <a:pt x="21" y="1532"/>
                      <a:pt x="18" y="1536"/>
                      <a:pt x="19" y="1540"/>
                    </a:cubicBezTo>
                    <a:cubicBezTo>
                      <a:pt x="21" y="1548"/>
                      <a:pt x="22" y="1556"/>
                      <a:pt x="24" y="1564"/>
                    </a:cubicBezTo>
                    <a:cubicBezTo>
                      <a:pt x="24" y="1568"/>
                      <a:pt x="29" y="1571"/>
                      <a:pt x="33" y="1570"/>
                    </a:cubicBezTo>
                    <a:cubicBezTo>
                      <a:pt x="37" y="1570"/>
                      <a:pt x="40" y="1565"/>
                      <a:pt x="39" y="1561"/>
                    </a:cubicBezTo>
                    <a:close/>
                    <a:moveTo>
                      <a:pt x="68" y="1681"/>
                    </a:moveTo>
                    <a:cubicBezTo>
                      <a:pt x="66" y="1674"/>
                      <a:pt x="64" y="1666"/>
                      <a:pt x="62" y="1658"/>
                    </a:cubicBezTo>
                    <a:cubicBezTo>
                      <a:pt x="61" y="1654"/>
                      <a:pt x="56" y="1651"/>
                      <a:pt x="52" y="1653"/>
                    </a:cubicBezTo>
                    <a:cubicBezTo>
                      <a:pt x="48" y="1654"/>
                      <a:pt x="45" y="1658"/>
                      <a:pt x="46" y="1662"/>
                    </a:cubicBezTo>
                    <a:cubicBezTo>
                      <a:pt x="49" y="1670"/>
                      <a:pt x="51" y="1678"/>
                      <a:pt x="53" y="1686"/>
                    </a:cubicBezTo>
                    <a:cubicBezTo>
                      <a:pt x="54" y="1690"/>
                      <a:pt x="59" y="1692"/>
                      <a:pt x="63" y="1691"/>
                    </a:cubicBezTo>
                    <a:cubicBezTo>
                      <a:pt x="67" y="1690"/>
                      <a:pt x="70" y="1685"/>
                      <a:pt x="68" y="1681"/>
                    </a:cubicBezTo>
                    <a:close/>
                    <a:moveTo>
                      <a:pt x="109" y="1798"/>
                    </a:moveTo>
                    <a:cubicBezTo>
                      <a:pt x="106" y="1790"/>
                      <a:pt x="103" y="1783"/>
                      <a:pt x="100" y="1776"/>
                    </a:cubicBezTo>
                    <a:cubicBezTo>
                      <a:pt x="99" y="1771"/>
                      <a:pt x="94" y="1769"/>
                      <a:pt x="90" y="1771"/>
                    </a:cubicBezTo>
                    <a:cubicBezTo>
                      <a:pt x="86" y="1773"/>
                      <a:pt x="84" y="1777"/>
                      <a:pt x="85" y="1781"/>
                    </a:cubicBezTo>
                    <a:cubicBezTo>
                      <a:pt x="88" y="1789"/>
                      <a:pt x="91" y="1796"/>
                      <a:pt x="94" y="1804"/>
                    </a:cubicBezTo>
                    <a:cubicBezTo>
                      <a:pt x="96" y="1808"/>
                      <a:pt x="100" y="1810"/>
                      <a:pt x="104" y="1808"/>
                    </a:cubicBezTo>
                    <a:cubicBezTo>
                      <a:pt x="109" y="1807"/>
                      <a:pt x="111" y="1802"/>
                      <a:pt x="109" y="1798"/>
                    </a:cubicBezTo>
                    <a:close/>
                    <a:moveTo>
                      <a:pt x="160" y="1910"/>
                    </a:moveTo>
                    <a:cubicBezTo>
                      <a:pt x="157" y="1903"/>
                      <a:pt x="153" y="1896"/>
                      <a:pt x="150" y="1889"/>
                    </a:cubicBezTo>
                    <a:cubicBezTo>
                      <a:pt x="148" y="1885"/>
                      <a:pt x="143" y="1883"/>
                      <a:pt x="139" y="1885"/>
                    </a:cubicBezTo>
                    <a:cubicBezTo>
                      <a:pt x="135" y="1887"/>
                      <a:pt x="133" y="1892"/>
                      <a:pt x="135" y="1896"/>
                    </a:cubicBezTo>
                    <a:cubicBezTo>
                      <a:pt x="139" y="1903"/>
                      <a:pt x="142" y="1910"/>
                      <a:pt x="146" y="1917"/>
                    </a:cubicBezTo>
                    <a:cubicBezTo>
                      <a:pt x="148" y="1921"/>
                      <a:pt x="153" y="1923"/>
                      <a:pt x="157" y="1921"/>
                    </a:cubicBezTo>
                    <a:cubicBezTo>
                      <a:pt x="161" y="1919"/>
                      <a:pt x="162" y="1914"/>
                      <a:pt x="160" y="1910"/>
                    </a:cubicBezTo>
                    <a:close/>
                    <a:moveTo>
                      <a:pt x="222" y="2017"/>
                    </a:moveTo>
                    <a:cubicBezTo>
                      <a:pt x="218" y="2010"/>
                      <a:pt x="214" y="2003"/>
                      <a:pt x="209" y="1997"/>
                    </a:cubicBezTo>
                    <a:cubicBezTo>
                      <a:pt x="207" y="1993"/>
                      <a:pt x="202" y="1992"/>
                      <a:pt x="198" y="1994"/>
                    </a:cubicBezTo>
                    <a:cubicBezTo>
                      <a:pt x="195" y="1996"/>
                      <a:pt x="194" y="2001"/>
                      <a:pt x="196" y="2005"/>
                    </a:cubicBezTo>
                    <a:cubicBezTo>
                      <a:pt x="200" y="2012"/>
                      <a:pt x="204" y="2019"/>
                      <a:pt x="209" y="2026"/>
                    </a:cubicBezTo>
                    <a:cubicBezTo>
                      <a:pt x="211" y="2029"/>
                      <a:pt x="216" y="2030"/>
                      <a:pt x="220" y="2028"/>
                    </a:cubicBezTo>
                    <a:cubicBezTo>
                      <a:pt x="224" y="2026"/>
                      <a:pt x="225" y="2021"/>
                      <a:pt x="222" y="2017"/>
                    </a:cubicBezTo>
                    <a:close/>
                    <a:moveTo>
                      <a:pt x="294" y="2117"/>
                    </a:moveTo>
                    <a:cubicBezTo>
                      <a:pt x="289" y="2111"/>
                      <a:pt x="284" y="2105"/>
                      <a:pt x="279" y="2098"/>
                    </a:cubicBezTo>
                    <a:cubicBezTo>
                      <a:pt x="277" y="2095"/>
                      <a:pt x="272" y="2094"/>
                      <a:pt x="268" y="2097"/>
                    </a:cubicBezTo>
                    <a:cubicBezTo>
                      <a:pt x="265" y="2100"/>
                      <a:pt x="264" y="2105"/>
                      <a:pt x="267" y="2108"/>
                    </a:cubicBezTo>
                    <a:cubicBezTo>
                      <a:pt x="272" y="2115"/>
                      <a:pt x="276" y="2121"/>
                      <a:pt x="281" y="2127"/>
                    </a:cubicBezTo>
                    <a:cubicBezTo>
                      <a:pt x="284" y="2131"/>
                      <a:pt x="289" y="2131"/>
                      <a:pt x="293" y="2129"/>
                    </a:cubicBezTo>
                    <a:cubicBezTo>
                      <a:pt x="296" y="2126"/>
                      <a:pt x="297" y="2121"/>
                      <a:pt x="294" y="2117"/>
                    </a:cubicBezTo>
                    <a:close/>
                    <a:moveTo>
                      <a:pt x="375" y="2211"/>
                    </a:moveTo>
                    <a:cubicBezTo>
                      <a:pt x="370" y="2205"/>
                      <a:pt x="364" y="2199"/>
                      <a:pt x="359" y="2193"/>
                    </a:cubicBezTo>
                    <a:cubicBezTo>
                      <a:pt x="356" y="2190"/>
                      <a:pt x="351" y="2190"/>
                      <a:pt x="347" y="2193"/>
                    </a:cubicBezTo>
                    <a:cubicBezTo>
                      <a:pt x="344" y="2196"/>
                      <a:pt x="344" y="2201"/>
                      <a:pt x="347" y="2204"/>
                    </a:cubicBezTo>
                    <a:cubicBezTo>
                      <a:pt x="352" y="2210"/>
                      <a:pt x="358" y="2216"/>
                      <a:pt x="363" y="2222"/>
                    </a:cubicBezTo>
                    <a:cubicBezTo>
                      <a:pt x="366" y="2225"/>
                      <a:pt x="372" y="2225"/>
                      <a:pt x="375" y="2222"/>
                    </a:cubicBezTo>
                    <a:cubicBezTo>
                      <a:pt x="378" y="2219"/>
                      <a:pt x="378" y="2214"/>
                      <a:pt x="375" y="2211"/>
                    </a:cubicBezTo>
                    <a:close/>
                    <a:moveTo>
                      <a:pt x="464" y="2296"/>
                    </a:moveTo>
                    <a:cubicBezTo>
                      <a:pt x="458" y="2291"/>
                      <a:pt x="452" y="2285"/>
                      <a:pt x="447" y="2280"/>
                    </a:cubicBezTo>
                    <a:cubicBezTo>
                      <a:pt x="443" y="2277"/>
                      <a:pt x="438" y="2277"/>
                      <a:pt x="435" y="2281"/>
                    </a:cubicBezTo>
                    <a:cubicBezTo>
                      <a:pt x="432" y="2284"/>
                      <a:pt x="433" y="2289"/>
                      <a:pt x="436" y="2292"/>
                    </a:cubicBezTo>
                    <a:cubicBezTo>
                      <a:pt x="442" y="2297"/>
                      <a:pt x="448" y="2303"/>
                      <a:pt x="454" y="2308"/>
                    </a:cubicBezTo>
                    <a:cubicBezTo>
                      <a:pt x="457" y="2311"/>
                      <a:pt x="462" y="2311"/>
                      <a:pt x="465" y="2307"/>
                    </a:cubicBezTo>
                    <a:cubicBezTo>
                      <a:pt x="468" y="2304"/>
                      <a:pt x="468" y="2299"/>
                      <a:pt x="464" y="2296"/>
                    </a:cubicBezTo>
                    <a:close/>
                    <a:moveTo>
                      <a:pt x="562" y="2372"/>
                    </a:moveTo>
                    <a:cubicBezTo>
                      <a:pt x="555" y="2368"/>
                      <a:pt x="549" y="2363"/>
                      <a:pt x="542" y="2358"/>
                    </a:cubicBezTo>
                    <a:cubicBezTo>
                      <a:pt x="539" y="2356"/>
                      <a:pt x="534" y="2356"/>
                      <a:pt x="531" y="2360"/>
                    </a:cubicBezTo>
                    <a:cubicBezTo>
                      <a:pt x="528" y="2363"/>
                      <a:pt x="529" y="2368"/>
                      <a:pt x="533" y="2371"/>
                    </a:cubicBezTo>
                    <a:cubicBezTo>
                      <a:pt x="539" y="2376"/>
                      <a:pt x="546" y="2381"/>
                      <a:pt x="552" y="2385"/>
                    </a:cubicBezTo>
                    <a:cubicBezTo>
                      <a:pt x="556" y="2388"/>
                      <a:pt x="561" y="2387"/>
                      <a:pt x="564" y="2383"/>
                    </a:cubicBezTo>
                    <a:cubicBezTo>
                      <a:pt x="566" y="2380"/>
                      <a:pt x="565" y="2375"/>
                      <a:pt x="562" y="2372"/>
                    </a:cubicBezTo>
                    <a:close/>
                    <a:moveTo>
                      <a:pt x="666" y="2439"/>
                    </a:moveTo>
                    <a:cubicBezTo>
                      <a:pt x="659" y="2435"/>
                      <a:pt x="652" y="2431"/>
                      <a:pt x="645" y="2427"/>
                    </a:cubicBezTo>
                    <a:cubicBezTo>
                      <a:pt x="641" y="2425"/>
                      <a:pt x="636" y="2426"/>
                      <a:pt x="634" y="2430"/>
                    </a:cubicBezTo>
                    <a:cubicBezTo>
                      <a:pt x="632" y="2434"/>
                      <a:pt x="633" y="2438"/>
                      <a:pt x="637" y="2441"/>
                    </a:cubicBezTo>
                    <a:cubicBezTo>
                      <a:pt x="644" y="2445"/>
                      <a:pt x="651" y="2449"/>
                      <a:pt x="658" y="2453"/>
                    </a:cubicBezTo>
                    <a:cubicBezTo>
                      <a:pt x="661" y="2455"/>
                      <a:pt x="666" y="2454"/>
                      <a:pt x="669" y="2450"/>
                    </a:cubicBezTo>
                    <a:cubicBezTo>
                      <a:pt x="671" y="2446"/>
                      <a:pt x="669" y="2441"/>
                      <a:pt x="666" y="2439"/>
                    </a:cubicBezTo>
                    <a:close/>
                    <a:moveTo>
                      <a:pt x="776" y="2496"/>
                    </a:moveTo>
                    <a:cubicBezTo>
                      <a:pt x="768" y="2493"/>
                      <a:pt x="761" y="2489"/>
                      <a:pt x="754" y="2486"/>
                    </a:cubicBezTo>
                    <a:cubicBezTo>
                      <a:pt x="750" y="2484"/>
                      <a:pt x="745" y="2485"/>
                      <a:pt x="743" y="2489"/>
                    </a:cubicBezTo>
                    <a:cubicBezTo>
                      <a:pt x="741" y="2493"/>
                      <a:pt x="743" y="2498"/>
                      <a:pt x="747" y="2500"/>
                    </a:cubicBezTo>
                    <a:cubicBezTo>
                      <a:pt x="754" y="2504"/>
                      <a:pt x="762" y="2507"/>
                      <a:pt x="769" y="2510"/>
                    </a:cubicBezTo>
                    <a:cubicBezTo>
                      <a:pt x="773" y="2512"/>
                      <a:pt x="778" y="2511"/>
                      <a:pt x="780" y="2506"/>
                    </a:cubicBezTo>
                    <a:cubicBezTo>
                      <a:pt x="781" y="2502"/>
                      <a:pt x="780" y="2498"/>
                      <a:pt x="776" y="2496"/>
                    </a:cubicBezTo>
                    <a:close/>
                    <a:moveTo>
                      <a:pt x="890" y="2542"/>
                    </a:moveTo>
                    <a:cubicBezTo>
                      <a:pt x="883" y="2539"/>
                      <a:pt x="875" y="2537"/>
                      <a:pt x="868" y="2534"/>
                    </a:cubicBezTo>
                    <a:cubicBezTo>
                      <a:pt x="864" y="2532"/>
                      <a:pt x="859" y="2534"/>
                      <a:pt x="858" y="2539"/>
                    </a:cubicBezTo>
                    <a:cubicBezTo>
                      <a:pt x="856" y="2543"/>
                      <a:pt x="858" y="2547"/>
                      <a:pt x="862" y="2549"/>
                    </a:cubicBezTo>
                    <a:cubicBezTo>
                      <a:pt x="870" y="2552"/>
                      <a:pt x="878" y="2554"/>
                      <a:pt x="885" y="2557"/>
                    </a:cubicBezTo>
                    <a:cubicBezTo>
                      <a:pt x="889" y="2558"/>
                      <a:pt x="894" y="2556"/>
                      <a:pt x="895" y="2552"/>
                    </a:cubicBezTo>
                    <a:cubicBezTo>
                      <a:pt x="897" y="2548"/>
                      <a:pt x="895" y="2543"/>
                      <a:pt x="890" y="2542"/>
                    </a:cubicBezTo>
                    <a:close/>
                    <a:moveTo>
                      <a:pt x="1009" y="2577"/>
                    </a:moveTo>
                    <a:cubicBezTo>
                      <a:pt x="1001" y="2575"/>
                      <a:pt x="994" y="2573"/>
                      <a:pt x="986" y="2571"/>
                    </a:cubicBezTo>
                    <a:cubicBezTo>
                      <a:pt x="982" y="2570"/>
                      <a:pt x="977" y="2572"/>
                      <a:pt x="976" y="2576"/>
                    </a:cubicBezTo>
                    <a:cubicBezTo>
                      <a:pt x="975" y="2581"/>
                      <a:pt x="977" y="2585"/>
                      <a:pt x="982" y="2586"/>
                    </a:cubicBezTo>
                    <a:cubicBezTo>
                      <a:pt x="990" y="2588"/>
                      <a:pt x="997" y="2590"/>
                      <a:pt x="1005" y="2592"/>
                    </a:cubicBezTo>
                    <a:cubicBezTo>
                      <a:pt x="1010" y="2593"/>
                      <a:pt x="1014" y="2590"/>
                      <a:pt x="1015" y="2586"/>
                    </a:cubicBezTo>
                    <a:cubicBezTo>
                      <a:pt x="1016" y="2582"/>
                      <a:pt x="1013" y="2578"/>
                      <a:pt x="1009" y="2577"/>
                    </a:cubicBezTo>
                    <a:close/>
                    <a:moveTo>
                      <a:pt x="1130" y="2600"/>
                    </a:moveTo>
                    <a:cubicBezTo>
                      <a:pt x="1122" y="2599"/>
                      <a:pt x="1115" y="2597"/>
                      <a:pt x="1107" y="2596"/>
                    </a:cubicBezTo>
                    <a:cubicBezTo>
                      <a:pt x="1102" y="2595"/>
                      <a:pt x="1098" y="2598"/>
                      <a:pt x="1098" y="2603"/>
                    </a:cubicBezTo>
                    <a:cubicBezTo>
                      <a:pt x="1097" y="2607"/>
                      <a:pt x="1100" y="2611"/>
                      <a:pt x="1104" y="2612"/>
                    </a:cubicBezTo>
                    <a:cubicBezTo>
                      <a:pt x="1112" y="2613"/>
                      <a:pt x="1120" y="2614"/>
                      <a:pt x="1128" y="2616"/>
                    </a:cubicBezTo>
                    <a:cubicBezTo>
                      <a:pt x="1132" y="2616"/>
                      <a:pt x="1137" y="2613"/>
                      <a:pt x="1137" y="2609"/>
                    </a:cubicBezTo>
                    <a:cubicBezTo>
                      <a:pt x="1138" y="2604"/>
                      <a:pt x="1135" y="2600"/>
                      <a:pt x="1130" y="2600"/>
                    </a:cubicBezTo>
                    <a:close/>
                    <a:moveTo>
                      <a:pt x="1253" y="2611"/>
                    </a:moveTo>
                    <a:cubicBezTo>
                      <a:pt x="1245" y="2611"/>
                      <a:pt x="1237" y="2610"/>
                      <a:pt x="1229" y="2610"/>
                    </a:cubicBezTo>
                    <a:cubicBezTo>
                      <a:pt x="1225" y="2610"/>
                      <a:pt x="1221" y="2613"/>
                      <a:pt x="1221" y="2617"/>
                    </a:cubicBezTo>
                    <a:cubicBezTo>
                      <a:pt x="1221" y="2622"/>
                      <a:pt x="1224" y="2626"/>
                      <a:pt x="1228" y="2626"/>
                    </a:cubicBezTo>
                    <a:cubicBezTo>
                      <a:pt x="1236" y="2626"/>
                      <a:pt x="1245" y="2627"/>
                      <a:pt x="1253" y="2627"/>
                    </a:cubicBezTo>
                    <a:cubicBezTo>
                      <a:pt x="1257" y="2627"/>
                      <a:pt x="1261" y="2624"/>
                      <a:pt x="1261" y="2620"/>
                    </a:cubicBezTo>
                    <a:cubicBezTo>
                      <a:pt x="1261" y="2615"/>
                      <a:pt x="1258" y="2611"/>
                      <a:pt x="1253" y="2611"/>
                    </a:cubicBezTo>
                    <a:close/>
                    <a:moveTo>
                      <a:pt x="1377" y="2611"/>
                    </a:moveTo>
                    <a:cubicBezTo>
                      <a:pt x="1369" y="2612"/>
                      <a:pt x="1361" y="2612"/>
                      <a:pt x="1353" y="2612"/>
                    </a:cubicBezTo>
                    <a:cubicBezTo>
                      <a:pt x="1349" y="2612"/>
                      <a:pt x="1345" y="2616"/>
                      <a:pt x="1345" y="2620"/>
                    </a:cubicBezTo>
                    <a:cubicBezTo>
                      <a:pt x="1345" y="2625"/>
                      <a:pt x="1349" y="2628"/>
                      <a:pt x="1353" y="2628"/>
                    </a:cubicBezTo>
                    <a:cubicBezTo>
                      <a:pt x="1362" y="2628"/>
                      <a:pt x="1370" y="2627"/>
                      <a:pt x="1378" y="2627"/>
                    </a:cubicBezTo>
                    <a:cubicBezTo>
                      <a:pt x="1382" y="2627"/>
                      <a:pt x="1386" y="2623"/>
                      <a:pt x="1385" y="2619"/>
                    </a:cubicBezTo>
                    <a:cubicBezTo>
                      <a:pt x="1385" y="2614"/>
                      <a:pt x="1381" y="2611"/>
                      <a:pt x="1377" y="2611"/>
                    </a:cubicBezTo>
                    <a:close/>
                    <a:moveTo>
                      <a:pt x="1500" y="2599"/>
                    </a:moveTo>
                    <a:cubicBezTo>
                      <a:pt x="1492" y="2601"/>
                      <a:pt x="1484" y="2602"/>
                      <a:pt x="1476" y="2603"/>
                    </a:cubicBezTo>
                    <a:cubicBezTo>
                      <a:pt x="1472" y="2603"/>
                      <a:pt x="1469" y="2607"/>
                      <a:pt x="1469" y="2612"/>
                    </a:cubicBezTo>
                    <a:cubicBezTo>
                      <a:pt x="1470" y="2616"/>
                      <a:pt x="1474" y="2619"/>
                      <a:pt x="1478" y="2619"/>
                    </a:cubicBezTo>
                    <a:cubicBezTo>
                      <a:pt x="1486" y="2618"/>
                      <a:pt x="1494" y="2616"/>
                      <a:pt x="1502" y="2615"/>
                    </a:cubicBezTo>
                    <a:cubicBezTo>
                      <a:pt x="1507" y="2615"/>
                      <a:pt x="1510" y="2611"/>
                      <a:pt x="1509" y="2606"/>
                    </a:cubicBezTo>
                    <a:cubicBezTo>
                      <a:pt x="1508" y="2602"/>
                      <a:pt x="1504" y="2599"/>
                      <a:pt x="1500" y="2599"/>
                    </a:cubicBezTo>
                    <a:close/>
                    <a:moveTo>
                      <a:pt x="1621" y="2576"/>
                    </a:moveTo>
                    <a:cubicBezTo>
                      <a:pt x="1613" y="2578"/>
                      <a:pt x="1606" y="2580"/>
                      <a:pt x="1598" y="2582"/>
                    </a:cubicBezTo>
                    <a:cubicBezTo>
                      <a:pt x="1594" y="2583"/>
                      <a:pt x="1591" y="2587"/>
                      <a:pt x="1592" y="2591"/>
                    </a:cubicBezTo>
                    <a:cubicBezTo>
                      <a:pt x="1593" y="2595"/>
                      <a:pt x="1597" y="2598"/>
                      <a:pt x="1601" y="2597"/>
                    </a:cubicBezTo>
                    <a:cubicBezTo>
                      <a:pt x="1609" y="2595"/>
                      <a:pt x="1617" y="2594"/>
                      <a:pt x="1625" y="2592"/>
                    </a:cubicBezTo>
                    <a:cubicBezTo>
                      <a:pt x="1629" y="2591"/>
                      <a:pt x="1632" y="2586"/>
                      <a:pt x="1631" y="2582"/>
                    </a:cubicBezTo>
                    <a:cubicBezTo>
                      <a:pt x="1630" y="2578"/>
                      <a:pt x="1626" y="2575"/>
                      <a:pt x="1621" y="2576"/>
                    </a:cubicBezTo>
                    <a:close/>
                    <a:moveTo>
                      <a:pt x="1740" y="2541"/>
                    </a:moveTo>
                    <a:cubicBezTo>
                      <a:pt x="1732" y="2544"/>
                      <a:pt x="1725" y="2546"/>
                      <a:pt x="1717" y="2549"/>
                    </a:cubicBezTo>
                    <a:cubicBezTo>
                      <a:pt x="1713" y="2550"/>
                      <a:pt x="1711" y="2555"/>
                      <a:pt x="1712" y="2559"/>
                    </a:cubicBezTo>
                    <a:cubicBezTo>
                      <a:pt x="1713" y="2563"/>
                      <a:pt x="1718" y="2566"/>
                      <a:pt x="1722" y="2564"/>
                    </a:cubicBezTo>
                    <a:cubicBezTo>
                      <a:pt x="1730" y="2562"/>
                      <a:pt x="1737" y="2559"/>
                      <a:pt x="1745" y="2556"/>
                    </a:cubicBezTo>
                    <a:cubicBezTo>
                      <a:pt x="1749" y="2555"/>
                      <a:pt x="1751" y="2550"/>
                      <a:pt x="1750" y="2546"/>
                    </a:cubicBezTo>
                    <a:cubicBezTo>
                      <a:pt x="1749" y="2542"/>
                      <a:pt x="1744" y="2540"/>
                      <a:pt x="1740" y="2541"/>
                    </a:cubicBezTo>
                    <a:close/>
                    <a:moveTo>
                      <a:pt x="1854" y="2495"/>
                    </a:moveTo>
                    <a:cubicBezTo>
                      <a:pt x="1847" y="2499"/>
                      <a:pt x="1840" y="2502"/>
                      <a:pt x="1832" y="2505"/>
                    </a:cubicBezTo>
                    <a:cubicBezTo>
                      <a:pt x="1828" y="2507"/>
                      <a:pt x="1827" y="2512"/>
                      <a:pt x="1828" y="2516"/>
                    </a:cubicBezTo>
                    <a:cubicBezTo>
                      <a:pt x="1830" y="2520"/>
                      <a:pt x="1835" y="2522"/>
                      <a:pt x="1839" y="2520"/>
                    </a:cubicBezTo>
                    <a:cubicBezTo>
                      <a:pt x="1846" y="2517"/>
                      <a:pt x="1854" y="2513"/>
                      <a:pt x="1861" y="2510"/>
                    </a:cubicBezTo>
                    <a:cubicBezTo>
                      <a:pt x="1865" y="2508"/>
                      <a:pt x="1867" y="2503"/>
                      <a:pt x="1865" y="2499"/>
                    </a:cubicBezTo>
                    <a:cubicBezTo>
                      <a:pt x="1863" y="2495"/>
                      <a:pt x="1858" y="2494"/>
                      <a:pt x="1854" y="2495"/>
                    </a:cubicBezTo>
                    <a:close/>
                    <a:moveTo>
                      <a:pt x="1964" y="2439"/>
                    </a:moveTo>
                    <a:cubicBezTo>
                      <a:pt x="1957" y="2443"/>
                      <a:pt x="1950" y="2447"/>
                      <a:pt x="1943" y="2451"/>
                    </a:cubicBezTo>
                    <a:cubicBezTo>
                      <a:pt x="1939" y="2453"/>
                      <a:pt x="1938" y="2458"/>
                      <a:pt x="1940" y="2461"/>
                    </a:cubicBezTo>
                    <a:cubicBezTo>
                      <a:pt x="1942" y="2465"/>
                      <a:pt x="1947" y="2467"/>
                      <a:pt x="1951" y="2465"/>
                    </a:cubicBezTo>
                    <a:cubicBezTo>
                      <a:pt x="1958" y="2461"/>
                      <a:pt x="1965" y="2457"/>
                      <a:pt x="1972" y="2453"/>
                    </a:cubicBezTo>
                    <a:cubicBezTo>
                      <a:pt x="1976" y="2450"/>
                      <a:pt x="1977" y="2445"/>
                      <a:pt x="1975" y="2442"/>
                    </a:cubicBezTo>
                    <a:cubicBezTo>
                      <a:pt x="1973" y="2438"/>
                      <a:pt x="1968" y="2437"/>
                      <a:pt x="1964" y="2439"/>
                    </a:cubicBezTo>
                    <a:close/>
                    <a:moveTo>
                      <a:pt x="2068" y="2372"/>
                    </a:moveTo>
                    <a:cubicBezTo>
                      <a:pt x="2061" y="2377"/>
                      <a:pt x="2055" y="2381"/>
                      <a:pt x="2048" y="2386"/>
                    </a:cubicBezTo>
                    <a:cubicBezTo>
                      <a:pt x="2045" y="2388"/>
                      <a:pt x="2044" y="2393"/>
                      <a:pt x="2046" y="2397"/>
                    </a:cubicBezTo>
                    <a:cubicBezTo>
                      <a:pt x="2049" y="2400"/>
                      <a:pt x="2054" y="2401"/>
                      <a:pt x="2057" y="2399"/>
                    </a:cubicBezTo>
                    <a:cubicBezTo>
                      <a:pt x="2064" y="2394"/>
                      <a:pt x="2070" y="2390"/>
                      <a:pt x="2077" y="2385"/>
                    </a:cubicBezTo>
                    <a:cubicBezTo>
                      <a:pt x="2081" y="2382"/>
                      <a:pt x="2081" y="2377"/>
                      <a:pt x="2079" y="2374"/>
                    </a:cubicBezTo>
                    <a:cubicBezTo>
                      <a:pt x="2076" y="2370"/>
                      <a:pt x="2071" y="2369"/>
                      <a:pt x="2068" y="2372"/>
                    </a:cubicBezTo>
                    <a:close/>
                    <a:moveTo>
                      <a:pt x="2165" y="2295"/>
                    </a:moveTo>
                    <a:cubicBezTo>
                      <a:pt x="2159" y="2301"/>
                      <a:pt x="2153" y="2306"/>
                      <a:pt x="2147" y="2311"/>
                    </a:cubicBezTo>
                    <a:cubicBezTo>
                      <a:pt x="2143" y="2314"/>
                      <a:pt x="2143" y="2319"/>
                      <a:pt x="2146" y="2322"/>
                    </a:cubicBezTo>
                    <a:cubicBezTo>
                      <a:pt x="2148" y="2326"/>
                      <a:pt x="2153" y="2326"/>
                      <a:pt x="2157" y="2323"/>
                    </a:cubicBezTo>
                    <a:cubicBezTo>
                      <a:pt x="2163" y="2318"/>
                      <a:pt x="2169" y="2313"/>
                      <a:pt x="2175" y="2308"/>
                    </a:cubicBezTo>
                    <a:cubicBezTo>
                      <a:pt x="2179" y="2305"/>
                      <a:pt x="2179" y="2300"/>
                      <a:pt x="2176" y="2296"/>
                    </a:cubicBezTo>
                    <a:cubicBezTo>
                      <a:pt x="2173" y="2293"/>
                      <a:pt x="2168" y="2293"/>
                      <a:pt x="2165" y="2295"/>
                    </a:cubicBezTo>
                    <a:close/>
                    <a:moveTo>
                      <a:pt x="2254" y="2210"/>
                    </a:moveTo>
                    <a:cubicBezTo>
                      <a:pt x="2249" y="2216"/>
                      <a:pt x="2243" y="2222"/>
                      <a:pt x="2238" y="2227"/>
                    </a:cubicBezTo>
                    <a:cubicBezTo>
                      <a:pt x="2234" y="2230"/>
                      <a:pt x="2234" y="2236"/>
                      <a:pt x="2238" y="2239"/>
                    </a:cubicBezTo>
                    <a:cubicBezTo>
                      <a:pt x="2241" y="2242"/>
                      <a:pt x="2246" y="2242"/>
                      <a:pt x="2249" y="2239"/>
                    </a:cubicBezTo>
                    <a:cubicBezTo>
                      <a:pt x="2255" y="2233"/>
                      <a:pt x="2260" y="2227"/>
                      <a:pt x="2266" y="2221"/>
                    </a:cubicBezTo>
                    <a:cubicBezTo>
                      <a:pt x="2269" y="2218"/>
                      <a:pt x="2269" y="2213"/>
                      <a:pt x="2266" y="2210"/>
                    </a:cubicBezTo>
                    <a:cubicBezTo>
                      <a:pt x="2262" y="2207"/>
                      <a:pt x="2257" y="2207"/>
                      <a:pt x="2254" y="2210"/>
                    </a:cubicBezTo>
                    <a:close/>
                    <a:moveTo>
                      <a:pt x="2335" y="2117"/>
                    </a:moveTo>
                    <a:cubicBezTo>
                      <a:pt x="2330" y="2123"/>
                      <a:pt x="2325" y="2129"/>
                      <a:pt x="2320" y="2136"/>
                    </a:cubicBezTo>
                    <a:cubicBezTo>
                      <a:pt x="2317" y="2139"/>
                      <a:pt x="2318" y="2144"/>
                      <a:pt x="2321" y="2147"/>
                    </a:cubicBezTo>
                    <a:cubicBezTo>
                      <a:pt x="2325" y="2150"/>
                      <a:pt x="2330" y="2149"/>
                      <a:pt x="2333" y="2146"/>
                    </a:cubicBezTo>
                    <a:cubicBezTo>
                      <a:pt x="2338" y="2139"/>
                      <a:pt x="2343" y="2133"/>
                      <a:pt x="2348" y="2127"/>
                    </a:cubicBezTo>
                    <a:cubicBezTo>
                      <a:pt x="2350" y="2123"/>
                      <a:pt x="2350" y="2118"/>
                      <a:pt x="2346" y="2115"/>
                    </a:cubicBezTo>
                    <a:cubicBezTo>
                      <a:pt x="2343" y="2113"/>
                      <a:pt x="2338" y="2113"/>
                      <a:pt x="2335" y="2117"/>
                    </a:cubicBezTo>
                    <a:close/>
                    <a:moveTo>
                      <a:pt x="2407" y="2016"/>
                    </a:moveTo>
                    <a:cubicBezTo>
                      <a:pt x="2403" y="2023"/>
                      <a:pt x="2398" y="2030"/>
                      <a:pt x="2394" y="2036"/>
                    </a:cubicBezTo>
                    <a:cubicBezTo>
                      <a:pt x="2391" y="2040"/>
                      <a:pt x="2392" y="2045"/>
                      <a:pt x="2396" y="2047"/>
                    </a:cubicBezTo>
                    <a:cubicBezTo>
                      <a:pt x="2400" y="2050"/>
                      <a:pt x="2405" y="2049"/>
                      <a:pt x="2407" y="2045"/>
                    </a:cubicBezTo>
                    <a:cubicBezTo>
                      <a:pt x="2412" y="2038"/>
                      <a:pt x="2416" y="2032"/>
                      <a:pt x="2420" y="2025"/>
                    </a:cubicBezTo>
                    <a:cubicBezTo>
                      <a:pt x="2423" y="2021"/>
                      <a:pt x="2422" y="2016"/>
                      <a:pt x="2418" y="2014"/>
                    </a:cubicBezTo>
                    <a:cubicBezTo>
                      <a:pt x="2414" y="2011"/>
                      <a:pt x="2409" y="2012"/>
                      <a:pt x="2407" y="2016"/>
                    </a:cubicBezTo>
                    <a:close/>
                    <a:moveTo>
                      <a:pt x="2469" y="1909"/>
                    </a:moveTo>
                    <a:cubicBezTo>
                      <a:pt x="2465" y="1916"/>
                      <a:pt x="2461" y="1923"/>
                      <a:pt x="2458" y="1930"/>
                    </a:cubicBezTo>
                    <a:cubicBezTo>
                      <a:pt x="2456" y="1934"/>
                      <a:pt x="2457" y="1939"/>
                      <a:pt x="2461" y="1941"/>
                    </a:cubicBezTo>
                    <a:cubicBezTo>
                      <a:pt x="2465" y="1943"/>
                      <a:pt x="2470" y="1942"/>
                      <a:pt x="2472" y="1938"/>
                    </a:cubicBezTo>
                    <a:cubicBezTo>
                      <a:pt x="2476" y="1931"/>
                      <a:pt x="2479" y="1924"/>
                      <a:pt x="2483" y="1917"/>
                    </a:cubicBezTo>
                    <a:cubicBezTo>
                      <a:pt x="2485" y="1913"/>
                      <a:pt x="2484" y="1908"/>
                      <a:pt x="2480" y="1906"/>
                    </a:cubicBezTo>
                    <a:cubicBezTo>
                      <a:pt x="2476" y="1904"/>
                      <a:pt x="2471" y="1905"/>
                      <a:pt x="2469" y="1909"/>
                    </a:cubicBezTo>
                    <a:close/>
                    <a:moveTo>
                      <a:pt x="2520" y="1797"/>
                    </a:moveTo>
                    <a:cubicBezTo>
                      <a:pt x="2517" y="1804"/>
                      <a:pt x="2514" y="1811"/>
                      <a:pt x="2511" y="1819"/>
                    </a:cubicBezTo>
                    <a:cubicBezTo>
                      <a:pt x="2509" y="1823"/>
                      <a:pt x="2511" y="1828"/>
                      <a:pt x="2515" y="1829"/>
                    </a:cubicBezTo>
                    <a:cubicBezTo>
                      <a:pt x="2520" y="1831"/>
                      <a:pt x="2524" y="1829"/>
                      <a:pt x="2526" y="1825"/>
                    </a:cubicBezTo>
                    <a:cubicBezTo>
                      <a:pt x="2529" y="1818"/>
                      <a:pt x="2532" y="1810"/>
                      <a:pt x="2535" y="1803"/>
                    </a:cubicBezTo>
                    <a:cubicBezTo>
                      <a:pt x="2537" y="1799"/>
                      <a:pt x="2535" y="1794"/>
                      <a:pt x="2531" y="1792"/>
                    </a:cubicBezTo>
                    <a:cubicBezTo>
                      <a:pt x="2527" y="1791"/>
                      <a:pt x="2522" y="1793"/>
                      <a:pt x="2520" y="1797"/>
                    </a:cubicBezTo>
                    <a:close/>
                    <a:moveTo>
                      <a:pt x="2561" y="1680"/>
                    </a:moveTo>
                    <a:cubicBezTo>
                      <a:pt x="2559" y="1687"/>
                      <a:pt x="2556" y="1695"/>
                      <a:pt x="2554" y="1703"/>
                    </a:cubicBezTo>
                    <a:cubicBezTo>
                      <a:pt x="2553" y="1707"/>
                      <a:pt x="2555" y="1711"/>
                      <a:pt x="2559" y="1713"/>
                    </a:cubicBezTo>
                    <a:cubicBezTo>
                      <a:pt x="2563" y="1714"/>
                      <a:pt x="2568" y="1712"/>
                      <a:pt x="2569" y="1707"/>
                    </a:cubicBezTo>
                    <a:cubicBezTo>
                      <a:pt x="2572" y="1700"/>
                      <a:pt x="2574" y="1692"/>
                      <a:pt x="2576" y="1684"/>
                    </a:cubicBezTo>
                    <a:cubicBezTo>
                      <a:pt x="2577" y="1680"/>
                      <a:pt x="2575" y="1676"/>
                      <a:pt x="2571" y="1674"/>
                    </a:cubicBezTo>
                    <a:cubicBezTo>
                      <a:pt x="2566" y="1673"/>
                      <a:pt x="2562" y="1676"/>
                      <a:pt x="2561" y="1680"/>
                    </a:cubicBezTo>
                    <a:close/>
                    <a:moveTo>
                      <a:pt x="2590" y="1560"/>
                    </a:moveTo>
                    <a:cubicBezTo>
                      <a:pt x="2588" y="1568"/>
                      <a:pt x="2587" y="1575"/>
                      <a:pt x="2585" y="1583"/>
                    </a:cubicBezTo>
                    <a:cubicBezTo>
                      <a:pt x="2584" y="1587"/>
                      <a:pt x="2587" y="1592"/>
                      <a:pt x="2591" y="1593"/>
                    </a:cubicBezTo>
                    <a:cubicBezTo>
                      <a:pt x="2596" y="1594"/>
                      <a:pt x="2600" y="1591"/>
                      <a:pt x="2601" y="1586"/>
                    </a:cubicBezTo>
                    <a:cubicBezTo>
                      <a:pt x="2602" y="1579"/>
                      <a:pt x="2604" y="1571"/>
                      <a:pt x="2606" y="1563"/>
                    </a:cubicBezTo>
                    <a:cubicBezTo>
                      <a:pt x="2606" y="1558"/>
                      <a:pt x="2603" y="1554"/>
                      <a:pt x="2599" y="1553"/>
                    </a:cubicBezTo>
                    <a:cubicBezTo>
                      <a:pt x="2595" y="1553"/>
                      <a:pt x="2591" y="1555"/>
                      <a:pt x="2590" y="1560"/>
                    </a:cubicBezTo>
                    <a:close/>
                    <a:moveTo>
                      <a:pt x="2607" y="1437"/>
                    </a:moveTo>
                    <a:cubicBezTo>
                      <a:pt x="2606" y="1445"/>
                      <a:pt x="2606" y="1453"/>
                      <a:pt x="2605" y="1461"/>
                    </a:cubicBezTo>
                    <a:cubicBezTo>
                      <a:pt x="2604" y="1466"/>
                      <a:pt x="2607" y="1470"/>
                      <a:pt x="2612" y="1470"/>
                    </a:cubicBezTo>
                    <a:cubicBezTo>
                      <a:pt x="2616" y="1471"/>
                      <a:pt x="2620" y="1467"/>
                      <a:pt x="2621" y="1463"/>
                    </a:cubicBezTo>
                    <a:cubicBezTo>
                      <a:pt x="2622" y="1455"/>
                      <a:pt x="2622" y="1447"/>
                      <a:pt x="2623" y="1439"/>
                    </a:cubicBezTo>
                    <a:cubicBezTo>
                      <a:pt x="2624" y="1435"/>
                      <a:pt x="2620" y="1431"/>
                      <a:pt x="2616" y="1430"/>
                    </a:cubicBezTo>
                    <a:cubicBezTo>
                      <a:pt x="2612" y="1430"/>
                      <a:pt x="2608" y="1433"/>
                      <a:pt x="2607" y="1437"/>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Freeform: Shape 4"/>
              <p:cNvSpPr/>
              <p:nvPr/>
            </p:nvSpPr>
            <p:spPr bwMode="auto">
              <a:xfrm>
                <a:off x="4086827" y="3160416"/>
                <a:ext cx="4025712" cy="4025712"/>
              </a:xfrm>
              <a:custGeom>
                <a:avLst/>
                <a:gdLst>
                  <a:gd name="T0" fmla="*/ 2329 w 2329"/>
                  <a:gd name="T1" fmla="*/ 1162 h 2329"/>
                  <a:gd name="T2" fmla="*/ 2325 w 2329"/>
                  <a:gd name="T3" fmla="*/ 1062 h 2329"/>
                  <a:gd name="T4" fmla="*/ 2301 w 2329"/>
                  <a:gd name="T5" fmla="*/ 949 h 2329"/>
                  <a:gd name="T6" fmla="*/ 2262 w 2329"/>
                  <a:gd name="T7" fmla="*/ 824 h 2329"/>
                  <a:gd name="T8" fmla="*/ 2219 w 2329"/>
                  <a:gd name="T9" fmla="*/ 709 h 2329"/>
                  <a:gd name="T10" fmla="*/ 2165 w 2329"/>
                  <a:gd name="T11" fmla="*/ 600 h 2329"/>
                  <a:gd name="T12" fmla="*/ 2099 w 2329"/>
                  <a:gd name="T13" fmla="*/ 497 h 2329"/>
                  <a:gd name="T14" fmla="*/ 2007 w 2329"/>
                  <a:gd name="T15" fmla="*/ 384 h 2329"/>
                  <a:gd name="T16" fmla="*/ 2007 w 2329"/>
                  <a:gd name="T17" fmla="*/ 384 h 2329"/>
                  <a:gd name="T18" fmla="*/ 1919 w 2329"/>
                  <a:gd name="T19" fmla="*/ 299 h 2329"/>
                  <a:gd name="T20" fmla="*/ 1821 w 2329"/>
                  <a:gd name="T21" fmla="*/ 212 h 2329"/>
                  <a:gd name="T22" fmla="*/ 1716 w 2329"/>
                  <a:gd name="T23" fmla="*/ 148 h 2329"/>
                  <a:gd name="T24" fmla="*/ 1605 w 2329"/>
                  <a:gd name="T25" fmla="*/ 95 h 2329"/>
                  <a:gd name="T26" fmla="*/ 1489 w 2329"/>
                  <a:gd name="T27" fmla="*/ 54 h 2329"/>
                  <a:gd name="T28" fmla="*/ 1369 w 2329"/>
                  <a:gd name="T29" fmla="*/ 26 h 2329"/>
                  <a:gd name="T30" fmla="*/ 1247 w 2329"/>
                  <a:gd name="T31" fmla="*/ 11 h 2329"/>
                  <a:gd name="T32" fmla="*/ 1124 w 2329"/>
                  <a:gd name="T33" fmla="*/ 9 h 2329"/>
                  <a:gd name="T34" fmla="*/ 1001 w 2329"/>
                  <a:gd name="T35" fmla="*/ 19 h 2329"/>
                  <a:gd name="T36" fmla="*/ 886 w 2329"/>
                  <a:gd name="T37" fmla="*/ 33 h 2329"/>
                  <a:gd name="T38" fmla="*/ 768 w 2329"/>
                  <a:gd name="T39" fmla="*/ 69 h 2329"/>
                  <a:gd name="T40" fmla="*/ 675 w 2329"/>
                  <a:gd name="T41" fmla="*/ 107 h 2329"/>
                  <a:gd name="T42" fmla="*/ 566 w 2329"/>
                  <a:gd name="T43" fmla="*/ 165 h 2329"/>
                  <a:gd name="T44" fmla="*/ 463 w 2329"/>
                  <a:gd name="T45" fmla="*/ 235 h 2329"/>
                  <a:gd name="T46" fmla="*/ 368 w 2329"/>
                  <a:gd name="T47" fmla="*/ 315 h 2329"/>
                  <a:gd name="T48" fmla="*/ 283 w 2329"/>
                  <a:gd name="T49" fmla="*/ 404 h 2329"/>
                  <a:gd name="T50" fmla="*/ 207 w 2329"/>
                  <a:gd name="T51" fmla="*/ 502 h 2329"/>
                  <a:gd name="T52" fmla="*/ 141 w 2329"/>
                  <a:gd name="T53" fmla="*/ 607 h 2329"/>
                  <a:gd name="T54" fmla="*/ 88 w 2329"/>
                  <a:gd name="T55" fmla="*/ 719 h 2329"/>
                  <a:gd name="T56" fmla="*/ 47 w 2329"/>
                  <a:gd name="T57" fmla="*/ 836 h 2329"/>
                  <a:gd name="T58" fmla="*/ 28 w 2329"/>
                  <a:gd name="T59" fmla="*/ 950 h 2329"/>
                  <a:gd name="T60" fmla="*/ 11 w 2329"/>
                  <a:gd name="T61" fmla="*/ 1072 h 2329"/>
                  <a:gd name="T62" fmla="*/ 8 w 2329"/>
                  <a:gd name="T63" fmla="*/ 1195 h 2329"/>
                  <a:gd name="T64" fmla="*/ 18 w 2329"/>
                  <a:gd name="T65" fmla="*/ 1318 h 2329"/>
                  <a:gd name="T66" fmla="*/ 41 w 2329"/>
                  <a:gd name="T67" fmla="*/ 1439 h 2329"/>
                  <a:gd name="T68" fmla="*/ 76 w 2329"/>
                  <a:gd name="T69" fmla="*/ 1557 h 2329"/>
                  <a:gd name="T70" fmla="*/ 135 w 2329"/>
                  <a:gd name="T71" fmla="*/ 1674 h 2329"/>
                  <a:gd name="T72" fmla="*/ 195 w 2329"/>
                  <a:gd name="T73" fmla="*/ 1780 h 2329"/>
                  <a:gd name="T74" fmla="*/ 281 w 2329"/>
                  <a:gd name="T75" fmla="*/ 1898 h 2329"/>
                  <a:gd name="T76" fmla="*/ 281 w 2329"/>
                  <a:gd name="T77" fmla="*/ 1898 h 2329"/>
                  <a:gd name="T78" fmla="*/ 364 w 2329"/>
                  <a:gd name="T79" fmla="*/ 1988 h 2329"/>
                  <a:gd name="T80" fmla="*/ 456 w 2329"/>
                  <a:gd name="T81" fmla="*/ 2068 h 2329"/>
                  <a:gd name="T82" fmla="*/ 556 w 2329"/>
                  <a:gd name="T83" fmla="*/ 2139 h 2329"/>
                  <a:gd name="T84" fmla="*/ 663 w 2329"/>
                  <a:gd name="T85" fmla="*/ 2198 h 2329"/>
                  <a:gd name="T86" fmla="*/ 775 w 2329"/>
                  <a:gd name="T87" fmla="*/ 2246 h 2329"/>
                  <a:gd name="T88" fmla="*/ 892 w 2329"/>
                  <a:gd name="T89" fmla="*/ 2281 h 2329"/>
                  <a:gd name="T90" fmla="*/ 1013 w 2329"/>
                  <a:gd name="T91" fmla="*/ 2303 h 2329"/>
                  <a:gd name="T92" fmla="*/ 1134 w 2329"/>
                  <a:gd name="T93" fmla="*/ 2313 h 2329"/>
                  <a:gd name="T94" fmla="*/ 1257 w 2329"/>
                  <a:gd name="T95" fmla="*/ 2309 h 2329"/>
                  <a:gd name="T96" fmla="*/ 1378 w 2329"/>
                  <a:gd name="T97" fmla="*/ 2293 h 2329"/>
                  <a:gd name="T98" fmla="*/ 1497 w 2329"/>
                  <a:gd name="T99" fmla="*/ 2264 h 2329"/>
                  <a:gd name="T100" fmla="*/ 1622 w 2329"/>
                  <a:gd name="T101" fmla="*/ 2227 h 2329"/>
                  <a:gd name="T102" fmla="*/ 1732 w 2329"/>
                  <a:gd name="T103" fmla="*/ 2172 h 2329"/>
                  <a:gd name="T104" fmla="*/ 1836 w 2329"/>
                  <a:gd name="T105" fmla="*/ 2106 h 2329"/>
                  <a:gd name="T106" fmla="*/ 1931 w 2329"/>
                  <a:gd name="T107" fmla="*/ 2041 h 2329"/>
                  <a:gd name="T108" fmla="*/ 2020 w 2329"/>
                  <a:gd name="T109" fmla="*/ 1954 h 2329"/>
                  <a:gd name="T110" fmla="*/ 2099 w 2329"/>
                  <a:gd name="T111" fmla="*/ 1859 h 2329"/>
                  <a:gd name="T112" fmla="*/ 2155 w 2329"/>
                  <a:gd name="T113" fmla="*/ 1776 h 2329"/>
                  <a:gd name="T114" fmla="*/ 2215 w 2329"/>
                  <a:gd name="T115" fmla="*/ 1668 h 2329"/>
                  <a:gd name="T116" fmla="*/ 2263 w 2329"/>
                  <a:gd name="T117" fmla="*/ 1553 h 2329"/>
                  <a:gd name="T118" fmla="*/ 2298 w 2329"/>
                  <a:gd name="T119" fmla="*/ 1434 h 2329"/>
                  <a:gd name="T120" fmla="*/ 2320 w 2329"/>
                  <a:gd name="T121" fmla="*/ 1312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9" h="2329">
                    <a:moveTo>
                      <a:pt x="2313" y="1162"/>
                    </a:moveTo>
                    <a:cubicBezTo>
                      <a:pt x="2313" y="1163"/>
                      <a:pt x="2313" y="1164"/>
                      <a:pt x="2313" y="1165"/>
                    </a:cubicBezTo>
                    <a:cubicBezTo>
                      <a:pt x="2313" y="1172"/>
                      <a:pt x="2313" y="1180"/>
                      <a:pt x="2313" y="1188"/>
                    </a:cubicBezTo>
                    <a:cubicBezTo>
                      <a:pt x="2313" y="1193"/>
                      <a:pt x="2316" y="1196"/>
                      <a:pt x="2321" y="1196"/>
                    </a:cubicBezTo>
                    <a:cubicBezTo>
                      <a:pt x="2325" y="1196"/>
                      <a:pt x="2329" y="1193"/>
                      <a:pt x="2329" y="1189"/>
                    </a:cubicBezTo>
                    <a:cubicBezTo>
                      <a:pt x="2329" y="1181"/>
                      <a:pt x="2329" y="1173"/>
                      <a:pt x="2329" y="1165"/>
                    </a:cubicBezTo>
                    <a:cubicBezTo>
                      <a:pt x="2329" y="1164"/>
                      <a:pt x="2329" y="1163"/>
                      <a:pt x="2329" y="1162"/>
                    </a:cubicBezTo>
                    <a:cubicBezTo>
                      <a:pt x="2329" y="1158"/>
                      <a:pt x="2325" y="1154"/>
                      <a:pt x="2321" y="1154"/>
                    </a:cubicBezTo>
                    <a:cubicBezTo>
                      <a:pt x="2317" y="1154"/>
                      <a:pt x="2313" y="1158"/>
                      <a:pt x="2313" y="1162"/>
                    </a:cubicBezTo>
                    <a:cubicBezTo>
                      <a:pt x="2313" y="1162"/>
                      <a:pt x="2313" y="1162"/>
                      <a:pt x="2313" y="1162"/>
                    </a:cubicBezTo>
                    <a:moveTo>
                      <a:pt x="2306" y="1040"/>
                    </a:moveTo>
                    <a:cubicBezTo>
                      <a:pt x="2307" y="1048"/>
                      <a:pt x="2308" y="1056"/>
                      <a:pt x="2309" y="1063"/>
                    </a:cubicBezTo>
                    <a:cubicBezTo>
                      <a:pt x="2309" y="1068"/>
                      <a:pt x="2313" y="1071"/>
                      <a:pt x="2317" y="1071"/>
                    </a:cubicBezTo>
                    <a:cubicBezTo>
                      <a:pt x="2322" y="1070"/>
                      <a:pt x="2325" y="1066"/>
                      <a:pt x="2325" y="1062"/>
                    </a:cubicBezTo>
                    <a:cubicBezTo>
                      <a:pt x="2324" y="1054"/>
                      <a:pt x="2323" y="1046"/>
                      <a:pt x="2322" y="1038"/>
                    </a:cubicBezTo>
                    <a:cubicBezTo>
                      <a:pt x="2322" y="1034"/>
                      <a:pt x="2318" y="1031"/>
                      <a:pt x="2313" y="1031"/>
                    </a:cubicBezTo>
                    <a:cubicBezTo>
                      <a:pt x="2309" y="1032"/>
                      <a:pt x="2306" y="1036"/>
                      <a:pt x="2306" y="1040"/>
                    </a:cubicBezTo>
                    <a:cubicBezTo>
                      <a:pt x="2306" y="1040"/>
                      <a:pt x="2306" y="1040"/>
                      <a:pt x="2306" y="1040"/>
                    </a:cubicBezTo>
                    <a:moveTo>
                      <a:pt x="2287" y="919"/>
                    </a:moveTo>
                    <a:cubicBezTo>
                      <a:pt x="2288" y="927"/>
                      <a:pt x="2290" y="935"/>
                      <a:pt x="2291" y="942"/>
                    </a:cubicBezTo>
                    <a:cubicBezTo>
                      <a:pt x="2292" y="947"/>
                      <a:pt x="2297" y="950"/>
                      <a:pt x="2301" y="949"/>
                    </a:cubicBezTo>
                    <a:cubicBezTo>
                      <a:pt x="2305" y="948"/>
                      <a:pt x="2308" y="944"/>
                      <a:pt x="2307" y="939"/>
                    </a:cubicBezTo>
                    <a:cubicBezTo>
                      <a:pt x="2306" y="932"/>
                      <a:pt x="2304" y="924"/>
                      <a:pt x="2302" y="916"/>
                    </a:cubicBezTo>
                    <a:cubicBezTo>
                      <a:pt x="2301" y="912"/>
                      <a:pt x="2297" y="909"/>
                      <a:pt x="2293" y="910"/>
                    </a:cubicBezTo>
                    <a:cubicBezTo>
                      <a:pt x="2289" y="911"/>
                      <a:pt x="2286" y="915"/>
                      <a:pt x="2287" y="919"/>
                    </a:cubicBezTo>
                    <a:cubicBezTo>
                      <a:pt x="2287" y="919"/>
                      <a:pt x="2287" y="919"/>
                      <a:pt x="2287" y="919"/>
                    </a:cubicBezTo>
                    <a:moveTo>
                      <a:pt x="2254" y="801"/>
                    </a:moveTo>
                    <a:cubicBezTo>
                      <a:pt x="2257" y="809"/>
                      <a:pt x="2259" y="816"/>
                      <a:pt x="2262" y="824"/>
                    </a:cubicBezTo>
                    <a:cubicBezTo>
                      <a:pt x="2263" y="828"/>
                      <a:pt x="2267" y="831"/>
                      <a:pt x="2272" y="829"/>
                    </a:cubicBezTo>
                    <a:cubicBezTo>
                      <a:pt x="2276" y="828"/>
                      <a:pt x="2278" y="823"/>
                      <a:pt x="2277" y="819"/>
                    </a:cubicBezTo>
                    <a:cubicBezTo>
                      <a:pt x="2275" y="812"/>
                      <a:pt x="2272" y="804"/>
                      <a:pt x="2270" y="796"/>
                    </a:cubicBezTo>
                    <a:cubicBezTo>
                      <a:pt x="2268" y="792"/>
                      <a:pt x="2264" y="790"/>
                      <a:pt x="2259" y="791"/>
                    </a:cubicBezTo>
                    <a:cubicBezTo>
                      <a:pt x="2255" y="793"/>
                      <a:pt x="2253" y="797"/>
                      <a:pt x="2254" y="801"/>
                    </a:cubicBezTo>
                    <a:moveTo>
                      <a:pt x="2210" y="688"/>
                    </a:moveTo>
                    <a:cubicBezTo>
                      <a:pt x="2213" y="695"/>
                      <a:pt x="2216" y="702"/>
                      <a:pt x="2219" y="709"/>
                    </a:cubicBezTo>
                    <a:cubicBezTo>
                      <a:pt x="2221" y="713"/>
                      <a:pt x="2226" y="715"/>
                      <a:pt x="2230" y="714"/>
                    </a:cubicBezTo>
                    <a:cubicBezTo>
                      <a:pt x="2234" y="712"/>
                      <a:pt x="2236" y="707"/>
                      <a:pt x="2234" y="703"/>
                    </a:cubicBezTo>
                    <a:cubicBezTo>
                      <a:pt x="2231" y="696"/>
                      <a:pt x="2228" y="688"/>
                      <a:pt x="2224" y="681"/>
                    </a:cubicBezTo>
                    <a:cubicBezTo>
                      <a:pt x="2222" y="677"/>
                      <a:pt x="2218" y="675"/>
                      <a:pt x="2214" y="677"/>
                    </a:cubicBezTo>
                    <a:cubicBezTo>
                      <a:pt x="2210" y="679"/>
                      <a:pt x="2208" y="684"/>
                      <a:pt x="2210" y="688"/>
                    </a:cubicBezTo>
                    <a:moveTo>
                      <a:pt x="2153" y="580"/>
                    </a:moveTo>
                    <a:cubicBezTo>
                      <a:pt x="2157" y="586"/>
                      <a:pt x="2161" y="593"/>
                      <a:pt x="2165" y="600"/>
                    </a:cubicBezTo>
                    <a:cubicBezTo>
                      <a:pt x="2167" y="604"/>
                      <a:pt x="2172" y="605"/>
                      <a:pt x="2176" y="603"/>
                    </a:cubicBezTo>
                    <a:cubicBezTo>
                      <a:pt x="2180" y="601"/>
                      <a:pt x="2181" y="596"/>
                      <a:pt x="2179" y="592"/>
                    </a:cubicBezTo>
                    <a:cubicBezTo>
                      <a:pt x="2175" y="585"/>
                      <a:pt x="2171" y="578"/>
                      <a:pt x="2167" y="571"/>
                    </a:cubicBezTo>
                    <a:cubicBezTo>
                      <a:pt x="2165" y="568"/>
                      <a:pt x="2160" y="566"/>
                      <a:pt x="2156" y="569"/>
                    </a:cubicBezTo>
                    <a:cubicBezTo>
                      <a:pt x="2152" y="571"/>
                      <a:pt x="2151" y="576"/>
                      <a:pt x="2153" y="580"/>
                    </a:cubicBezTo>
                    <a:moveTo>
                      <a:pt x="2085" y="478"/>
                    </a:moveTo>
                    <a:cubicBezTo>
                      <a:pt x="2090" y="484"/>
                      <a:pt x="2095" y="491"/>
                      <a:pt x="2099" y="497"/>
                    </a:cubicBezTo>
                    <a:cubicBezTo>
                      <a:pt x="2102" y="501"/>
                      <a:pt x="2107" y="501"/>
                      <a:pt x="2110" y="499"/>
                    </a:cubicBezTo>
                    <a:cubicBezTo>
                      <a:pt x="2114" y="496"/>
                      <a:pt x="2115" y="491"/>
                      <a:pt x="2112" y="488"/>
                    </a:cubicBezTo>
                    <a:cubicBezTo>
                      <a:pt x="2108" y="481"/>
                      <a:pt x="2103" y="475"/>
                      <a:pt x="2098" y="468"/>
                    </a:cubicBezTo>
                    <a:cubicBezTo>
                      <a:pt x="2095" y="465"/>
                      <a:pt x="2090" y="464"/>
                      <a:pt x="2087" y="467"/>
                    </a:cubicBezTo>
                    <a:cubicBezTo>
                      <a:pt x="2083" y="469"/>
                      <a:pt x="2083" y="474"/>
                      <a:pt x="2085" y="478"/>
                    </a:cubicBezTo>
                    <a:cubicBezTo>
                      <a:pt x="2085" y="478"/>
                      <a:pt x="2085" y="478"/>
                      <a:pt x="2085" y="478"/>
                    </a:cubicBezTo>
                    <a:moveTo>
                      <a:pt x="2007" y="384"/>
                    </a:moveTo>
                    <a:cubicBezTo>
                      <a:pt x="2012" y="390"/>
                      <a:pt x="2018" y="396"/>
                      <a:pt x="2023" y="402"/>
                    </a:cubicBezTo>
                    <a:cubicBezTo>
                      <a:pt x="2026" y="405"/>
                      <a:pt x="2031" y="405"/>
                      <a:pt x="2034" y="402"/>
                    </a:cubicBezTo>
                    <a:cubicBezTo>
                      <a:pt x="2037" y="399"/>
                      <a:pt x="2038" y="394"/>
                      <a:pt x="2035" y="391"/>
                    </a:cubicBezTo>
                    <a:cubicBezTo>
                      <a:pt x="2030" y="385"/>
                      <a:pt x="2024" y="379"/>
                      <a:pt x="2019" y="373"/>
                    </a:cubicBezTo>
                    <a:cubicBezTo>
                      <a:pt x="2016" y="370"/>
                      <a:pt x="2011" y="370"/>
                      <a:pt x="2007" y="373"/>
                    </a:cubicBezTo>
                    <a:cubicBezTo>
                      <a:pt x="2004" y="376"/>
                      <a:pt x="2004" y="381"/>
                      <a:pt x="2007" y="384"/>
                    </a:cubicBezTo>
                    <a:cubicBezTo>
                      <a:pt x="2007" y="384"/>
                      <a:pt x="2007" y="384"/>
                      <a:pt x="2007" y="384"/>
                    </a:cubicBezTo>
                    <a:moveTo>
                      <a:pt x="1919" y="299"/>
                    </a:moveTo>
                    <a:cubicBezTo>
                      <a:pt x="1925" y="304"/>
                      <a:pt x="1931" y="309"/>
                      <a:pt x="1937" y="315"/>
                    </a:cubicBezTo>
                    <a:cubicBezTo>
                      <a:pt x="1940" y="318"/>
                      <a:pt x="1945" y="317"/>
                      <a:pt x="1948" y="314"/>
                    </a:cubicBezTo>
                    <a:cubicBezTo>
                      <a:pt x="1951" y="311"/>
                      <a:pt x="1951" y="306"/>
                      <a:pt x="1948" y="303"/>
                    </a:cubicBezTo>
                    <a:cubicBezTo>
                      <a:pt x="1942" y="297"/>
                      <a:pt x="1936" y="292"/>
                      <a:pt x="1930" y="287"/>
                    </a:cubicBezTo>
                    <a:cubicBezTo>
                      <a:pt x="1926" y="284"/>
                      <a:pt x="1921" y="284"/>
                      <a:pt x="1919" y="288"/>
                    </a:cubicBezTo>
                    <a:cubicBezTo>
                      <a:pt x="1916" y="291"/>
                      <a:pt x="1916" y="296"/>
                      <a:pt x="1919" y="299"/>
                    </a:cubicBezTo>
                    <a:cubicBezTo>
                      <a:pt x="1919" y="299"/>
                      <a:pt x="1919" y="299"/>
                      <a:pt x="1919" y="299"/>
                    </a:cubicBezTo>
                    <a:moveTo>
                      <a:pt x="1823" y="223"/>
                    </a:moveTo>
                    <a:cubicBezTo>
                      <a:pt x="1829" y="228"/>
                      <a:pt x="1836" y="233"/>
                      <a:pt x="1842" y="237"/>
                    </a:cubicBezTo>
                    <a:cubicBezTo>
                      <a:pt x="1846" y="240"/>
                      <a:pt x="1851" y="239"/>
                      <a:pt x="1853" y="236"/>
                    </a:cubicBezTo>
                    <a:cubicBezTo>
                      <a:pt x="1856" y="232"/>
                      <a:pt x="1855" y="227"/>
                      <a:pt x="1852" y="224"/>
                    </a:cubicBezTo>
                    <a:cubicBezTo>
                      <a:pt x="1845" y="220"/>
                      <a:pt x="1839" y="215"/>
                      <a:pt x="1832" y="210"/>
                    </a:cubicBezTo>
                    <a:cubicBezTo>
                      <a:pt x="1829" y="208"/>
                      <a:pt x="1824" y="209"/>
                      <a:pt x="1821" y="212"/>
                    </a:cubicBezTo>
                    <a:cubicBezTo>
                      <a:pt x="1819" y="216"/>
                      <a:pt x="1819" y="221"/>
                      <a:pt x="1823" y="223"/>
                    </a:cubicBezTo>
                    <a:moveTo>
                      <a:pt x="1719" y="159"/>
                    </a:moveTo>
                    <a:cubicBezTo>
                      <a:pt x="1726" y="162"/>
                      <a:pt x="1733" y="166"/>
                      <a:pt x="1740" y="170"/>
                    </a:cubicBezTo>
                    <a:cubicBezTo>
                      <a:pt x="1744" y="173"/>
                      <a:pt x="1749" y="171"/>
                      <a:pt x="1751" y="167"/>
                    </a:cubicBezTo>
                    <a:cubicBezTo>
                      <a:pt x="1753" y="164"/>
                      <a:pt x="1752" y="159"/>
                      <a:pt x="1748" y="157"/>
                    </a:cubicBezTo>
                    <a:cubicBezTo>
                      <a:pt x="1741" y="152"/>
                      <a:pt x="1734" y="149"/>
                      <a:pt x="1727" y="145"/>
                    </a:cubicBezTo>
                    <a:cubicBezTo>
                      <a:pt x="1723" y="143"/>
                      <a:pt x="1718" y="144"/>
                      <a:pt x="1716" y="148"/>
                    </a:cubicBezTo>
                    <a:cubicBezTo>
                      <a:pt x="1714" y="152"/>
                      <a:pt x="1715" y="157"/>
                      <a:pt x="1719" y="159"/>
                    </a:cubicBezTo>
                    <a:moveTo>
                      <a:pt x="1609" y="105"/>
                    </a:moveTo>
                    <a:cubicBezTo>
                      <a:pt x="1617" y="108"/>
                      <a:pt x="1624" y="111"/>
                      <a:pt x="1631" y="115"/>
                    </a:cubicBezTo>
                    <a:cubicBezTo>
                      <a:pt x="1635" y="117"/>
                      <a:pt x="1640" y="115"/>
                      <a:pt x="1642" y="111"/>
                    </a:cubicBezTo>
                    <a:cubicBezTo>
                      <a:pt x="1643" y="107"/>
                      <a:pt x="1642" y="102"/>
                      <a:pt x="1637" y="100"/>
                    </a:cubicBezTo>
                    <a:cubicBezTo>
                      <a:pt x="1630" y="97"/>
                      <a:pt x="1623" y="94"/>
                      <a:pt x="1615" y="91"/>
                    </a:cubicBezTo>
                    <a:cubicBezTo>
                      <a:pt x="1611" y="89"/>
                      <a:pt x="1607" y="91"/>
                      <a:pt x="1605" y="95"/>
                    </a:cubicBezTo>
                    <a:cubicBezTo>
                      <a:pt x="1603" y="99"/>
                      <a:pt x="1605" y="104"/>
                      <a:pt x="1609" y="105"/>
                    </a:cubicBezTo>
                    <a:moveTo>
                      <a:pt x="1494" y="64"/>
                    </a:moveTo>
                    <a:cubicBezTo>
                      <a:pt x="1502" y="66"/>
                      <a:pt x="1509" y="69"/>
                      <a:pt x="1517" y="71"/>
                    </a:cubicBezTo>
                    <a:cubicBezTo>
                      <a:pt x="1521" y="72"/>
                      <a:pt x="1525" y="70"/>
                      <a:pt x="1527" y="66"/>
                    </a:cubicBezTo>
                    <a:cubicBezTo>
                      <a:pt x="1528" y="62"/>
                      <a:pt x="1526" y="57"/>
                      <a:pt x="1522" y="56"/>
                    </a:cubicBezTo>
                    <a:cubicBezTo>
                      <a:pt x="1514" y="53"/>
                      <a:pt x="1506" y="51"/>
                      <a:pt x="1499" y="49"/>
                    </a:cubicBezTo>
                    <a:cubicBezTo>
                      <a:pt x="1494" y="47"/>
                      <a:pt x="1490" y="50"/>
                      <a:pt x="1489" y="54"/>
                    </a:cubicBezTo>
                    <a:cubicBezTo>
                      <a:pt x="1487" y="58"/>
                      <a:pt x="1490" y="63"/>
                      <a:pt x="1494" y="64"/>
                    </a:cubicBezTo>
                    <a:moveTo>
                      <a:pt x="1375" y="35"/>
                    </a:moveTo>
                    <a:cubicBezTo>
                      <a:pt x="1383" y="37"/>
                      <a:pt x="1391" y="38"/>
                      <a:pt x="1399" y="40"/>
                    </a:cubicBezTo>
                    <a:cubicBezTo>
                      <a:pt x="1403" y="41"/>
                      <a:pt x="1407" y="38"/>
                      <a:pt x="1408" y="34"/>
                    </a:cubicBezTo>
                    <a:cubicBezTo>
                      <a:pt x="1409" y="29"/>
                      <a:pt x="1406" y="25"/>
                      <a:pt x="1402" y="24"/>
                    </a:cubicBezTo>
                    <a:cubicBezTo>
                      <a:pt x="1394" y="23"/>
                      <a:pt x="1386" y="21"/>
                      <a:pt x="1378" y="20"/>
                    </a:cubicBezTo>
                    <a:cubicBezTo>
                      <a:pt x="1374" y="19"/>
                      <a:pt x="1370" y="22"/>
                      <a:pt x="1369" y="26"/>
                    </a:cubicBezTo>
                    <a:cubicBezTo>
                      <a:pt x="1368" y="30"/>
                      <a:pt x="1371" y="34"/>
                      <a:pt x="1375" y="35"/>
                    </a:cubicBezTo>
                    <a:moveTo>
                      <a:pt x="1254" y="19"/>
                    </a:moveTo>
                    <a:cubicBezTo>
                      <a:pt x="1262" y="20"/>
                      <a:pt x="1270" y="21"/>
                      <a:pt x="1278" y="21"/>
                    </a:cubicBezTo>
                    <a:cubicBezTo>
                      <a:pt x="1282" y="22"/>
                      <a:pt x="1286" y="19"/>
                      <a:pt x="1286" y="14"/>
                    </a:cubicBezTo>
                    <a:cubicBezTo>
                      <a:pt x="1287" y="10"/>
                      <a:pt x="1284" y="6"/>
                      <a:pt x="1279" y="6"/>
                    </a:cubicBezTo>
                    <a:cubicBezTo>
                      <a:pt x="1271" y="5"/>
                      <a:pt x="1263" y="4"/>
                      <a:pt x="1255" y="3"/>
                    </a:cubicBezTo>
                    <a:cubicBezTo>
                      <a:pt x="1251" y="3"/>
                      <a:pt x="1247" y="6"/>
                      <a:pt x="1247" y="11"/>
                    </a:cubicBezTo>
                    <a:cubicBezTo>
                      <a:pt x="1246" y="15"/>
                      <a:pt x="1250" y="19"/>
                      <a:pt x="1254" y="19"/>
                    </a:cubicBezTo>
                    <a:moveTo>
                      <a:pt x="1132" y="16"/>
                    </a:moveTo>
                    <a:cubicBezTo>
                      <a:pt x="1140" y="16"/>
                      <a:pt x="1148" y="16"/>
                      <a:pt x="1156" y="16"/>
                    </a:cubicBezTo>
                    <a:cubicBezTo>
                      <a:pt x="1160" y="16"/>
                      <a:pt x="1164" y="12"/>
                      <a:pt x="1164" y="8"/>
                    </a:cubicBezTo>
                    <a:cubicBezTo>
                      <a:pt x="1163" y="4"/>
                      <a:pt x="1160" y="0"/>
                      <a:pt x="1155" y="0"/>
                    </a:cubicBezTo>
                    <a:cubicBezTo>
                      <a:pt x="1147" y="0"/>
                      <a:pt x="1139" y="0"/>
                      <a:pt x="1131" y="0"/>
                    </a:cubicBezTo>
                    <a:cubicBezTo>
                      <a:pt x="1127" y="1"/>
                      <a:pt x="1124" y="4"/>
                      <a:pt x="1124" y="9"/>
                    </a:cubicBezTo>
                    <a:cubicBezTo>
                      <a:pt x="1124" y="13"/>
                      <a:pt x="1128" y="17"/>
                      <a:pt x="1132" y="16"/>
                    </a:cubicBezTo>
                    <a:moveTo>
                      <a:pt x="1010" y="26"/>
                    </a:moveTo>
                    <a:cubicBezTo>
                      <a:pt x="1018" y="25"/>
                      <a:pt x="1026" y="24"/>
                      <a:pt x="1034" y="23"/>
                    </a:cubicBezTo>
                    <a:cubicBezTo>
                      <a:pt x="1038" y="23"/>
                      <a:pt x="1041" y="19"/>
                      <a:pt x="1041" y="14"/>
                    </a:cubicBezTo>
                    <a:cubicBezTo>
                      <a:pt x="1040" y="10"/>
                      <a:pt x="1036" y="7"/>
                      <a:pt x="1032" y="7"/>
                    </a:cubicBezTo>
                    <a:cubicBezTo>
                      <a:pt x="1024" y="8"/>
                      <a:pt x="1016" y="9"/>
                      <a:pt x="1008" y="10"/>
                    </a:cubicBezTo>
                    <a:cubicBezTo>
                      <a:pt x="1004" y="11"/>
                      <a:pt x="1001" y="15"/>
                      <a:pt x="1001" y="19"/>
                    </a:cubicBezTo>
                    <a:cubicBezTo>
                      <a:pt x="1002" y="24"/>
                      <a:pt x="1006" y="27"/>
                      <a:pt x="1010" y="26"/>
                    </a:cubicBezTo>
                    <a:cubicBezTo>
                      <a:pt x="1010" y="26"/>
                      <a:pt x="1010" y="26"/>
                      <a:pt x="1010" y="26"/>
                    </a:cubicBezTo>
                    <a:moveTo>
                      <a:pt x="890" y="49"/>
                    </a:moveTo>
                    <a:cubicBezTo>
                      <a:pt x="898" y="47"/>
                      <a:pt x="905" y="45"/>
                      <a:pt x="913" y="44"/>
                    </a:cubicBezTo>
                    <a:cubicBezTo>
                      <a:pt x="917" y="43"/>
                      <a:pt x="920" y="38"/>
                      <a:pt x="919" y="34"/>
                    </a:cubicBezTo>
                    <a:cubicBezTo>
                      <a:pt x="918" y="30"/>
                      <a:pt x="914" y="27"/>
                      <a:pt x="910" y="28"/>
                    </a:cubicBezTo>
                    <a:cubicBezTo>
                      <a:pt x="902" y="30"/>
                      <a:pt x="894" y="32"/>
                      <a:pt x="886" y="33"/>
                    </a:cubicBezTo>
                    <a:cubicBezTo>
                      <a:pt x="882" y="34"/>
                      <a:pt x="879" y="39"/>
                      <a:pt x="880" y="43"/>
                    </a:cubicBezTo>
                    <a:cubicBezTo>
                      <a:pt x="881" y="47"/>
                      <a:pt x="886" y="50"/>
                      <a:pt x="890" y="49"/>
                    </a:cubicBezTo>
                    <a:moveTo>
                      <a:pt x="773" y="84"/>
                    </a:moveTo>
                    <a:cubicBezTo>
                      <a:pt x="780" y="82"/>
                      <a:pt x="788" y="79"/>
                      <a:pt x="795" y="77"/>
                    </a:cubicBezTo>
                    <a:cubicBezTo>
                      <a:pt x="800" y="75"/>
                      <a:pt x="802" y="71"/>
                      <a:pt x="800" y="66"/>
                    </a:cubicBezTo>
                    <a:cubicBezTo>
                      <a:pt x="799" y="62"/>
                      <a:pt x="794" y="60"/>
                      <a:pt x="790" y="61"/>
                    </a:cubicBezTo>
                    <a:cubicBezTo>
                      <a:pt x="783" y="64"/>
                      <a:pt x="775" y="67"/>
                      <a:pt x="768" y="69"/>
                    </a:cubicBezTo>
                    <a:cubicBezTo>
                      <a:pt x="763" y="71"/>
                      <a:pt x="761" y="75"/>
                      <a:pt x="763" y="80"/>
                    </a:cubicBezTo>
                    <a:cubicBezTo>
                      <a:pt x="764" y="84"/>
                      <a:pt x="769" y="86"/>
                      <a:pt x="773" y="84"/>
                    </a:cubicBezTo>
                    <a:cubicBezTo>
                      <a:pt x="773" y="84"/>
                      <a:pt x="773" y="84"/>
                      <a:pt x="773" y="84"/>
                    </a:cubicBezTo>
                    <a:moveTo>
                      <a:pt x="661" y="132"/>
                    </a:moveTo>
                    <a:cubicBezTo>
                      <a:pt x="668" y="129"/>
                      <a:pt x="675" y="125"/>
                      <a:pt x="682" y="122"/>
                    </a:cubicBezTo>
                    <a:cubicBezTo>
                      <a:pt x="686" y="120"/>
                      <a:pt x="688" y="115"/>
                      <a:pt x="686" y="111"/>
                    </a:cubicBezTo>
                    <a:cubicBezTo>
                      <a:pt x="684" y="107"/>
                      <a:pt x="679" y="106"/>
                      <a:pt x="675" y="107"/>
                    </a:cubicBezTo>
                    <a:cubicBezTo>
                      <a:pt x="668" y="111"/>
                      <a:pt x="661" y="114"/>
                      <a:pt x="654" y="118"/>
                    </a:cubicBezTo>
                    <a:cubicBezTo>
                      <a:pt x="650" y="120"/>
                      <a:pt x="648" y="124"/>
                      <a:pt x="650" y="128"/>
                    </a:cubicBezTo>
                    <a:cubicBezTo>
                      <a:pt x="652" y="132"/>
                      <a:pt x="657" y="134"/>
                      <a:pt x="661" y="132"/>
                    </a:cubicBezTo>
                    <a:moveTo>
                      <a:pt x="554" y="191"/>
                    </a:moveTo>
                    <a:cubicBezTo>
                      <a:pt x="561" y="187"/>
                      <a:pt x="567" y="183"/>
                      <a:pt x="574" y="179"/>
                    </a:cubicBezTo>
                    <a:cubicBezTo>
                      <a:pt x="578" y="177"/>
                      <a:pt x="579" y="172"/>
                      <a:pt x="577" y="168"/>
                    </a:cubicBezTo>
                    <a:cubicBezTo>
                      <a:pt x="575" y="164"/>
                      <a:pt x="570" y="163"/>
                      <a:pt x="566" y="165"/>
                    </a:cubicBezTo>
                    <a:cubicBezTo>
                      <a:pt x="559" y="169"/>
                      <a:pt x="552" y="174"/>
                      <a:pt x="545" y="178"/>
                    </a:cubicBezTo>
                    <a:cubicBezTo>
                      <a:pt x="542" y="180"/>
                      <a:pt x="541" y="185"/>
                      <a:pt x="543" y="189"/>
                    </a:cubicBezTo>
                    <a:cubicBezTo>
                      <a:pt x="545" y="193"/>
                      <a:pt x="550" y="194"/>
                      <a:pt x="554" y="191"/>
                    </a:cubicBezTo>
                    <a:moveTo>
                      <a:pt x="454" y="262"/>
                    </a:moveTo>
                    <a:cubicBezTo>
                      <a:pt x="460" y="257"/>
                      <a:pt x="466" y="252"/>
                      <a:pt x="473" y="247"/>
                    </a:cubicBezTo>
                    <a:cubicBezTo>
                      <a:pt x="476" y="245"/>
                      <a:pt x="477" y="240"/>
                      <a:pt x="474" y="236"/>
                    </a:cubicBezTo>
                    <a:cubicBezTo>
                      <a:pt x="472" y="233"/>
                      <a:pt x="467" y="232"/>
                      <a:pt x="463" y="235"/>
                    </a:cubicBezTo>
                    <a:cubicBezTo>
                      <a:pt x="457" y="240"/>
                      <a:pt x="450" y="244"/>
                      <a:pt x="444" y="249"/>
                    </a:cubicBezTo>
                    <a:cubicBezTo>
                      <a:pt x="441" y="252"/>
                      <a:pt x="440" y="257"/>
                      <a:pt x="443" y="261"/>
                    </a:cubicBezTo>
                    <a:cubicBezTo>
                      <a:pt x="446" y="264"/>
                      <a:pt x="451" y="265"/>
                      <a:pt x="454" y="262"/>
                    </a:cubicBezTo>
                    <a:moveTo>
                      <a:pt x="362" y="343"/>
                    </a:moveTo>
                    <a:cubicBezTo>
                      <a:pt x="368" y="337"/>
                      <a:pt x="374" y="332"/>
                      <a:pt x="379" y="326"/>
                    </a:cubicBezTo>
                    <a:cubicBezTo>
                      <a:pt x="383" y="323"/>
                      <a:pt x="383" y="318"/>
                      <a:pt x="380" y="315"/>
                    </a:cubicBezTo>
                    <a:cubicBezTo>
                      <a:pt x="377" y="312"/>
                      <a:pt x="372" y="311"/>
                      <a:pt x="368" y="315"/>
                    </a:cubicBezTo>
                    <a:cubicBezTo>
                      <a:pt x="363" y="320"/>
                      <a:pt x="357" y="326"/>
                      <a:pt x="351" y="331"/>
                    </a:cubicBezTo>
                    <a:cubicBezTo>
                      <a:pt x="348" y="334"/>
                      <a:pt x="348" y="339"/>
                      <a:pt x="351" y="342"/>
                    </a:cubicBezTo>
                    <a:cubicBezTo>
                      <a:pt x="354" y="346"/>
                      <a:pt x="359" y="346"/>
                      <a:pt x="362" y="343"/>
                    </a:cubicBezTo>
                    <a:moveTo>
                      <a:pt x="279" y="432"/>
                    </a:moveTo>
                    <a:cubicBezTo>
                      <a:pt x="284" y="426"/>
                      <a:pt x="289" y="420"/>
                      <a:pt x="295" y="414"/>
                    </a:cubicBezTo>
                    <a:cubicBezTo>
                      <a:pt x="298" y="411"/>
                      <a:pt x="297" y="406"/>
                      <a:pt x="294" y="403"/>
                    </a:cubicBezTo>
                    <a:cubicBezTo>
                      <a:pt x="290" y="400"/>
                      <a:pt x="285" y="401"/>
                      <a:pt x="283" y="404"/>
                    </a:cubicBezTo>
                    <a:cubicBezTo>
                      <a:pt x="277" y="410"/>
                      <a:pt x="272" y="416"/>
                      <a:pt x="267" y="422"/>
                    </a:cubicBezTo>
                    <a:cubicBezTo>
                      <a:pt x="264" y="426"/>
                      <a:pt x="265" y="431"/>
                      <a:pt x="268" y="434"/>
                    </a:cubicBezTo>
                    <a:cubicBezTo>
                      <a:pt x="271" y="436"/>
                      <a:pt x="277" y="436"/>
                      <a:pt x="279" y="432"/>
                    </a:cubicBezTo>
                    <a:moveTo>
                      <a:pt x="206" y="531"/>
                    </a:moveTo>
                    <a:cubicBezTo>
                      <a:pt x="211" y="524"/>
                      <a:pt x="215" y="518"/>
                      <a:pt x="220" y="511"/>
                    </a:cubicBezTo>
                    <a:cubicBezTo>
                      <a:pt x="222" y="507"/>
                      <a:pt x="221" y="502"/>
                      <a:pt x="218" y="500"/>
                    </a:cubicBezTo>
                    <a:cubicBezTo>
                      <a:pt x="214" y="497"/>
                      <a:pt x="209" y="498"/>
                      <a:pt x="207" y="502"/>
                    </a:cubicBezTo>
                    <a:cubicBezTo>
                      <a:pt x="202" y="508"/>
                      <a:pt x="198" y="515"/>
                      <a:pt x="193" y="522"/>
                    </a:cubicBezTo>
                    <a:cubicBezTo>
                      <a:pt x="191" y="525"/>
                      <a:pt x="192" y="530"/>
                      <a:pt x="195" y="533"/>
                    </a:cubicBezTo>
                    <a:cubicBezTo>
                      <a:pt x="199" y="535"/>
                      <a:pt x="204" y="534"/>
                      <a:pt x="206" y="531"/>
                    </a:cubicBezTo>
                    <a:moveTo>
                      <a:pt x="144" y="636"/>
                    </a:moveTo>
                    <a:cubicBezTo>
                      <a:pt x="148" y="629"/>
                      <a:pt x="152" y="622"/>
                      <a:pt x="156" y="615"/>
                    </a:cubicBezTo>
                    <a:cubicBezTo>
                      <a:pt x="158" y="611"/>
                      <a:pt x="156" y="606"/>
                      <a:pt x="152" y="604"/>
                    </a:cubicBezTo>
                    <a:cubicBezTo>
                      <a:pt x="148" y="602"/>
                      <a:pt x="144" y="604"/>
                      <a:pt x="141" y="607"/>
                    </a:cubicBezTo>
                    <a:cubicBezTo>
                      <a:pt x="138" y="614"/>
                      <a:pt x="134" y="622"/>
                      <a:pt x="130" y="629"/>
                    </a:cubicBezTo>
                    <a:cubicBezTo>
                      <a:pt x="128" y="633"/>
                      <a:pt x="130" y="637"/>
                      <a:pt x="134" y="639"/>
                    </a:cubicBezTo>
                    <a:cubicBezTo>
                      <a:pt x="138" y="641"/>
                      <a:pt x="142" y="640"/>
                      <a:pt x="144" y="636"/>
                    </a:cubicBezTo>
                    <a:moveTo>
                      <a:pt x="94" y="747"/>
                    </a:moveTo>
                    <a:cubicBezTo>
                      <a:pt x="97" y="740"/>
                      <a:pt x="100" y="733"/>
                      <a:pt x="103" y="725"/>
                    </a:cubicBezTo>
                    <a:cubicBezTo>
                      <a:pt x="104" y="721"/>
                      <a:pt x="103" y="717"/>
                      <a:pt x="98" y="715"/>
                    </a:cubicBezTo>
                    <a:cubicBezTo>
                      <a:pt x="94" y="713"/>
                      <a:pt x="90" y="715"/>
                      <a:pt x="88" y="719"/>
                    </a:cubicBezTo>
                    <a:cubicBezTo>
                      <a:pt x="85" y="727"/>
                      <a:pt x="82" y="734"/>
                      <a:pt x="79" y="742"/>
                    </a:cubicBezTo>
                    <a:cubicBezTo>
                      <a:pt x="77" y="746"/>
                      <a:pt x="79" y="750"/>
                      <a:pt x="84" y="752"/>
                    </a:cubicBezTo>
                    <a:cubicBezTo>
                      <a:pt x="88" y="754"/>
                      <a:pt x="92" y="752"/>
                      <a:pt x="94" y="747"/>
                    </a:cubicBezTo>
                    <a:moveTo>
                      <a:pt x="56" y="864"/>
                    </a:moveTo>
                    <a:cubicBezTo>
                      <a:pt x="58" y="856"/>
                      <a:pt x="60" y="848"/>
                      <a:pt x="62" y="841"/>
                    </a:cubicBezTo>
                    <a:cubicBezTo>
                      <a:pt x="63" y="837"/>
                      <a:pt x="61" y="832"/>
                      <a:pt x="57" y="831"/>
                    </a:cubicBezTo>
                    <a:cubicBezTo>
                      <a:pt x="52" y="830"/>
                      <a:pt x="48" y="832"/>
                      <a:pt x="47" y="836"/>
                    </a:cubicBezTo>
                    <a:cubicBezTo>
                      <a:pt x="44" y="844"/>
                      <a:pt x="42" y="852"/>
                      <a:pt x="40" y="859"/>
                    </a:cubicBezTo>
                    <a:cubicBezTo>
                      <a:pt x="39" y="864"/>
                      <a:pt x="42" y="868"/>
                      <a:pt x="46" y="869"/>
                    </a:cubicBezTo>
                    <a:cubicBezTo>
                      <a:pt x="50" y="870"/>
                      <a:pt x="55" y="868"/>
                      <a:pt x="56" y="864"/>
                    </a:cubicBezTo>
                    <a:cubicBezTo>
                      <a:pt x="56" y="864"/>
                      <a:pt x="56" y="864"/>
                      <a:pt x="56" y="864"/>
                    </a:cubicBezTo>
                    <a:moveTo>
                      <a:pt x="30" y="983"/>
                    </a:moveTo>
                    <a:cubicBezTo>
                      <a:pt x="31" y="975"/>
                      <a:pt x="33" y="967"/>
                      <a:pt x="34" y="960"/>
                    </a:cubicBezTo>
                    <a:cubicBezTo>
                      <a:pt x="35" y="955"/>
                      <a:pt x="32" y="951"/>
                      <a:pt x="28" y="950"/>
                    </a:cubicBezTo>
                    <a:cubicBezTo>
                      <a:pt x="23" y="950"/>
                      <a:pt x="19" y="953"/>
                      <a:pt x="18" y="957"/>
                    </a:cubicBezTo>
                    <a:cubicBezTo>
                      <a:pt x="17" y="965"/>
                      <a:pt x="16" y="973"/>
                      <a:pt x="14" y="981"/>
                    </a:cubicBezTo>
                    <a:cubicBezTo>
                      <a:pt x="14" y="985"/>
                      <a:pt x="17" y="989"/>
                      <a:pt x="21" y="990"/>
                    </a:cubicBezTo>
                    <a:cubicBezTo>
                      <a:pt x="25" y="990"/>
                      <a:pt x="29" y="987"/>
                      <a:pt x="30" y="983"/>
                    </a:cubicBezTo>
                    <a:moveTo>
                      <a:pt x="17" y="1105"/>
                    </a:moveTo>
                    <a:cubicBezTo>
                      <a:pt x="18" y="1097"/>
                      <a:pt x="18" y="1089"/>
                      <a:pt x="19" y="1081"/>
                    </a:cubicBezTo>
                    <a:cubicBezTo>
                      <a:pt x="19" y="1077"/>
                      <a:pt x="16" y="1073"/>
                      <a:pt x="11" y="1072"/>
                    </a:cubicBezTo>
                    <a:cubicBezTo>
                      <a:pt x="7" y="1072"/>
                      <a:pt x="3" y="1075"/>
                      <a:pt x="3" y="1080"/>
                    </a:cubicBezTo>
                    <a:cubicBezTo>
                      <a:pt x="2" y="1088"/>
                      <a:pt x="2" y="1096"/>
                      <a:pt x="1" y="1104"/>
                    </a:cubicBezTo>
                    <a:cubicBezTo>
                      <a:pt x="1" y="1108"/>
                      <a:pt x="5" y="1112"/>
                      <a:pt x="9" y="1112"/>
                    </a:cubicBezTo>
                    <a:cubicBezTo>
                      <a:pt x="13" y="1112"/>
                      <a:pt x="17" y="1109"/>
                      <a:pt x="17" y="1105"/>
                    </a:cubicBezTo>
                    <a:moveTo>
                      <a:pt x="17" y="1227"/>
                    </a:moveTo>
                    <a:cubicBezTo>
                      <a:pt x="17" y="1219"/>
                      <a:pt x="17" y="1211"/>
                      <a:pt x="16" y="1203"/>
                    </a:cubicBezTo>
                    <a:cubicBezTo>
                      <a:pt x="16" y="1199"/>
                      <a:pt x="13" y="1195"/>
                      <a:pt x="8" y="1195"/>
                    </a:cubicBezTo>
                    <a:cubicBezTo>
                      <a:pt x="4" y="1196"/>
                      <a:pt x="0" y="1199"/>
                      <a:pt x="0" y="1204"/>
                    </a:cubicBezTo>
                    <a:cubicBezTo>
                      <a:pt x="1" y="1212"/>
                      <a:pt x="1" y="1220"/>
                      <a:pt x="2" y="1228"/>
                    </a:cubicBezTo>
                    <a:cubicBezTo>
                      <a:pt x="2" y="1232"/>
                      <a:pt x="6" y="1236"/>
                      <a:pt x="10" y="1235"/>
                    </a:cubicBezTo>
                    <a:cubicBezTo>
                      <a:pt x="14" y="1235"/>
                      <a:pt x="18" y="1231"/>
                      <a:pt x="17" y="1227"/>
                    </a:cubicBezTo>
                    <a:moveTo>
                      <a:pt x="30" y="1348"/>
                    </a:moveTo>
                    <a:cubicBezTo>
                      <a:pt x="29" y="1341"/>
                      <a:pt x="28" y="1333"/>
                      <a:pt x="27" y="1325"/>
                    </a:cubicBezTo>
                    <a:cubicBezTo>
                      <a:pt x="26" y="1321"/>
                      <a:pt x="22" y="1318"/>
                      <a:pt x="18" y="1318"/>
                    </a:cubicBezTo>
                    <a:cubicBezTo>
                      <a:pt x="14" y="1319"/>
                      <a:pt x="10" y="1323"/>
                      <a:pt x="11" y="1327"/>
                    </a:cubicBezTo>
                    <a:cubicBezTo>
                      <a:pt x="12" y="1335"/>
                      <a:pt x="13" y="1343"/>
                      <a:pt x="15" y="1351"/>
                    </a:cubicBezTo>
                    <a:cubicBezTo>
                      <a:pt x="15" y="1355"/>
                      <a:pt x="19" y="1358"/>
                      <a:pt x="24" y="1358"/>
                    </a:cubicBezTo>
                    <a:cubicBezTo>
                      <a:pt x="28" y="1357"/>
                      <a:pt x="31" y="1353"/>
                      <a:pt x="30" y="1348"/>
                    </a:cubicBezTo>
                    <a:moveTo>
                      <a:pt x="56" y="1468"/>
                    </a:moveTo>
                    <a:cubicBezTo>
                      <a:pt x="54" y="1460"/>
                      <a:pt x="52" y="1453"/>
                      <a:pt x="50" y="1445"/>
                    </a:cubicBezTo>
                    <a:cubicBezTo>
                      <a:pt x="49" y="1441"/>
                      <a:pt x="45" y="1438"/>
                      <a:pt x="41" y="1439"/>
                    </a:cubicBezTo>
                    <a:cubicBezTo>
                      <a:pt x="36" y="1440"/>
                      <a:pt x="34" y="1445"/>
                      <a:pt x="35" y="1449"/>
                    </a:cubicBezTo>
                    <a:cubicBezTo>
                      <a:pt x="37" y="1457"/>
                      <a:pt x="39" y="1464"/>
                      <a:pt x="41" y="1472"/>
                    </a:cubicBezTo>
                    <a:cubicBezTo>
                      <a:pt x="42" y="1476"/>
                      <a:pt x="46" y="1479"/>
                      <a:pt x="51" y="1478"/>
                    </a:cubicBezTo>
                    <a:cubicBezTo>
                      <a:pt x="55" y="1477"/>
                      <a:pt x="57" y="1472"/>
                      <a:pt x="56" y="1468"/>
                    </a:cubicBezTo>
                    <a:moveTo>
                      <a:pt x="95" y="1584"/>
                    </a:moveTo>
                    <a:cubicBezTo>
                      <a:pt x="92" y="1577"/>
                      <a:pt x="89" y="1569"/>
                      <a:pt x="86" y="1562"/>
                    </a:cubicBezTo>
                    <a:cubicBezTo>
                      <a:pt x="85" y="1558"/>
                      <a:pt x="80" y="1555"/>
                      <a:pt x="76" y="1557"/>
                    </a:cubicBezTo>
                    <a:cubicBezTo>
                      <a:pt x="72" y="1559"/>
                      <a:pt x="70" y="1563"/>
                      <a:pt x="71" y="1567"/>
                    </a:cubicBezTo>
                    <a:cubicBezTo>
                      <a:pt x="74" y="1575"/>
                      <a:pt x="77" y="1582"/>
                      <a:pt x="80" y="1590"/>
                    </a:cubicBezTo>
                    <a:cubicBezTo>
                      <a:pt x="81" y="1594"/>
                      <a:pt x="86" y="1596"/>
                      <a:pt x="90" y="1594"/>
                    </a:cubicBezTo>
                    <a:cubicBezTo>
                      <a:pt x="94" y="1593"/>
                      <a:pt x="96" y="1588"/>
                      <a:pt x="95" y="1584"/>
                    </a:cubicBezTo>
                    <a:cubicBezTo>
                      <a:pt x="95" y="1584"/>
                      <a:pt x="95" y="1584"/>
                      <a:pt x="95" y="1584"/>
                    </a:cubicBezTo>
                    <a:moveTo>
                      <a:pt x="145" y="1695"/>
                    </a:moveTo>
                    <a:cubicBezTo>
                      <a:pt x="142" y="1688"/>
                      <a:pt x="138" y="1681"/>
                      <a:pt x="135" y="1674"/>
                    </a:cubicBezTo>
                    <a:cubicBezTo>
                      <a:pt x="133" y="1670"/>
                      <a:pt x="128" y="1668"/>
                      <a:pt x="124" y="1670"/>
                    </a:cubicBezTo>
                    <a:cubicBezTo>
                      <a:pt x="120" y="1672"/>
                      <a:pt x="118" y="1677"/>
                      <a:pt x="120" y="1681"/>
                    </a:cubicBezTo>
                    <a:cubicBezTo>
                      <a:pt x="124" y="1688"/>
                      <a:pt x="128" y="1695"/>
                      <a:pt x="131" y="1702"/>
                    </a:cubicBezTo>
                    <a:cubicBezTo>
                      <a:pt x="133" y="1706"/>
                      <a:pt x="138" y="1708"/>
                      <a:pt x="142" y="1706"/>
                    </a:cubicBezTo>
                    <a:cubicBezTo>
                      <a:pt x="146" y="1704"/>
                      <a:pt x="147" y="1699"/>
                      <a:pt x="145" y="1695"/>
                    </a:cubicBezTo>
                    <a:moveTo>
                      <a:pt x="208" y="1800"/>
                    </a:moveTo>
                    <a:cubicBezTo>
                      <a:pt x="203" y="1794"/>
                      <a:pt x="199" y="1787"/>
                      <a:pt x="195" y="1780"/>
                    </a:cubicBezTo>
                    <a:cubicBezTo>
                      <a:pt x="192" y="1777"/>
                      <a:pt x="187" y="1776"/>
                      <a:pt x="184" y="1778"/>
                    </a:cubicBezTo>
                    <a:cubicBezTo>
                      <a:pt x="180" y="1780"/>
                      <a:pt x="179" y="1785"/>
                      <a:pt x="181" y="1789"/>
                    </a:cubicBezTo>
                    <a:cubicBezTo>
                      <a:pt x="185" y="1796"/>
                      <a:pt x="190" y="1802"/>
                      <a:pt x="194" y="1809"/>
                    </a:cubicBezTo>
                    <a:cubicBezTo>
                      <a:pt x="197" y="1813"/>
                      <a:pt x="202" y="1814"/>
                      <a:pt x="205" y="1811"/>
                    </a:cubicBezTo>
                    <a:cubicBezTo>
                      <a:pt x="209" y="1809"/>
                      <a:pt x="210" y="1804"/>
                      <a:pt x="208" y="1800"/>
                    </a:cubicBezTo>
                    <a:cubicBezTo>
                      <a:pt x="208" y="1800"/>
                      <a:pt x="208" y="1800"/>
                      <a:pt x="208" y="1800"/>
                    </a:cubicBezTo>
                    <a:moveTo>
                      <a:pt x="281" y="1898"/>
                    </a:moveTo>
                    <a:cubicBezTo>
                      <a:pt x="276" y="1892"/>
                      <a:pt x="271" y="1886"/>
                      <a:pt x="266" y="1880"/>
                    </a:cubicBezTo>
                    <a:cubicBezTo>
                      <a:pt x="263" y="1876"/>
                      <a:pt x="258" y="1876"/>
                      <a:pt x="254" y="1879"/>
                    </a:cubicBezTo>
                    <a:cubicBezTo>
                      <a:pt x="251" y="1881"/>
                      <a:pt x="250" y="1886"/>
                      <a:pt x="253" y="1890"/>
                    </a:cubicBezTo>
                    <a:cubicBezTo>
                      <a:pt x="258" y="1896"/>
                      <a:pt x="263" y="1902"/>
                      <a:pt x="268" y="1908"/>
                    </a:cubicBezTo>
                    <a:cubicBezTo>
                      <a:pt x="271" y="1912"/>
                      <a:pt x="276" y="1912"/>
                      <a:pt x="280" y="1909"/>
                    </a:cubicBezTo>
                    <a:cubicBezTo>
                      <a:pt x="283" y="1907"/>
                      <a:pt x="283" y="1902"/>
                      <a:pt x="281" y="1898"/>
                    </a:cubicBezTo>
                    <a:cubicBezTo>
                      <a:pt x="281" y="1898"/>
                      <a:pt x="281" y="1898"/>
                      <a:pt x="281" y="1898"/>
                    </a:cubicBezTo>
                    <a:moveTo>
                      <a:pt x="364" y="1988"/>
                    </a:moveTo>
                    <a:cubicBezTo>
                      <a:pt x="358" y="1982"/>
                      <a:pt x="352" y="1977"/>
                      <a:pt x="347" y="1971"/>
                    </a:cubicBezTo>
                    <a:cubicBezTo>
                      <a:pt x="344" y="1968"/>
                      <a:pt x="339" y="1968"/>
                      <a:pt x="335" y="1971"/>
                    </a:cubicBezTo>
                    <a:cubicBezTo>
                      <a:pt x="332" y="1974"/>
                      <a:pt x="332" y="1979"/>
                      <a:pt x="335" y="1982"/>
                    </a:cubicBezTo>
                    <a:cubicBezTo>
                      <a:pt x="341" y="1988"/>
                      <a:pt x="347" y="1994"/>
                      <a:pt x="352" y="1999"/>
                    </a:cubicBezTo>
                    <a:cubicBezTo>
                      <a:pt x="356" y="2002"/>
                      <a:pt x="361" y="2002"/>
                      <a:pt x="364" y="1999"/>
                    </a:cubicBezTo>
                    <a:cubicBezTo>
                      <a:pt x="367" y="1996"/>
                      <a:pt x="367" y="1991"/>
                      <a:pt x="364" y="1988"/>
                    </a:cubicBezTo>
                    <a:moveTo>
                      <a:pt x="456" y="2068"/>
                    </a:moveTo>
                    <a:cubicBezTo>
                      <a:pt x="449" y="2064"/>
                      <a:pt x="443" y="2059"/>
                      <a:pt x="437" y="2054"/>
                    </a:cubicBezTo>
                    <a:cubicBezTo>
                      <a:pt x="434" y="2051"/>
                      <a:pt x="429" y="2051"/>
                      <a:pt x="426" y="2055"/>
                    </a:cubicBezTo>
                    <a:cubicBezTo>
                      <a:pt x="423" y="2058"/>
                      <a:pt x="424" y="2063"/>
                      <a:pt x="427" y="2066"/>
                    </a:cubicBezTo>
                    <a:cubicBezTo>
                      <a:pt x="433" y="2071"/>
                      <a:pt x="439" y="2076"/>
                      <a:pt x="446" y="2081"/>
                    </a:cubicBezTo>
                    <a:cubicBezTo>
                      <a:pt x="449" y="2084"/>
                      <a:pt x="454" y="2083"/>
                      <a:pt x="457" y="2080"/>
                    </a:cubicBezTo>
                    <a:cubicBezTo>
                      <a:pt x="460" y="2076"/>
                      <a:pt x="459" y="2071"/>
                      <a:pt x="456" y="2068"/>
                    </a:cubicBezTo>
                    <a:moveTo>
                      <a:pt x="556" y="2139"/>
                    </a:moveTo>
                    <a:cubicBezTo>
                      <a:pt x="549" y="2135"/>
                      <a:pt x="542" y="2130"/>
                      <a:pt x="536" y="2126"/>
                    </a:cubicBezTo>
                    <a:cubicBezTo>
                      <a:pt x="532" y="2123"/>
                      <a:pt x="527" y="2125"/>
                      <a:pt x="525" y="2128"/>
                    </a:cubicBezTo>
                    <a:cubicBezTo>
                      <a:pt x="522" y="2132"/>
                      <a:pt x="523" y="2137"/>
                      <a:pt x="527" y="2139"/>
                    </a:cubicBezTo>
                    <a:cubicBezTo>
                      <a:pt x="534" y="2144"/>
                      <a:pt x="540" y="2148"/>
                      <a:pt x="547" y="2152"/>
                    </a:cubicBezTo>
                    <a:cubicBezTo>
                      <a:pt x="551" y="2155"/>
                      <a:pt x="556" y="2153"/>
                      <a:pt x="558" y="2150"/>
                    </a:cubicBezTo>
                    <a:cubicBezTo>
                      <a:pt x="561" y="2146"/>
                      <a:pt x="559" y="2141"/>
                      <a:pt x="556" y="2139"/>
                    </a:cubicBezTo>
                    <a:moveTo>
                      <a:pt x="663" y="2198"/>
                    </a:moveTo>
                    <a:cubicBezTo>
                      <a:pt x="656" y="2195"/>
                      <a:pt x="648" y="2191"/>
                      <a:pt x="641" y="2187"/>
                    </a:cubicBezTo>
                    <a:cubicBezTo>
                      <a:pt x="637" y="2185"/>
                      <a:pt x="633" y="2187"/>
                      <a:pt x="631" y="2191"/>
                    </a:cubicBezTo>
                    <a:cubicBezTo>
                      <a:pt x="629" y="2195"/>
                      <a:pt x="630" y="2200"/>
                      <a:pt x="634" y="2202"/>
                    </a:cubicBezTo>
                    <a:cubicBezTo>
                      <a:pt x="641" y="2205"/>
                      <a:pt x="648" y="2209"/>
                      <a:pt x="656" y="2212"/>
                    </a:cubicBezTo>
                    <a:cubicBezTo>
                      <a:pt x="660" y="2214"/>
                      <a:pt x="664" y="2213"/>
                      <a:pt x="666" y="2209"/>
                    </a:cubicBezTo>
                    <a:cubicBezTo>
                      <a:pt x="668" y="2205"/>
                      <a:pt x="667" y="2200"/>
                      <a:pt x="663" y="2198"/>
                    </a:cubicBezTo>
                    <a:moveTo>
                      <a:pt x="775" y="2246"/>
                    </a:moveTo>
                    <a:cubicBezTo>
                      <a:pt x="768" y="2243"/>
                      <a:pt x="761" y="2240"/>
                      <a:pt x="753" y="2237"/>
                    </a:cubicBezTo>
                    <a:cubicBezTo>
                      <a:pt x="749" y="2236"/>
                      <a:pt x="744" y="2238"/>
                      <a:pt x="743" y="2242"/>
                    </a:cubicBezTo>
                    <a:cubicBezTo>
                      <a:pt x="741" y="2246"/>
                      <a:pt x="743" y="2251"/>
                      <a:pt x="747" y="2252"/>
                    </a:cubicBezTo>
                    <a:cubicBezTo>
                      <a:pt x="755" y="2255"/>
                      <a:pt x="762" y="2258"/>
                      <a:pt x="770" y="2261"/>
                    </a:cubicBezTo>
                    <a:cubicBezTo>
                      <a:pt x="774" y="2262"/>
                      <a:pt x="779" y="2260"/>
                      <a:pt x="780" y="2256"/>
                    </a:cubicBezTo>
                    <a:cubicBezTo>
                      <a:pt x="782" y="2252"/>
                      <a:pt x="780" y="2247"/>
                      <a:pt x="775" y="2246"/>
                    </a:cubicBezTo>
                    <a:moveTo>
                      <a:pt x="892" y="2281"/>
                    </a:moveTo>
                    <a:cubicBezTo>
                      <a:pt x="885" y="2279"/>
                      <a:pt x="877" y="2277"/>
                      <a:pt x="869" y="2275"/>
                    </a:cubicBezTo>
                    <a:cubicBezTo>
                      <a:pt x="865" y="2274"/>
                      <a:pt x="861" y="2276"/>
                      <a:pt x="860" y="2281"/>
                    </a:cubicBezTo>
                    <a:cubicBezTo>
                      <a:pt x="859" y="2285"/>
                      <a:pt x="861" y="2289"/>
                      <a:pt x="865" y="2290"/>
                    </a:cubicBezTo>
                    <a:cubicBezTo>
                      <a:pt x="873" y="2292"/>
                      <a:pt x="881" y="2294"/>
                      <a:pt x="889" y="2296"/>
                    </a:cubicBezTo>
                    <a:cubicBezTo>
                      <a:pt x="893" y="2297"/>
                      <a:pt x="897" y="2295"/>
                      <a:pt x="898" y="2290"/>
                    </a:cubicBezTo>
                    <a:cubicBezTo>
                      <a:pt x="899" y="2286"/>
                      <a:pt x="897" y="2282"/>
                      <a:pt x="892" y="2281"/>
                    </a:cubicBezTo>
                    <a:moveTo>
                      <a:pt x="1013" y="2303"/>
                    </a:moveTo>
                    <a:cubicBezTo>
                      <a:pt x="1005" y="2302"/>
                      <a:pt x="997" y="2301"/>
                      <a:pt x="989" y="2300"/>
                    </a:cubicBezTo>
                    <a:cubicBezTo>
                      <a:pt x="985" y="2299"/>
                      <a:pt x="981" y="2302"/>
                      <a:pt x="980" y="2307"/>
                    </a:cubicBezTo>
                    <a:cubicBezTo>
                      <a:pt x="979" y="2311"/>
                      <a:pt x="982" y="2315"/>
                      <a:pt x="987" y="2316"/>
                    </a:cubicBezTo>
                    <a:cubicBezTo>
                      <a:pt x="995" y="2317"/>
                      <a:pt x="1003" y="2318"/>
                      <a:pt x="1010" y="2319"/>
                    </a:cubicBezTo>
                    <a:cubicBezTo>
                      <a:pt x="1015" y="2320"/>
                      <a:pt x="1019" y="2317"/>
                      <a:pt x="1019" y="2312"/>
                    </a:cubicBezTo>
                    <a:cubicBezTo>
                      <a:pt x="1020" y="2308"/>
                      <a:pt x="1017" y="2304"/>
                      <a:pt x="1013" y="2303"/>
                    </a:cubicBezTo>
                    <a:moveTo>
                      <a:pt x="1134" y="2313"/>
                    </a:moveTo>
                    <a:cubicBezTo>
                      <a:pt x="1127" y="2313"/>
                      <a:pt x="1119" y="2312"/>
                      <a:pt x="1111" y="2312"/>
                    </a:cubicBezTo>
                    <a:cubicBezTo>
                      <a:pt x="1106" y="2312"/>
                      <a:pt x="1103" y="2315"/>
                      <a:pt x="1102" y="2319"/>
                    </a:cubicBezTo>
                    <a:cubicBezTo>
                      <a:pt x="1102" y="2324"/>
                      <a:pt x="1106" y="2328"/>
                      <a:pt x="1110" y="2328"/>
                    </a:cubicBezTo>
                    <a:cubicBezTo>
                      <a:pt x="1118" y="2328"/>
                      <a:pt x="1126" y="2329"/>
                      <a:pt x="1134" y="2329"/>
                    </a:cubicBezTo>
                    <a:cubicBezTo>
                      <a:pt x="1138" y="2329"/>
                      <a:pt x="1142" y="2325"/>
                      <a:pt x="1142" y="2321"/>
                    </a:cubicBezTo>
                    <a:cubicBezTo>
                      <a:pt x="1142" y="2316"/>
                      <a:pt x="1139" y="2313"/>
                      <a:pt x="1134" y="2313"/>
                    </a:cubicBezTo>
                    <a:moveTo>
                      <a:pt x="1257" y="2309"/>
                    </a:moveTo>
                    <a:cubicBezTo>
                      <a:pt x="1249" y="2310"/>
                      <a:pt x="1241" y="2311"/>
                      <a:pt x="1233" y="2311"/>
                    </a:cubicBezTo>
                    <a:cubicBezTo>
                      <a:pt x="1229" y="2311"/>
                      <a:pt x="1225" y="2315"/>
                      <a:pt x="1226" y="2320"/>
                    </a:cubicBezTo>
                    <a:cubicBezTo>
                      <a:pt x="1226" y="2324"/>
                      <a:pt x="1230" y="2327"/>
                      <a:pt x="1234" y="2327"/>
                    </a:cubicBezTo>
                    <a:cubicBezTo>
                      <a:pt x="1242" y="2327"/>
                      <a:pt x="1250" y="2326"/>
                      <a:pt x="1258" y="2325"/>
                    </a:cubicBezTo>
                    <a:cubicBezTo>
                      <a:pt x="1262" y="2325"/>
                      <a:pt x="1266" y="2321"/>
                      <a:pt x="1265" y="2317"/>
                    </a:cubicBezTo>
                    <a:cubicBezTo>
                      <a:pt x="1265" y="2312"/>
                      <a:pt x="1261" y="2309"/>
                      <a:pt x="1257" y="2309"/>
                    </a:cubicBezTo>
                    <a:moveTo>
                      <a:pt x="1378" y="2293"/>
                    </a:moveTo>
                    <a:cubicBezTo>
                      <a:pt x="1370" y="2295"/>
                      <a:pt x="1362" y="2296"/>
                      <a:pt x="1354" y="2297"/>
                    </a:cubicBezTo>
                    <a:cubicBezTo>
                      <a:pt x="1350" y="2298"/>
                      <a:pt x="1347" y="2302"/>
                      <a:pt x="1348" y="2307"/>
                    </a:cubicBezTo>
                    <a:cubicBezTo>
                      <a:pt x="1349" y="2311"/>
                      <a:pt x="1353" y="2314"/>
                      <a:pt x="1357" y="2313"/>
                    </a:cubicBezTo>
                    <a:cubicBezTo>
                      <a:pt x="1365" y="2312"/>
                      <a:pt x="1373" y="2311"/>
                      <a:pt x="1381" y="2309"/>
                    </a:cubicBezTo>
                    <a:cubicBezTo>
                      <a:pt x="1385" y="2308"/>
                      <a:pt x="1388" y="2304"/>
                      <a:pt x="1387" y="2300"/>
                    </a:cubicBezTo>
                    <a:cubicBezTo>
                      <a:pt x="1386" y="2295"/>
                      <a:pt x="1382" y="2292"/>
                      <a:pt x="1378" y="2293"/>
                    </a:cubicBezTo>
                    <a:moveTo>
                      <a:pt x="1497" y="2264"/>
                    </a:moveTo>
                    <a:cubicBezTo>
                      <a:pt x="1489" y="2267"/>
                      <a:pt x="1481" y="2269"/>
                      <a:pt x="1474" y="2271"/>
                    </a:cubicBezTo>
                    <a:cubicBezTo>
                      <a:pt x="1470" y="2272"/>
                      <a:pt x="1467" y="2277"/>
                      <a:pt x="1468" y="2281"/>
                    </a:cubicBezTo>
                    <a:cubicBezTo>
                      <a:pt x="1469" y="2285"/>
                      <a:pt x="1474" y="2288"/>
                      <a:pt x="1478" y="2286"/>
                    </a:cubicBezTo>
                    <a:cubicBezTo>
                      <a:pt x="1486" y="2284"/>
                      <a:pt x="1493" y="2282"/>
                      <a:pt x="1501" y="2280"/>
                    </a:cubicBezTo>
                    <a:cubicBezTo>
                      <a:pt x="1505" y="2278"/>
                      <a:pt x="1508" y="2274"/>
                      <a:pt x="1506" y="2270"/>
                    </a:cubicBezTo>
                    <a:cubicBezTo>
                      <a:pt x="1505" y="2265"/>
                      <a:pt x="1501" y="2263"/>
                      <a:pt x="1497" y="2264"/>
                    </a:cubicBezTo>
                    <a:cubicBezTo>
                      <a:pt x="1497" y="2264"/>
                      <a:pt x="1497" y="2264"/>
                      <a:pt x="1497" y="2264"/>
                    </a:cubicBezTo>
                    <a:moveTo>
                      <a:pt x="1611" y="2223"/>
                    </a:moveTo>
                    <a:cubicBezTo>
                      <a:pt x="1604" y="2226"/>
                      <a:pt x="1597" y="2229"/>
                      <a:pt x="1590" y="2232"/>
                    </a:cubicBezTo>
                    <a:cubicBezTo>
                      <a:pt x="1585" y="2233"/>
                      <a:pt x="1583" y="2238"/>
                      <a:pt x="1585" y="2242"/>
                    </a:cubicBezTo>
                    <a:cubicBezTo>
                      <a:pt x="1587" y="2246"/>
                      <a:pt x="1591" y="2248"/>
                      <a:pt x="1596" y="2247"/>
                    </a:cubicBezTo>
                    <a:cubicBezTo>
                      <a:pt x="1603" y="2244"/>
                      <a:pt x="1610" y="2241"/>
                      <a:pt x="1618" y="2238"/>
                    </a:cubicBezTo>
                    <a:cubicBezTo>
                      <a:pt x="1622" y="2236"/>
                      <a:pt x="1624" y="2231"/>
                      <a:pt x="1622" y="2227"/>
                    </a:cubicBezTo>
                    <a:cubicBezTo>
                      <a:pt x="1620" y="2223"/>
                      <a:pt x="1615" y="2221"/>
                      <a:pt x="1611" y="2223"/>
                    </a:cubicBezTo>
                    <a:moveTo>
                      <a:pt x="1721" y="2169"/>
                    </a:moveTo>
                    <a:cubicBezTo>
                      <a:pt x="1714" y="2173"/>
                      <a:pt x="1707" y="2177"/>
                      <a:pt x="1700" y="2181"/>
                    </a:cubicBezTo>
                    <a:cubicBezTo>
                      <a:pt x="1697" y="2183"/>
                      <a:pt x="1695" y="2188"/>
                      <a:pt x="1697" y="2191"/>
                    </a:cubicBezTo>
                    <a:cubicBezTo>
                      <a:pt x="1699" y="2195"/>
                      <a:pt x="1704" y="2197"/>
                      <a:pt x="1708" y="2195"/>
                    </a:cubicBezTo>
                    <a:cubicBezTo>
                      <a:pt x="1715" y="2191"/>
                      <a:pt x="1722" y="2187"/>
                      <a:pt x="1729" y="2183"/>
                    </a:cubicBezTo>
                    <a:cubicBezTo>
                      <a:pt x="1733" y="2181"/>
                      <a:pt x="1734" y="2176"/>
                      <a:pt x="1732" y="2172"/>
                    </a:cubicBezTo>
                    <a:cubicBezTo>
                      <a:pt x="1730" y="2169"/>
                      <a:pt x="1725" y="2167"/>
                      <a:pt x="1721" y="2169"/>
                    </a:cubicBezTo>
                    <a:moveTo>
                      <a:pt x="1825" y="2104"/>
                    </a:moveTo>
                    <a:cubicBezTo>
                      <a:pt x="1818" y="2109"/>
                      <a:pt x="1812" y="2113"/>
                      <a:pt x="1805" y="2118"/>
                    </a:cubicBezTo>
                    <a:cubicBezTo>
                      <a:pt x="1802" y="2120"/>
                      <a:pt x="1801" y="2125"/>
                      <a:pt x="1803" y="2129"/>
                    </a:cubicBezTo>
                    <a:cubicBezTo>
                      <a:pt x="1806" y="2133"/>
                      <a:pt x="1810" y="2134"/>
                      <a:pt x="1814" y="2131"/>
                    </a:cubicBezTo>
                    <a:cubicBezTo>
                      <a:pt x="1821" y="2127"/>
                      <a:pt x="1827" y="2122"/>
                      <a:pt x="1834" y="2118"/>
                    </a:cubicBezTo>
                    <a:cubicBezTo>
                      <a:pt x="1837" y="2115"/>
                      <a:pt x="1838" y="2110"/>
                      <a:pt x="1836" y="2106"/>
                    </a:cubicBezTo>
                    <a:cubicBezTo>
                      <a:pt x="1833" y="2103"/>
                      <a:pt x="1828" y="2102"/>
                      <a:pt x="1825" y="2104"/>
                    </a:cubicBezTo>
                    <a:cubicBezTo>
                      <a:pt x="1825" y="2104"/>
                      <a:pt x="1825" y="2104"/>
                      <a:pt x="1825" y="2104"/>
                    </a:cubicBezTo>
                    <a:moveTo>
                      <a:pt x="1921" y="2029"/>
                    </a:moveTo>
                    <a:cubicBezTo>
                      <a:pt x="1915" y="2034"/>
                      <a:pt x="1909" y="2039"/>
                      <a:pt x="1903" y="2044"/>
                    </a:cubicBezTo>
                    <a:cubicBezTo>
                      <a:pt x="1899" y="2047"/>
                      <a:pt x="1899" y="2052"/>
                      <a:pt x="1902" y="2056"/>
                    </a:cubicBezTo>
                    <a:cubicBezTo>
                      <a:pt x="1905" y="2059"/>
                      <a:pt x="1910" y="2059"/>
                      <a:pt x="1913" y="2057"/>
                    </a:cubicBezTo>
                    <a:cubicBezTo>
                      <a:pt x="1919" y="2051"/>
                      <a:pt x="1925" y="2046"/>
                      <a:pt x="1931" y="2041"/>
                    </a:cubicBezTo>
                    <a:cubicBezTo>
                      <a:pt x="1935" y="2038"/>
                      <a:pt x="1935" y="2033"/>
                      <a:pt x="1932" y="2030"/>
                    </a:cubicBezTo>
                    <a:cubicBezTo>
                      <a:pt x="1929" y="2026"/>
                      <a:pt x="1924" y="2026"/>
                      <a:pt x="1921" y="2029"/>
                    </a:cubicBezTo>
                    <a:moveTo>
                      <a:pt x="2008" y="1944"/>
                    </a:moveTo>
                    <a:cubicBezTo>
                      <a:pt x="2003" y="1949"/>
                      <a:pt x="1998" y="1955"/>
                      <a:pt x="1992" y="1961"/>
                    </a:cubicBezTo>
                    <a:cubicBezTo>
                      <a:pt x="1989" y="1964"/>
                      <a:pt x="1989" y="1969"/>
                      <a:pt x="1992" y="1972"/>
                    </a:cubicBezTo>
                    <a:cubicBezTo>
                      <a:pt x="1995" y="1975"/>
                      <a:pt x="2001" y="1975"/>
                      <a:pt x="2004" y="1972"/>
                    </a:cubicBezTo>
                    <a:cubicBezTo>
                      <a:pt x="2009" y="1966"/>
                      <a:pt x="2015" y="1960"/>
                      <a:pt x="2020" y="1954"/>
                    </a:cubicBezTo>
                    <a:cubicBezTo>
                      <a:pt x="2023" y="1951"/>
                      <a:pt x="2023" y="1946"/>
                      <a:pt x="2020" y="1943"/>
                    </a:cubicBezTo>
                    <a:cubicBezTo>
                      <a:pt x="2016" y="1940"/>
                      <a:pt x="2011" y="1940"/>
                      <a:pt x="2008" y="1944"/>
                    </a:cubicBezTo>
                    <a:moveTo>
                      <a:pt x="2086" y="1850"/>
                    </a:moveTo>
                    <a:cubicBezTo>
                      <a:pt x="2082" y="1856"/>
                      <a:pt x="2077" y="1862"/>
                      <a:pt x="2072" y="1868"/>
                    </a:cubicBezTo>
                    <a:cubicBezTo>
                      <a:pt x="2069" y="1872"/>
                      <a:pt x="2070" y="1877"/>
                      <a:pt x="2073" y="1880"/>
                    </a:cubicBezTo>
                    <a:cubicBezTo>
                      <a:pt x="2077" y="1882"/>
                      <a:pt x="2082" y="1882"/>
                      <a:pt x="2085" y="1878"/>
                    </a:cubicBezTo>
                    <a:cubicBezTo>
                      <a:pt x="2090" y="1872"/>
                      <a:pt x="2094" y="1866"/>
                      <a:pt x="2099" y="1859"/>
                    </a:cubicBezTo>
                    <a:cubicBezTo>
                      <a:pt x="2102" y="1856"/>
                      <a:pt x="2101" y="1851"/>
                      <a:pt x="2098" y="1848"/>
                    </a:cubicBezTo>
                    <a:cubicBezTo>
                      <a:pt x="2094" y="1845"/>
                      <a:pt x="2089" y="1846"/>
                      <a:pt x="2086" y="1850"/>
                    </a:cubicBezTo>
                    <a:cubicBezTo>
                      <a:pt x="2086" y="1850"/>
                      <a:pt x="2086" y="1850"/>
                      <a:pt x="2086" y="1850"/>
                    </a:cubicBezTo>
                    <a:moveTo>
                      <a:pt x="2154" y="1748"/>
                    </a:moveTo>
                    <a:cubicBezTo>
                      <a:pt x="2150" y="1754"/>
                      <a:pt x="2146" y="1761"/>
                      <a:pt x="2142" y="1768"/>
                    </a:cubicBezTo>
                    <a:cubicBezTo>
                      <a:pt x="2140" y="1772"/>
                      <a:pt x="2141" y="1777"/>
                      <a:pt x="2144" y="1779"/>
                    </a:cubicBezTo>
                    <a:cubicBezTo>
                      <a:pt x="2148" y="1781"/>
                      <a:pt x="2153" y="1780"/>
                      <a:pt x="2155" y="1776"/>
                    </a:cubicBezTo>
                    <a:cubicBezTo>
                      <a:pt x="2160" y="1770"/>
                      <a:pt x="2164" y="1763"/>
                      <a:pt x="2168" y="1756"/>
                    </a:cubicBezTo>
                    <a:cubicBezTo>
                      <a:pt x="2170" y="1752"/>
                      <a:pt x="2169" y="1747"/>
                      <a:pt x="2165" y="1745"/>
                    </a:cubicBezTo>
                    <a:cubicBezTo>
                      <a:pt x="2161" y="1743"/>
                      <a:pt x="2156" y="1744"/>
                      <a:pt x="2154" y="1748"/>
                    </a:cubicBezTo>
                    <a:moveTo>
                      <a:pt x="2211" y="1639"/>
                    </a:moveTo>
                    <a:cubicBezTo>
                      <a:pt x="2207" y="1646"/>
                      <a:pt x="2204" y="1654"/>
                      <a:pt x="2201" y="1661"/>
                    </a:cubicBezTo>
                    <a:cubicBezTo>
                      <a:pt x="2199" y="1665"/>
                      <a:pt x="2200" y="1669"/>
                      <a:pt x="2204" y="1671"/>
                    </a:cubicBezTo>
                    <a:cubicBezTo>
                      <a:pt x="2208" y="1673"/>
                      <a:pt x="2213" y="1672"/>
                      <a:pt x="2215" y="1668"/>
                    </a:cubicBezTo>
                    <a:cubicBezTo>
                      <a:pt x="2218" y="1660"/>
                      <a:pt x="2222" y="1653"/>
                      <a:pt x="2225" y="1646"/>
                    </a:cubicBezTo>
                    <a:cubicBezTo>
                      <a:pt x="2227" y="1642"/>
                      <a:pt x="2225" y="1637"/>
                      <a:pt x="2221" y="1635"/>
                    </a:cubicBezTo>
                    <a:cubicBezTo>
                      <a:pt x="2217" y="1633"/>
                      <a:pt x="2212" y="1635"/>
                      <a:pt x="2211" y="1639"/>
                    </a:cubicBezTo>
                    <a:moveTo>
                      <a:pt x="2255" y="1525"/>
                    </a:moveTo>
                    <a:cubicBezTo>
                      <a:pt x="2253" y="1533"/>
                      <a:pt x="2250" y="1540"/>
                      <a:pt x="2247" y="1548"/>
                    </a:cubicBezTo>
                    <a:cubicBezTo>
                      <a:pt x="2246" y="1552"/>
                      <a:pt x="2248" y="1556"/>
                      <a:pt x="2252" y="1558"/>
                    </a:cubicBezTo>
                    <a:cubicBezTo>
                      <a:pt x="2257" y="1559"/>
                      <a:pt x="2261" y="1557"/>
                      <a:pt x="2263" y="1553"/>
                    </a:cubicBezTo>
                    <a:cubicBezTo>
                      <a:pt x="2265" y="1545"/>
                      <a:pt x="2268" y="1538"/>
                      <a:pt x="2270" y="1530"/>
                    </a:cubicBezTo>
                    <a:cubicBezTo>
                      <a:pt x="2272" y="1526"/>
                      <a:pt x="2269" y="1522"/>
                      <a:pt x="2265" y="1520"/>
                    </a:cubicBezTo>
                    <a:cubicBezTo>
                      <a:pt x="2261" y="1519"/>
                      <a:pt x="2257" y="1521"/>
                      <a:pt x="2255" y="1525"/>
                    </a:cubicBezTo>
                    <a:moveTo>
                      <a:pt x="2287" y="1407"/>
                    </a:moveTo>
                    <a:cubicBezTo>
                      <a:pt x="2286" y="1415"/>
                      <a:pt x="2284" y="1423"/>
                      <a:pt x="2282" y="1430"/>
                    </a:cubicBezTo>
                    <a:cubicBezTo>
                      <a:pt x="2281" y="1435"/>
                      <a:pt x="2284" y="1439"/>
                      <a:pt x="2288" y="1440"/>
                    </a:cubicBezTo>
                    <a:cubicBezTo>
                      <a:pt x="2292" y="1441"/>
                      <a:pt x="2297" y="1438"/>
                      <a:pt x="2298" y="1434"/>
                    </a:cubicBezTo>
                    <a:cubicBezTo>
                      <a:pt x="2299" y="1426"/>
                      <a:pt x="2301" y="1418"/>
                      <a:pt x="2303" y="1411"/>
                    </a:cubicBezTo>
                    <a:cubicBezTo>
                      <a:pt x="2304" y="1406"/>
                      <a:pt x="2301" y="1402"/>
                      <a:pt x="2297" y="1401"/>
                    </a:cubicBezTo>
                    <a:cubicBezTo>
                      <a:pt x="2292" y="1400"/>
                      <a:pt x="2288" y="1403"/>
                      <a:pt x="2287" y="1407"/>
                    </a:cubicBezTo>
                    <a:moveTo>
                      <a:pt x="2307" y="1287"/>
                    </a:moveTo>
                    <a:cubicBezTo>
                      <a:pt x="2306" y="1294"/>
                      <a:pt x="2305" y="1302"/>
                      <a:pt x="2304" y="1310"/>
                    </a:cubicBezTo>
                    <a:cubicBezTo>
                      <a:pt x="2303" y="1314"/>
                      <a:pt x="2306" y="1318"/>
                      <a:pt x="2311" y="1319"/>
                    </a:cubicBezTo>
                    <a:cubicBezTo>
                      <a:pt x="2315" y="1320"/>
                      <a:pt x="2319" y="1317"/>
                      <a:pt x="2320" y="1312"/>
                    </a:cubicBezTo>
                    <a:cubicBezTo>
                      <a:pt x="2321" y="1304"/>
                      <a:pt x="2322" y="1296"/>
                      <a:pt x="2322" y="1288"/>
                    </a:cubicBezTo>
                    <a:cubicBezTo>
                      <a:pt x="2323" y="1284"/>
                      <a:pt x="2320" y="1280"/>
                      <a:pt x="2315" y="1279"/>
                    </a:cubicBezTo>
                    <a:cubicBezTo>
                      <a:pt x="2311" y="1279"/>
                      <a:pt x="2307" y="1282"/>
                      <a:pt x="2307" y="1287"/>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Freeform: Shape 5"/>
              <p:cNvSpPr/>
              <p:nvPr/>
            </p:nvSpPr>
            <p:spPr bwMode="auto">
              <a:xfrm>
                <a:off x="4259348" y="3566131"/>
                <a:ext cx="3680672" cy="3677748"/>
              </a:xfrm>
              <a:custGeom>
                <a:avLst/>
                <a:gdLst>
                  <a:gd name="T0" fmla="*/ 2129 w 2129"/>
                  <a:gd name="T1" fmla="*/ 1064 h 2127"/>
                  <a:gd name="T2" fmla="*/ 2117 w 2129"/>
                  <a:gd name="T3" fmla="*/ 970 h 2127"/>
                  <a:gd name="T4" fmla="*/ 2089 w 2129"/>
                  <a:gd name="T5" fmla="*/ 843 h 2127"/>
                  <a:gd name="T6" fmla="*/ 2049 w 2129"/>
                  <a:gd name="T7" fmla="*/ 703 h 2127"/>
                  <a:gd name="T8" fmla="*/ 2049 w 2129"/>
                  <a:gd name="T9" fmla="*/ 703 h 2127"/>
                  <a:gd name="T10" fmla="*/ 2004 w 2129"/>
                  <a:gd name="T11" fmla="*/ 581 h 2127"/>
                  <a:gd name="T12" fmla="*/ 1953 w 2129"/>
                  <a:gd name="T13" fmla="*/ 477 h 2127"/>
                  <a:gd name="T14" fmla="*/ 1894 w 2129"/>
                  <a:gd name="T15" fmla="*/ 397 h 2127"/>
                  <a:gd name="T16" fmla="*/ 1811 w 2129"/>
                  <a:gd name="T17" fmla="*/ 316 h 2127"/>
                  <a:gd name="T18" fmla="*/ 1708 w 2129"/>
                  <a:gd name="T19" fmla="*/ 236 h 2127"/>
                  <a:gd name="T20" fmla="*/ 1587 w 2129"/>
                  <a:gd name="T21" fmla="*/ 155 h 2127"/>
                  <a:gd name="T22" fmla="*/ 1587 w 2129"/>
                  <a:gd name="T23" fmla="*/ 155 h 2127"/>
                  <a:gd name="T24" fmla="*/ 1474 w 2129"/>
                  <a:gd name="T25" fmla="*/ 90 h 2127"/>
                  <a:gd name="T26" fmla="*/ 1368 w 2129"/>
                  <a:gd name="T27" fmla="*/ 43 h 2127"/>
                  <a:gd name="T28" fmla="*/ 1271 w 2129"/>
                  <a:gd name="T29" fmla="*/ 19 h 2127"/>
                  <a:gd name="T30" fmla="*/ 1156 w 2129"/>
                  <a:gd name="T31" fmla="*/ 11 h 2127"/>
                  <a:gd name="T32" fmla="*/ 1025 w 2129"/>
                  <a:gd name="T33" fmla="*/ 16 h 2127"/>
                  <a:gd name="T34" fmla="*/ 881 w 2129"/>
                  <a:gd name="T35" fmla="*/ 32 h 2127"/>
                  <a:gd name="T36" fmla="*/ 881 w 2129"/>
                  <a:gd name="T37" fmla="*/ 32 h 2127"/>
                  <a:gd name="T38" fmla="*/ 752 w 2129"/>
                  <a:gd name="T39" fmla="*/ 54 h 2127"/>
                  <a:gd name="T40" fmla="*/ 641 w 2129"/>
                  <a:gd name="T41" fmla="*/ 87 h 2127"/>
                  <a:gd name="T42" fmla="*/ 552 w 2129"/>
                  <a:gd name="T43" fmla="*/ 131 h 2127"/>
                  <a:gd name="T44" fmla="*/ 458 w 2129"/>
                  <a:gd name="T45" fmla="*/ 199 h 2127"/>
                  <a:gd name="T46" fmla="*/ 361 w 2129"/>
                  <a:gd name="T47" fmla="*/ 286 h 2127"/>
                  <a:gd name="T48" fmla="*/ 261 w 2129"/>
                  <a:gd name="T49" fmla="*/ 391 h 2127"/>
                  <a:gd name="T50" fmla="*/ 261 w 2129"/>
                  <a:gd name="T51" fmla="*/ 391 h 2127"/>
                  <a:gd name="T52" fmla="*/ 177 w 2129"/>
                  <a:gd name="T53" fmla="*/ 491 h 2127"/>
                  <a:gd name="T54" fmla="*/ 113 w 2129"/>
                  <a:gd name="T55" fmla="*/ 587 h 2127"/>
                  <a:gd name="T56" fmla="*/ 72 w 2129"/>
                  <a:gd name="T57" fmla="*/ 678 h 2127"/>
                  <a:gd name="T58" fmla="*/ 44 w 2129"/>
                  <a:gd name="T59" fmla="*/ 790 h 2127"/>
                  <a:gd name="T60" fmla="*/ 26 w 2129"/>
                  <a:gd name="T61" fmla="*/ 920 h 2127"/>
                  <a:gd name="T62" fmla="*/ 16 w 2129"/>
                  <a:gd name="T63" fmla="*/ 1065 h 2127"/>
                  <a:gd name="T64" fmla="*/ 0 w 2129"/>
                  <a:gd name="T65" fmla="*/ 1065 h 2127"/>
                  <a:gd name="T66" fmla="*/ 5 w 2129"/>
                  <a:gd name="T67" fmla="*/ 1165 h 2127"/>
                  <a:gd name="T68" fmla="*/ 30 w 2129"/>
                  <a:gd name="T69" fmla="*/ 1277 h 2127"/>
                  <a:gd name="T70" fmla="*/ 72 w 2129"/>
                  <a:gd name="T71" fmla="*/ 1401 h 2127"/>
                  <a:gd name="T72" fmla="*/ 128 w 2129"/>
                  <a:gd name="T73" fmla="*/ 1535 h 2127"/>
                  <a:gd name="T74" fmla="*/ 128 w 2129"/>
                  <a:gd name="T75" fmla="*/ 1535 h 2127"/>
                  <a:gd name="T76" fmla="*/ 187 w 2129"/>
                  <a:gd name="T77" fmla="*/ 1652 h 2127"/>
                  <a:gd name="T78" fmla="*/ 250 w 2129"/>
                  <a:gd name="T79" fmla="*/ 1748 h 2127"/>
                  <a:gd name="T80" fmla="*/ 317 w 2129"/>
                  <a:gd name="T81" fmla="*/ 1822 h 2127"/>
                  <a:gd name="T82" fmla="*/ 409 w 2129"/>
                  <a:gd name="T83" fmla="*/ 1892 h 2127"/>
                  <a:gd name="T84" fmla="*/ 520 w 2129"/>
                  <a:gd name="T85" fmla="*/ 1960 h 2127"/>
                  <a:gd name="T86" fmla="*/ 650 w 2129"/>
                  <a:gd name="T87" fmla="*/ 2027 h 2127"/>
                  <a:gd name="T88" fmla="*/ 650 w 2129"/>
                  <a:gd name="T89" fmla="*/ 2027 h 2127"/>
                  <a:gd name="T90" fmla="*/ 770 w 2129"/>
                  <a:gd name="T91" fmla="*/ 2078 h 2127"/>
                  <a:gd name="T92" fmla="*/ 880 w 2129"/>
                  <a:gd name="T93" fmla="*/ 2112 h 2127"/>
                  <a:gd name="T94" fmla="*/ 979 w 2129"/>
                  <a:gd name="T95" fmla="*/ 2125 h 2127"/>
                  <a:gd name="T96" fmla="*/ 1095 w 2129"/>
                  <a:gd name="T97" fmla="*/ 2120 h 2127"/>
                  <a:gd name="T98" fmla="*/ 1224 w 2129"/>
                  <a:gd name="T99" fmla="*/ 2100 h 2127"/>
                  <a:gd name="T100" fmla="*/ 1366 w 2129"/>
                  <a:gd name="T101" fmla="*/ 2068 h 2127"/>
                  <a:gd name="T102" fmla="*/ 1366 w 2129"/>
                  <a:gd name="T103" fmla="*/ 2068 h 2127"/>
                  <a:gd name="T104" fmla="*/ 1490 w 2129"/>
                  <a:gd name="T105" fmla="*/ 2031 h 2127"/>
                  <a:gd name="T106" fmla="*/ 1597 w 2129"/>
                  <a:gd name="T107" fmla="*/ 1985 h 2127"/>
                  <a:gd name="T108" fmla="*/ 1681 w 2129"/>
                  <a:gd name="T109" fmla="*/ 1931 h 2127"/>
                  <a:gd name="T110" fmla="*/ 1766 w 2129"/>
                  <a:gd name="T111" fmla="*/ 1853 h 2127"/>
                  <a:gd name="T112" fmla="*/ 1852 w 2129"/>
                  <a:gd name="T113" fmla="*/ 1755 h 2127"/>
                  <a:gd name="T114" fmla="*/ 1940 w 2129"/>
                  <a:gd name="T115" fmla="*/ 1640 h 2127"/>
                  <a:gd name="T116" fmla="*/ 1940 w 2129"/>
                  <a:gd name="T117" fmla="*/ 1640 h 2127"/>
                  <a:gd name="T118" fmla="*/ 2012 w 2129"/>
                  <a:gd name="T119" fmla="*/ 1531 h 2127"/>
                  <a:gd name="T120" fmla="*/ 2065 w 2129"/>
                  <a:gd name="T121" fmla="*/ 1428 h 2127"/>
                  <a:gd name="T122" fmla="*/ 2094 w 2129"/>
                  <a:gd name="T123" fmla="*/ 1332 h 2127"/>
                  <a:gd name="T124" fmla="*/ 2110 w 2129"/>
                  <a:gd name="T125" fmla="*/ 1218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9" h="2127">
                    <a:moveTo>
                      <a:pt x="2113" y="1061"/>
                    </a:moveTo>
                    <a:cubicBezTo>
                      <a:pt x="2113" y="1062"/>
                      <a:pt x="2113" y="1063"/>
                      <a:pt x="2113" y="1064"/>
                    </a:cubicBezTo>
                    <a:cubicBezTo>
                      <a:pt x="2113" y="1072"/>
                      <a:pt x="2113" y="1079"/>
                      <a:pt x="2112" y="1087"/>
                    </a:cubicBezTo>
                    <a:cubicBezTo>
                      <a:pt x="2112" y="1092"/>
                      <a:pt x="2116" y="1095"/>
                      <a:pt x="2120" y="1096"/>
                    </a:cubicBezTo>
                    <a:cubicBezTo>
                      <a:pt x="2125" y="1096"/>
                      <a:pt x="2128" y="1092"/>
                      <a:pt x="2128" y="1088"/>
                    </a:cubicBezTo>
                    <a:cubicBezTo>
                      <a:pt x="2129" y="1080"/>
                      <a:pt x="2129" y="1072"/>
                      <a:pt x="2129" y="1064"/>
                    </a:cubicBezTo>
                    <a:cubicBezTo>
                      <a:pt x="2129" y="1063"/>
                      <a:pt x="2129" y="1062"/>
                      <a:pt x="2129" y="1061"/>
                    </a:cubicBezTo>
                    <a:cubicBezTo>
                      <a:pt x="2129" y="1057"/>
                      <a:pt x="2125" y="1053"/>
                      <a:pt x="2121" y="1053"/>
                    </a:cubicBezTo>
                    <a:cubicBezTo>
                      <a:pt x="2116" y="1053"/>
                      <a:pt x="2113" y="1057"/>
                      <a:pt x="2113" y="1061"/>
                    </a:cubicBezTo>
                    <a:close/>
                    <a:moveTo>
                      <a:pt x="2105" y="940"/>
                    </a:moveTo>
                    <a:cubicBezTo>
                      <a:pt x="2106" y="948"/>
                      <a:pt x="2107" y="955"/>
                      <a:pt x="2108" y="963"/>
                    </a:cubicBezTo>
                    <a:cubicBezTo>
                      <a:pt x="2108" y="968"/>
                      <a:pt x="2112" y="971"/>
                      <a:pt x="2117" y="970"/>
                    </a:cubicBezTo>
                    <a:cubicBezTo>
                      <a:pt x="2121" y="970"/>
                      <a:pt x="2124" y="966"/>
                      <a:pt x="2124" y="962"/>
                    </a:cubicBezTo>
                    <a:cubicBezTo>
                      <a:pt x="2123" y="954"/>
                      <a:pt x="2122" y="946"/>
                      <a:pt x="2121" y="938"/>
                    </a:cubicBezTo>
                    <a:cubicBezTo>
                      <a:pt x="2121" y="933"/>
                      <a:pt x="2117" y="930"/>
                      <a:pt x="2112" y="931"/>
                    </a:cubicBezTo>
                    <a:cubicBezTo>
                      <a:pt x="2108" y="931"/>
                      <a:pt x="2105" y="935"/>
                      <a:pt x="2105" y="940"/>
                    </a:cubicBezTo>
                    <a:close/>
                    <a:moveTo>
                      <a:pt x="2084" y="820"/>
                    </a:moveTo>
                    <a:cubicBezTo>
                      <a:pt x="2086" y="827"/>
                      <a:pt x="2088" y="835"/>
                      <a:pt x="2089" y="843"/>
                    </a:cubicBezTo>
                    <a:cubicBezTo>
                      <a:pt x="2090" y="847"/>
                      <a:pt x="2095" y="850"/>
                      <a:pt x="2099" y="849"/>
                    </a:cubicBezTo>
                    <a:cubicBezTo>
                      <a:pt x="2103" y="848"/>
                      <a:pt x="2106" y="844"/>
                      <a:pt x="2105" y="839"/>
                    </a:cubicBezTo>
                    <a:cubicBezTo>
                      <a:pt x="2103" y="832"/>
                      <a:pt x="2102" y="824"/>
                      <a:pt x="2100" y="816"/>
                    </a:cubicBezTo>
                    <a:cubicBezTo>
                      <a:pt x="2099" y="812"/>
                      <a:pt x="2094" y="809"/>
                      <a:pt x="2090" y="810"/>
                    </a:cubicBezTo>
                    <a:cubicBezTo>
                      <a:pt x="2086" y="811"/>
                      <a:pt x="2083" y="815"/>
                      <a:pt x="2084" y="820"/>
                    </a:cubicBezTo>
                    <a:close/>
                    <a:moveTo>
                      <a:pt x="2049" y="703"/>
                    </a:moveTo>
                    <a:cubicBezTo>
                      <a:pt x="2052" y="710"/>
                      <a:pt x="2054" y="718"/>
                      <a:pt x="2057" y="725"/>
                    </a:cubicBezTo>
                    <a:cubicBezTo>
                      <a:pt x="2058" y="730"/>
                      <a:pt x="2063" y="732"/>
                      <a:pt x="2067" y="730"/>
                    </a:cubicBezTo>
                    <a:cubicBezTo>
                      <a:pt x="2071" y="729"/>
                      <a:pt x="2073" y="724"/>
                      <a:pt x="2072" y="720"/>
                    </a:cubicBezTo>
                    <a:cubicBezTo>
                      <a:pt x="2069" y="713"/>
                      <a:pt x="2067" y="705"/>
                      <a:pt x="2064" y="698"/>
                    </a:cubicBezTo>
                    <a:cubicBezTo>
                      <a:pt x="2062" y="693"/>
                      <a:pt x="2058" y="691"/>
                      <a:pt x="2054" y="693"/>
                    </a:cubicBezTo>
                    <a:cubicBezTo>
                      <a:pt x="2050" y="694"/>
                      <a:pt x="2047" y="699"/>
                      <a:pt x="2049" y="703"/>
                    </a:cubicBezTo>
                    <a:close/>
                    <a:moveTo>
                      <a:pt x="2000" y="591"/>
                    </a:moveTo>
                    <a:cubicBezTo>
                      <a:pt x="2004" y="598"/>
                      <a:pt x="2007" y="605"/>
                      <a:pt x="2011" y="612"/>
                    </a:cubicBezTo>
                    <a:cubicBezTo>
                      <a:pt x="2013" y="616"/>
                      <a:pt x="2018" y="618"/>
                      <a:pt x="2022" y="616"/>
                    </a:cubicBezTo>
                    <a:cubicBezTo>
                      <a:pt x="2025" y="614"/>
                      <a:pt x="2027" y="610"/>
                      <a:pt x="2025" y="606"/>
                    </a:cubicBezTo>
                    <a:cubicBezTo>
                      <a:pt x="2022" y="598"/>
                      <a:pt x="2018" y="591"/>
                      <a:pt x="2015" y="584"/>
                    </a:cubicBezTo>
                    <a:cubicBezTo>
                      <a:pt x="2013" y="580"/>
                      <a:pt x="2008" y="579"/>
                      <a:pt x="2004" y="581"/>
                    </a:cubicBezTo>
                    <a:cubicBezTo>
                      <a:pt x="2000" y="583"/>
                      <a:pt x="1998" y="587"/>
                      <a:pt x="2000" y="591"/>
                    </a:cubicBezTo>
                    <a:close/>
                    <a:moveTo>
                      <a:pt x="1939" y="486"/>
                    </a:moveTo>
                    <a:cubicBezTo>
                      <a:pt x="1944" y="493"/>
                      <a:pt x="1948" y="499"/>
                      <a:pt x="1952" y="506"/>
                    </a:cubicBezTo>
                    <a:cubicBezTo>
                      <a:pt x="1954" y="510"/>
                      <a:pt x="1959" y="511"/>
                      <a:pt x="1963" y="508"/>
                    </a:cubicBezTo>
                    <a:cubicBezTo>
                      <a:pt x="1967" y="506"/>
                      <a:pt x="1968" y="501"/>
                      <a:pt x="1966" y="497"/>
                    </a:cubicBezTo>
                    <a:cubicBezTo>
                      <a:pt x="1961" y="491"/>
                      <a:pt x="1957" y="484"/>
                      <a:pt x="1953" y="477"/>
                    </a:cubicBezTo>
                    <a:cubicBezTo>
                      <a:pt x="1950" y="474"/>
                      <a:pt x="1945" y="473"/>
                      <a:pt x="1941" y="475"/>
                    </a:cubicBezTo>
                    <a:cubicBezTo>
                      <a:pt x="1938" y="477"/>
                      <a:pt x="1937" y="482"/>
                      <a:pt x="1939" y="486"/>
                    </a:cubicBezTo>
                    <a:close/>
                    <a:moveTo>
                      <a:pt x="1866" y="388"/>
                    </a:moveTo>
                    <a:cubicBezTo>
                      <a:pt x="1871" y="394"/>
                      <a:pt x="1876" y="401"/>
                      <a:pt x="1881" y="407"/>
                    </a:cubicBezTo>
                    <a:cubicBezTo>
                      <a:pt x="1884" y="410"/>
                      <a:pt x="1889" y="411"/>
                      <a:pt x="1892" y="408"/>
                    </a:cubicBezTo>
                    <a:cubicBezTo>
                      <a:pt x="1896" y="405"/>
                      <a:pt x="1896" y="400"/>
                      <a:pt x="1894" y="397"/>
                    </a:cubicBezTo>
                    <a:cubicBezTo>
                      <a:pt x="1889" y="390"/>
                      <a:pt x="1884" y="384"/>
                      <a:pt x="1878" y="378"/>
                    </a:cubicBezTo>
                    <a:cubicBezTo>
                      <a:pt x="1876" y="375"/>
                      <a:pt x="1871" y="374"/>
                      <a:pt x="1867" y="377"/>
                    </a:cubicBezTo>
                    <a:cubicBezTo>
                      <a:pt x="1864" y="380"/>
                      <a:pt x="1863" y="385"/>
                      <a:pt x="1866" y="388"/>
                    </a:cubicBezTo>
                    <a:close/>
                    <a:moveTo>
                      <a:pt x="1782" y="300"/>
                    </a:moveTo>
                    <a:cubicBezTo>
                      <a:pt x="1788" y="305"/>
                      <a:pt x="1794" y="311"/>
                      <a:pt x="1799" y="316"/>
                    </a:cubicBezTo>
                    <a:cubicBezTo>
                      <a:pt x="1803" y="319"/>
                      <a:pt x="1808" y="319"/>
                      <a:pt x="1811" y="316"/>
                    </a:cubicBezTo>
                    <a:cubicBezTo>
                      <a:pt x="1814" y="313"/>
                      <a:pt x="1814" y="308"/>
                      <a:pt x="1811" y="305"/>
                    </a:cubicBezTo>
                    <a:cubicBezTo>
                      <a:pt x="1805" y="299"/>
                      <a:pt x="1799" y="294"/>
                      <a:pt x="1793" y="288"/>
                    </a:cubicBezTo>
                    <a:cubicBezTo>
                      <a:pt x="1790" y="285"/>
                      <a:pt x="1785" y="285"/>
                      <a:pt x="1782" y="289"/>
                    </a:cubicBezTo>
                    <a:cubicBezTo>
                      <a:pt x="1779" y="292"/>
                      <a:pt x="1779" y="297"/>
                      <a:pt x="1782" y="300"/>
                    </a:cubicBezTo>
                    <a:close/>
                    <a:moveTo>
                      <a:pt x="1689" y="222"/>
                    </a:moveTo>
                    <a:cubicBezTo>
                      <a:pt x="1695" y="226"/>
                      <a:pt x="1701" y="231"/>
                      <a:pt x="1708" y="236"/>
                    </a:cubicBezTo>
                    <a:cubicBezTo>
                      <a:pt x="1711" y="239"/>
                      <a:pt x="1716" y="238"/>
                      <a:pt x="1719" y="235"/>
                    </a:cubicBezTo>
                    <a:cubicBezTo>
                      <a:pt x="1722" y="231"/>
                      <a:pt x="1721" y="226"/>
                      <a:pt x="1718" y="223"/>
                    </a:cubicBezTo>
                    <a:cubicBezTo>
                      <a:pt x="1711" y="218"/>
                      <a:pt x="1705" y="214"/>
                      <a:pt x="1698" y="209"/>
                    </a:cubicBezTo>
                    <a:cubicBezTo>
                      <a:pt x="1695" y="206"/>
                      <a:pt x="1690" y="207"/>
                      <a:pt x="1687" y="211"/>
                    </a:cubicBezTo>
                    <a:cubicBezTo>
                      <a:pt x="1685" y="214"/>
                      <a:pt x="1685" y="219"/>
                      <a:pt x="1689" y="222"/>
                    </a:cubicBezTo>
                    <a:close/>
                    <a:moveTo>
                      <a:pt x="1587" y="155"/>
                    </a:moveTo>
                    <a:cubicBezTo>
                      <a:pt x="1594" y="159"/>
                      <a:pt x="1601" y="163"/>
                      <a:pt x="1607" y="167"/>
                    </a:cubicBezTo>
                    <a:cubicBezTo>
                      <a:pt x="1611" y="169"/>
                      <a:pt x="1616" y="168"/>
                      <a:pt x="1618" y="164"/>
                    </a:cubicBezTo>
                    <a:cubicBezTo>
                      <a:pt x="1621" y="160"/>
                      <a:pt x="1619" y="155"/>
                      <a:pt x="1616" y="153"/>
                    </a:cubicBezTo>
                    <a:cubicBezTo>
                      <a:pt x="1609" y="149"/>
                      <a:pt x="1602" y="145"/>
                      <a:pt x="1595" y="141"/>
                    </a:cubicBezTo>
                    <a:cubicBezTo>
                      <a:pt x="1591" y="139"/>
                      <a:pt x="1586" y="140"/>
                      <a:pt x="1584" y="144"/>
                    </a:cubicBezTo>
                    <a:cubicBezTo>
                      <a:pt x="1582" y="148"/>
                      <a:pt x="1583" y="153"/>
                      <a:pt x="1587" y="155"/>
                    </a:cubicBezTo>
                    <a:close/>
                    <a:moveTo>
                      <a:pt x="1478" y="100"/>
                    </a:moveTo>
                    <a:cubicBezTo>
                      <a:pt x="1485" y="103"/>
                      <a:pt x="1492" y="107"/>
                      <a:pt x="1500" y="110"/>
                    </a:cubicBezTo>
                    <a:cubicBezTo>
                      <a:pt x="1504" y="112"/>
                      <a:pt x="1508" y="110"/>
                      <a:pt x="1510" y="106"/>
                    </a:cubicBezTo>
                    <a:cubicBezTo>
                      <a:pt x="1512" y="102"/>
                      <a:pt x="1510" y="97"/>
                      <a:pt x="1506" y="95"/>
                    </a:cubicBezTo>
                    <a:cubicBezTo>
                      <a:pt x="1499" y="92"/>
                      <a:pt x="1492" y="89"/>
                      <a:pt x="1484" y="85"/>
                    </a:cubicBezTo>
                    <a:cubicBezTo>
                      <a:pt x="1480" y="84"/>
                      <a:pt x="1475" y="86"/>
                      <a:pt x="1474" y="90"/>
                    </a:cubicBezTo>
                    <a:cubicBezTo>
                      <a:pt x="1472" y="94"/>
                      <a:pt x="1474" y="98"/>
                      <a:pt x="1478" y="100"/>
                    </a:cubicBezTo>
                    <a:close/>
                    <a:moveTo>
                      <a:pt x="1363" y="59"/>
                    </a:moveTo>
                    <a:cubicBezTo>
                      <a:pt x="1371" y="61"/>
                      <a:pt x="1378" y="63"/>
                      <a:pt x="1386" y="66"/>
                    </a:cubicBezTo>
                    <a:cubicBezTo>
                      <a:pt x="1390" y="67"/>
                      <a:pt x="1395" y="65"/>
                      <a:pt x="1396" y="61"/>
                    </a:cubicBezTo>
                    <a:cubicBezTo>
                      <a:pt x="1397" y="56"/>
                      <a:pt x="1395" y="52"/>
                      <a:pt x="1391" y="50"/>
                    </a:cubicBezTo>
                    <a:cubicBezTo>
                      <a:pt x="1383" y="48"/>
                      <a:pt x="1376" y="46"/>
                      <a:pt x="1368" y="43"/>
                    </a:cubicBezTo>
                    <a:cubicBezTo>
                      <a:pt x="1364" y="42"/>
                      <a:pt x="1359" y="45"/>
                      <a:pt x="1358" y="49"/>
                    </a:cubicBezTo>
                    <a:cubicBezTo>
                      <a:pt x="1357" y="53"/>
                      <a:pt x="1359" y="57"/>
                      <a:pt x="1363" y="59"/>
                    </a:cubicBezTo>
                    <a:close/>
                    <a:moveTo>
                      <a:pt x="1245" y="31"/>
                    </a:moveTo>
                    <a:cubicBezTo>
                      <a:pt x="1252" y="32"/>
                      <a:pt x="1260" y="34"/>
                      <a:pt x="1268" y="35"/>
                    </a:cubicBezTo>
                    <a:cubicBezTo>
                      <a:pt x="1272" y="36"/>
                      <a:pt x="1276" y="33"/>
                      <a:pt x="1277" y="29"/>
                    </a:cubicBezTo>
                    <a:cubicBezTo>
                      <a:pt x="1278" y="25"/>
                      <a:pt x="1275" y="20"/>
                      <a:pt x="1271" y="19"/>
                    </a:cubicBezTo>
                    <a:cubicBezTo>
                      <a:pt x="1263" y="18"/>
                      <a:pt x="1255" y="17"/>
                      <a:pt x="1247" y="15"/>
                    </a:cubicBezTo>
                    <a:cubicBezTo>
                      <a:pt x="1243" y="14"/>
                      <a:pt x="1239" y="17"/>
                      <a:pt x="1238" y="22"/>
                    </a:cubicBezTo>
                    <a:cubicBezTo>
                      <a:pt x="1237" y="26"/>
                      <a:pt x="1240" y="30"/>
                      <a:pt x="1245" y="31"/>
                    </a:cubicBezTo>
                    <a:close/>
                    <a:moveTo>
                      <a:pt x="1124" y="17"/>
                    </a:moveTo>
                    <a:cubicBezTo>
                      <a:pt x="1131" y="18"/>
                      <a:pt x="1139" y="18"/>
                      <a:pt x="1147" y="19"/>
                    </a:cubicBezTo>
                    <a:cubicBezTo>
                      <a:pt x="1152" y="19"/>
                      <a:pt x="1155" y="16"/>
                      <a:pt x="1156" y="11"/>
                    </a:cubicBezTo>
                    <a:cubicBezTo>
                      <a:pt x="1156" y="7"/>
                      <a:pt x="1153" y="3"/>
                      <a:pt x="1148" y="3"/>
                    </a:cubicBezTo>
                    <a:cubicBezTo>
                      <a:pt x="1140" y="2"/>
                      <a:pt x="1132" y="2"/>
                      <a:pt x="1124" y="1"/>
                    </a:cubicBezTo>
                    <a:cubicBezTo>
                      <a:pt x="1120" y="1"/>
                      <a:pt x="1116" y="4"/>
                      <a:pt x="1116" y="9"/>
                    </a:cubicBezTo>
                    <a:cubicBezTo>
                      <a:pt x="1116" y="13"/>
                      <a:pt x="1119" y="17"/>
                      <a:pt x="1124" y="17"/>
                    </a:cubicBezTo>
                    <a:close/>
                    <a:moveTo>
                      <a:pt x="1002" y="17"/>
                    </a:moveTo>
                    <a:cubicBezTo>
                      <a:pt x="1010" y="17"/>
                      <a:pt x="1017" y="16"/>
                      <a:pt x="1025" y="16"/>
                    </a:cubicBezTo>
                    <a:cubicBezTo>
                      <a:pt x="1030" y="16"/>
                      <a:pt x="1033" y="12"/>
                      <a:pt x="1033" y="8"/>
                    </a:cubicBezTo>
                    <a:cubicBezTo>
                      <a:pt x="1033" y="3"/>
                      <a:pt x="1029" y="0"/>
                      <a:pt x="1025" y="0"/>
                    </a:cubicBezTo>
                    <a:cubicBezTo>
                      <a:pt x="1017" y="0"/>
                      <a:pt x="1009" y="1"/>
                      <a:pt x="1001" y="1"/>
                    </a:cubicBezTo>
                    <a:cubicBezTo>
                      <a:pt x="996" y="2"/>
                      <a:pt x="993" y="5"/>
                      <a:pt x="993" y="10"/>
                    </a:cubicBezTo>
                    <a:cubicBezTo>
                      <a:pt x="993" y="14"/>
                      <a:pt x="997" y="18"/>
                      <a:pt x="1002" y="17"/>
                    </a:cubicBezTo>
                    <a:close/>
                    <a:moveTo>
                      <a:pt x="881" y="32"/>
                    </a:moveTo>
                    <a:cubicBezTo>
                      <a:pt x="888" y="30"/>
                      <a:pt x="896" y="29"/>
                      <a:pt x="904" y="28"/>
                    </a:cubicBezTo>
                    <a:cubicBezTo>
                      <a:pt x="908" y="27"/>
                      <a:pt x="911" y="23"/>
                      <a:pt x="911" y="19"/>
                    </a:cubicBezTo>
                    <a:cubicBezTo>
                      <a:pt x="910" y="14"/>
                      <a:pt x="906" y="11"/>
                      <a:pt x="902" y="12"/>
                    </a:cubicBezTo>
                    <a:cubicBezTo>
                      <a:pt x="894" y="13"/>
                      <a:pt x="886" y="14"/>
                      <a:pt x="878" y="16"/>
                    </a:cubicBezTo>
                    <a:cubicBezTo>
                      <a:pt x="874" y="17"/>
                      <a:pt x="871" y="21"/>
                      <a:pt x="871" y="25"/>
                    </a:cubicBezTo>
                    <a:cubicBezTo>
                      <a:pt x="872" y="29"/>
                      <a:pt x="876" y="32"/>
                      <a:pt x="881" y="32"/>
                    </a:cubicBezTo>
                    <a:close/>
                    <a:moveTo>
                      <a:pt x="762" y="60"/>
                    </a:moveTo>
                    <a:cubicBezTo>
                      <a:pt x="770" y="57"/>
                      <a:pt x="777" y="55"/>
                      <a:pt x="785" y="53"/>
                    </a:cubicBezTo>
                    <a:cubicBezTo>
                      <a:pt x="789" y="52"/>
                      <a:pt x="792" y="48"/>
                      <a:pt x="790" y="43"/>
                    </a:cubicBezTo>
                    <a:cubicBezTo>
                      <a:pt x="789" y="39"/>
                      <a:pt x="785" y="37"/>
                      <a:pt x="781" y="38"/>
                    </a:cubicBezTo>
                    <a:cubicBezTo>
                      <a:pt x="773" y="40"/>
                      <a:pt x="765" y="42"/>
                      <a:pt x="757" y="44"/>
                    </a:cubicBezTo>
                    <a:cubicBezTo>
                      <a:pt x="753" y="46"/>
                      <a:pt x="751" y="50"/>
                      <a:pt x="752" y="54"/>
                    </a:cubicBezTo>
                    <a:cubicBezTo>
                      <a:pt x="753" y="59"/>
                      <a:pt x="758" y="61"/>
                      <a:pt x="762" y="60"/>
                    </a:cubicBezTo>
                    <a:close/>
                    <a:moveTo>
                      <a:pt x="648" y="102"/>
                    </a:moveTo>
                    <a:cubicBezTo>
                      <a:pt x="655" y="98"/>
                      <a:pt x="662" y="95"/>
                      <a:pt x="669" y="92"/>
                    </a:cubicBezTo>
                    <a:cubicBezTo>
                      <a:pt x="674" y="91"/>
                      <a:pt x="675" y="86"/>
                      <a:pt x="674" y="82"/>
                    </a:cubicBezTo>
                    <a:cubicBezTo>
                      <a:pt x="672" y="78"/>
                      <a:pt x="667" y="76"/>
                      <a:pt x="663" y="78"/>
                    </a:cubicBezTo>
                    <a:cubicBezTo>
                      <a:pt x="656" y="81"/>
                      <a:pt x="649" y="84"/>
                      <a:pt x="641" y="87"/>
                    </a:cubicBezTo>
                    <a:cubicBezTo>
                      <a:pt x="637" y="89"/>
                      <a:pt x="635" y="93"/>
                      <a:pt x="637" y="97"/>
                    </a:cubicBezTo>
                    <a:cubicBezTo>
                      <a:pt x="639" y="101"/>
                      <a:pt x="644" y="103"/>
                      <a:pt x="648" y="102"/>
                    </a:cubicBezTo>
                    <a:close/>
                    <a:moveTo>
                      <a:pt x="539" y="156"/>
                    </a:moveTo>
                    <a:cubicBezTo>
                      <a:pt x="546" y="152"/>
                      <a:pt x="553" y="149"/>
                      <a:pt x="559" y="145"/>
                    </a:cubicBezTo>
                    <a:cubicBezTo>
                      <a:pt x="563" y="143"/>
                      <a:pt x="565" y="138"/>
                      <a:pt x="563" y="134"/>
                    </a:cubicBezTo>
                    <a:cubicBezTo>
                      <a:pt x="561" y="130"/>
                      <a:pt x="556" y="129"/>
                      <a:pt x="552" y="131"/>
                    </a:cubicBezTo>
                    <a:cubicBezTo>
                      <a:pt x="545" y="135"/>
                      <a:pt x="538" y="139"/>
                      <a:pt x="531" y="143"/>
                    </a:cubicBezTo>
                    <a:cubicBezTo>
                      <a:pt x="527" y="145"/>
                      <a:pt x="526" y="150"/>
                      <a:pt x="528" y="154"/>
                    </a:cubicBezTo>
                    <a:cubicBezTo>
                      <a:pt x="530" y="157"/>
                      <a:pt x="535" y="159"/>
                      <a:pt x="539" y="156"/>
                    </a:cubicBezTo>
                    <a:close/>
                    <a:moveTo>
                      <a:pt x="437" y="224"/>
                    </a:moveTo>
                    <a:cubicBezTo>
                      <a:pt x="444" y="219"/>
                      <a:pt x="450" y="214"/>
                      <a:pt x="456" y="210"/>
                    </a:cubicBezTo>
                    <a:cubicBezTo>
                      <a:pt x="460" y="207"/>
                      <a:pt x="461" y="202"/>
                      <a:pt x="458" y="199"/>
                    </a:cubicBezTo>
                    <a:cubicBezTo>
                      <a:pt x="456" y="195"/>
                      <a:pt x="451" y="194"/>
                      <a:pt x="447" y="197"/>
                    </a:cubicBezTo>
                    <a:cubicBezTo>
                      <a:pt x="441" y="201"/>
                      <a:pt x="434" y="206"/>
                      <a:pt x="428" y="211"/>
                    </a:cubicBezTo>
                    <a:cubicBezTo>
                      <a:pt x="424" y="213"/>
                      <a:pt x="423" y="218"/>
                      <a:pt x="426" y="222"/>
                    </a:cubicBezTo>
                    <a:cubicBezTo>
                      <a:pt x="429" y="226"/>
                      <a:pt x="434" y="226"/>
                      <a:pt x="437" y="224"/>
                    </a:cubicBezTo>
                    <a:close/>
                    <a:moveTo>
                      <a:pt x="344" y="302"/>
                    </a:moveTo>
                    <a:cubicBezTo>
                      <a:pt x="350" y="297"/>
                      <a:pt x="356" y="291"/>
                      <a:pt x="361" y="286"/>
                    </a:cubicBezTo>
                    <a:cubicBezTo>
                      <a:pt x="365" y="283"/>
                      <a:pt x="365" y="278"/>
                      <a:pt x="362" y="275"/>
                    </a:cubicBezTo>
                    <a:cubicBezTo>
                      <a:pt x="359" y="272"/>
                      <a:pt x="354" y="271"/>
                      <a:pt x="351" y="274"/>
                    </a:cubicBezTo>
                    <a:cubicBezTo>
                      <a:pt x="345" y="280"/>
                      <a:pt x="339" y="285"/>
                      <a:pt x="333" y="290"/>
                    </a:cubicBezTo>
                    <a:cubicBezTo>
                      <a:pt x="330" y="294"/>
                      <a:pt x="330" y="299"/>
                      <a:pt x="333" y="302"/>
                    </a:cubicBezTo>
                    <a:cubicBezTo>
                      <a:pt x="336" y="305"/>
                      <a:pt x="341" y="305"/>
                      <a:pt x="344" y="302"/>
                    </a:cubicBezTo>
                    <a:close/>
                    <a:moveTo>
                      <a:pt x="261" y="391"/>
                    </a:moveTo>
                    <a:cubicBezTo>
                      <a:pt x="266" y="385"/>
                      <a:pt x="271" y="379"/>
                      <a:pt x="276" y="373"/>
                    </a:cubicBezTo>
                    <a:cubicBezTo>
                      <a:pt x="279" y="370"/>
                      <a:pt x="278" y="365"/>
                      <a:pt x="275" y="362"/>
                    </a:cubicBezTo>
                    <a:cubicBezTo>
                      <a:pt x="272" y="359"/>
                      <a:pt x="267" y="359"/>
                      <a:pt x="264" y="362"/>
                    </a:cubicBezTo>
                    <a:cubicBezTo>
                      <a:pt x="259" y="368"/>
                      <a:pt x="253" y="374"/>
                      <a:pt x="248" y="381"/>
                    </a:cubicBezTo>
                    <a:cubicBezTo>
                      <a:pt x="245" y="384"/>
                      <a:pt x="246" y="389"/>
                      <a:pt x="249" y="392"/>
                    </a:cubicBezTo>
                    <a:cubicBezTo>
                      <a:pt x="253" y="395"/>
                      <a:pt x="258" y="394"/>
                      <a:pt x="261" y="391"/>
                    </a:cubicBezTo>
                    <a:close/>
                    <a:moveTo>
                      <a:pt x="188" y="489"/>
                    </a:moveTo>
                    <a:cubicBezTo>
                      <a:pt x="192" y="482"/>
                      <a:pt x="197" y="476"/>
                      <a:pt x="201" y="469"/>
                    </a:cubicBezTo>
                    <a:cubicBezTo>
                      <a:pt x="203" y="465"/>
                      <a:pt x="203" y="460"/>
                      <a:pt x="199" y="458"/>
                    </a:cubicBezTo>
                    <a:cubicBezTo>
                      <a:pt x="195" y="455"/>
                      <a:pt x="190" y="456"/>
                      <a:pt x="188" y="460"/>
                    </a:cubicBezTo>
                    <a:cubicBezTo>
                      <a:pt x="183" y="467"/>
                      <a:pt x="179" y="473"/>
                      <a:pt x="174" y="480"/>
                    </a:cubicBezTo>
                    <a:cubicBezTo>
                      <a:pt x="172" y="484"/>
                      <a:pt x="173" y="489"/>
                      <a:pt x="177" y="491"/>
                    </a:cubicBezTo>
                    <a:cubicBezTo>
                      <a:pt x="180" y="493"/>
                      <a:pt x="185" y="492"/>
                      <a:pt x="188" y="489"/>
                    </a:cubicBezTo>
                    <a:close/>
                    <a:moveTo>
                      <a:pt x="127" y="594"/>
                    </a:moveTo>
                    <a:cubicBezTo>
                      <a:pt x="130" y="587"/>
                      <a:pt x="134" y="580"/>
                      <a:pt x="138" y="573"/>
                    </a:cubicBezTo>
                    <a:cubicBezTo>
                      <a:pt x="140" y="569"/>
                      <a:pt x="138" y="565"/>
                      <a:pt x="134" y="562"/>
                    </a:cubicBezTo>
                    <a:cubicBezTo>
                      <a:pt x="130" y="560"/>
                      <a:pt x="126" y="562"/>
                      <a:pt x="124" y="566"/>
                    </a:cubicBezTo>
                    <a:cubicBezTo>
                      <a:pt x="120" y="573"/>
                      <a:pt x="116" y="580"/>
                      <a:pt x="113" y="587"/>
                    </a:cubicBezTo>
                    <a:cubicBezTo>
                      <a:pt x="111" y="591"/>
                      <a:pt x="112" y="596"/>
                      <a:pt x="116" y="598"/>
                    </a:cubicBezTo>
                    <a:cubicBezTo>
                      <a:pt x="120" y="600"/>
                      <a:pt x="125" y="598"/>
                      <a:pt x="127" y="594"/>
                    </a:cubicBezTo>
                    <a:close/>
                    <a:moveTo>
                      <a:pt x="79" y="706"/>
                    </a:moveTo>
                    <a:cubicBezTo>
                      <a:pt x="81" y="699"/>
                      <a:pt x="84" y="692"/>
                      <a:pt x="87" y="684"/>
                    </a:cubicBezTo>
                    <a:cubicBezTo>
                      <a:pt x="89" y="680"/>
                      <a:pt x="86" y="675"/>
                      <a:pt x="82" y="674"/>
                    </a:cubicBezTo>
                    <a:cubicBezTo>
                      <a:pt x="78" y="672"/>
                      <a:pt x="74" y="674"/>
                      <a:pt x="72" y="678"/>
                    </a:cubicBezTo>
                    <a:cubicBezTo>
                      <a:pt x="69" y="686"/>
                      <a:pt x="66" y="693"/>
                      <a:pt x="64" y="701"/>
                    </a:cubicBezTo>
                    <a:cubicBezTo>
                      <a:pt x="62" y="705"/>
                      <a:pt x="64" y="710"/>
                      <a:pt x="68" y="711"/>
                    </a:cubicBezTo>
                    <a:cubicBezTo>
                      <a:pt x="73" y="713"/>
                      <a:pt x="77" y="711"/>
                      <a:pt x="79" y="706"/>
                    </a:cubicBezTo>
                    <a:close/>
                    <a:moveTo>
                      <a:pt x="44" y="823"/>
                    </a:moveTo>
                    <a:cubicBezTo>
                      <a:pt x="46" y="815"/>
                      <a:pt x="48" y="808"/>
                      <a:pt x="50" y="800"/>
                    </a:cubicBezTo>
                    <a:cubicBezTo>
                      <a:pt x="51" y="796"/>
                      <a:pt x="48" y="792"/>
                      <a:pt x="44" y="790"/>
                    </a:cubicBezTo>
                    <a:cubicBezTo>
                      <a:pt x="39" y="789"/>
                      <a:pt x="35" y="792"/>
                      <a:pt x="34" y="796"/>
                    </a:cubicBezTo>
                    <a:cubicBezTo>
                      <a:pt x="32" y="804"/>
                      <a:pt x="30" y="812"/>
                      <a:pt x="28" y="820"/>
                    </a:cubicBezTo>
                    <a:cubicBezTo>
                      <a:pt x="27" y="824"/>
                      <a:pt x="30" y="828"/>
                      <a:pt x="34" y="829"/>
                    </a:cubicBezTo>
                    <a:cubicBezTo>
                      <a:pt x="39" y="830"/>
                      <a:pt x="43" y="827"/>
                      <a:pt x="44" y="823"/>
                    </a:cubicBezTo>
                    <a:close/>
                    <a:moveTo>
                      <a:pt x="23" y="943"/>
                    </a:moveTo>
                    <a:cubicBezTo>
                      <a:pt x="24" y="935"/>
                      <a:pt x="25" y="928"/>
                      <a:pt x="26" y="920"/>
                    </a:cubicBezTo>
                    <a:cubicBezTo>
                      <a:pt x="27" y="915"/>
                      <a:pt x="23" y="911"/>
                      <a:pt x="19" y="911"/>
                    </a:cubicBezTo>
                    <a:cubicBezTo>
                      <a:pt x="15" y="910"/>
                      <a:pt x="11" y="913"/>
                      <a:pt x="10" y="918"/>
                    </a:cubicBezTo>
                    <a:cubicBezTo>
                      <a:pt x="9" y="926"/>
                      <a:pt x="8" y="933"/>
                      <a:pt x="7" y="941"/>
                    </a:cubicBezTo>
                    <a:cubicBezTo>
                      <a:pt x="7" y="946"/>
                      <a:pt x="10" y="950"/>
                      <a:pt x="14" y="950"/>
                    </a:cubicBezTo>
                    <a:cubicBezTo>
                      <a:pt x="19" y="951"/>
                      <a:pt x="22" y="948"/>
                      <a:pt x="23" y="943"/>
                    </a:cubicBezTo>
                    <a:close/>
                    <a:moveTo>
                      <a:pt x="16" y="1065"/>
                    </a:moveTo>
                    <a:cubicBezTo>
                      <a:pt x="16" y="1065"/>
                      <a:pt x="16" y="1064"/>
                      <a:pt x="16" y="1064"/>
                    </a:cubicBezTo>
                    <a:cubicBezTo>
                      <a:pt x="16" y="1056"/>
                      <a:pt x="16" y="1049"/>
                      <a:pt x="16" y="1041"/>
                    </a:cubicBezTo>
                    <a:cubicBezTo>
                      <a:pt x="16" y="1037"/>
                      <a:pt x="13" y="1033"/>
                      <a:pt x="9" y="1033"/>
                    </a:cubicBezTo>
                    <a:cubicBezTo>
                      <a:pt x="4" y="1033"/>
                      <a:pt x="0" y="1037"/>
                      <a:pt x="0" y="1041"/>
                    </a:cubicBezTo>
                    <a:cubicBezTo>
                      <a:pt x="0" y="1049"/>
                      <a:pt x="0" y="1056"/>
                      <a:pt x="0" y="1064"/>
                    </a:cubicBezTo>
                    <a:cubicBezTo>
                      <a:pt x="0" y="1064"/>
                      <a:pt x="0" y="1065"/>
                      <a:pt x="0" y="1065"/>
                    </a:cubicBezTo>
                    <a:cubicBezTo>
                      <a:pt x="0" y="1069"/>
                      <a:pt x="4" y="1073"/>
                      <a:pt x="8" y="1073"/>
                    </a:cubicBezTo>
                    <a:cubicBezTo>
                      <a:pt x="13" y="1073"/>
                      <a:pt x="16" y="1069"/>
                      <a:pt x="16" y="1065"/>
                    </a:cubicBezTo>
                    <a:close/>
                    <a:moveTo>
                      <a:pt x="23" y="1187"/>
                    </a:moveTo>
                    <a:cubicBezTo>
                      <a:pt x="22" y="1179"/>
                      <a:pt x="22" y="1171"/>
                      <a:pt x="21" y="1163"/>
                    </a:cubicBezTo>
                    <a:cubicBezTo>
                      <a:pt x="20" y="1159"/>
                      <a:pt x="16" y="1155"/>
                      <a:pt x="12" y="1156"/>
                    </a:cubicBezTo>
                    <a:cubicBezTo>
                      <a:pt x="8" y="1156"/>
                      <a:pt x="4" y="1160"/>
                      <a:pt x="5" y="1165"/>
                    </a:cubicBezTo>
                    <a:cubicBezTo>
                      <a:pt x="6" y="1173"/>
                      <a:pt x="6" y="1181"/>
                      <a:pt x="7" y="1188"/>
                    </a:cubicBezTo>
                    <a:cubicBezTo>
                      <a:pt x="8" y="1193"/>
                      <a:pt x="12" y="1196"/>
                      <a:pt x="16" y="1195"/>
                    </a:cubicBezTo>
                    <a:cubicBezTo>
                      <a:pt x="21" y="1195"/>
                      <a:pt x="24" y="1191"/>
                      <a:pt x="23" y="1187"/>
                    </a:cubicBezTo>
                    <a:close/>
                    <a:moveTo>
                      <a:pt x="44" y="1307"/>
                    </a:moveTo>
                    <a:cubicBezTo>
                      <a:pt x="43" y="1299"/>
                      <a:pt x="41" y="1291"/>
                      <a:pt x="39" y="1284"/>
                    </a:cubicBezTo>
                    <a:cubicBezTo>
                      <a:pt x="38" y="1279"/>
                      <a:pt x="34" y="1276"/>
                      <a:pt x="30" y="1277"/>
                    </a:cubicBezTo>
                    <a:cubicBezTo>
                      <a:pt x="25" y="1278"/>
                      <a:pt x="23" y="1283"/>
                      <a:pt x="24" y="1287"/>
                    </a:cubicBezTo>
                    <a:cubicBezTo>
                      <a:pt x="25" y="1295"/>
                      <a:pt x="27" y="1303"/>
                      <a:pt x="29" y="1310"/>
                    </a:cubicBezTo>
                    <a:cubicBezTo>
                      <a:pt x="30" y="1315"/>
                      <a:pt x="34" y="1317"/>
                      <a:pt x="38" y="1316"/>
                    </a:cubicBezTo>
                    <a:cubicBezTo>
                      <a:pt x="43" y="1315"/>
                      <a:pt x="45" y="1311"/>
                      <a:pt x="44" y="1307"/>
                    </a:cubicBezTo>
                    <a:close/>
                    <a:moveTo>
                      <a:pt x="79" y="1423"/>
                    </a:moveTo>
                    <a:cubicBezTo>
                      <a:pt x="77" y="1416"/>
                      <a:pt x="74" y="1408"/>
                      <a:pt x="72" y="1401"/>
                    </a:cubicBezTo>
                    <a:cubicBezTo>
                      <a:pt x="70" y="1397"/>
                      <a:pt x="66" y="1395"/>
                      <a:pt x="61" y="1396"/>
                    </a:cubicBezTo>
                    <a:cubicBezTo>
                      <a:pt x="57" y="1397"/>
                      <a:pt x="55" y="1402"/>
                      <a:pt x="56" y="1406"/>
                    </a:cubicBezTo>
                    <a:cubicBezTo>
                      <a:pt x="59" y="1414"/>
                      <a:pt x="62" y="1421"/>
                      <a:pt x="64" y="1429"/>
                    </a:cubicBezTo>
                    <a:cubicBezTo>
                      <a:pt x="66" y="1433"/>
                      <a:pt x="70" y="1435"/>
                      <a:pt x="75" y="1434"/>
                    </a:cubicBezTo>
                    <a:cubicBezTo>
                      <a:pt x="79" y="1432"/>
                      <a:pt x="81" y="1427"/>
                      <a:pt x="79" y="1423"/>
                    </a:cubicBezTo>
                    <a:close/>
                    <a:moveTo>
                      <a:pt x="128" y="1535"/>
                    </a:moveTo>
                    <a:cubicBezTo>
                      <a:pt x="124" y="1528"/>
                      <a:pt x="121" y="1521"/>
                      <a:pt x="117" y="1514"/>
                    </a:cubicBezTo>
                    <a:cubicBezTo>
                      <a:pt x="116" y="1510"/>
                      <a:pt x="111" y="1508"/>
                      <a:pt x="107" y="1510"/>
                    </a:cubicBezTo>
                    <a:cubicBezTo>
                      <a:pt x="103" y="1512"/>
                      <a:pt x="101" y="1517"/>
                      <a:pt x="103" y="1521"/>
                    </a:cubicBezTo>
                    <a:cubicBezTo>
                      <a:pt x="106" y="1528"/>
                      <a:pt x="110" y="1535"/>
                      <a:pt x="114" y="1542"/>
                    </a:cubicBezTo>
                    <a:cubicBezTo>
                      <a:pt x="116" y="1546"/>
                      <a:pt x="120" y="1548"/>
                      <a:pt x="124" y="1546"/>
                    </a:cubicBezTo>
                    <a:cubicBezTo>
                      <a:pt x="128" y="1544"/>
                      <a:pt x="130" y="1539"/>
                      <a:pt x="128" y="1535"/>
                    </a:cubicBezTo>
                    <a:close/>
                    <a:moveTo>
                      <a:pt x="189" y="1640"/>
                    </a:moveTo>
                    <a:cubicBezTo>
                      <a:pt x="185" y="1634"/>
                      <a:pt x="180" y="1627"/>
                      <a:pt x="176" y="1621"/>
                    </a:cubicBezTo>
                    <a:cubicBezTo>
                      <a:pt x="174" y="1617"/>
                      <a:pt x="169" y="1616"/>
                      <a:pt x="165" y="1618"/>
                    </a:cubicBezTo>
                    <a:cubicBezTo>
                      <a:pt x="161" y="1620"/>
                      <a:pt x="160" y="1625"/>
                      <a:pt x="163" y="1629"/>
                    </a:cubicBezTo>
                    <a:cubicBezTo>
                      <a:pt x="167" y="1636"/>
                      <a:pt x="171" y="1643"/>
                      <a:pt x="176" y="1649"/>
                    </a:cubicBezTo>
                    <a:cubicBezTo>
                      <a:pt x="178" y="1653"/>
                      <a:pt x="183" y="1654"/>
                      <a:pt x="187" y="1652"/>
                    </a:cubicBezTo>
                    <a:cubicBezTo>
                      <a:pt x="190" y="1649"/>
                      <a:pt x="191" y="1644"/>
                      <a:pt x="189" y="1640"/>
                    </a:cubicBezTo>
                    <a:close/>
                    <a:moveTo>
                      <a:pt x="262" y="1738"/>
                    </a:moveTo>
                    <a:cubicBezTo>
                      <a:pt x="257" y="1732"/>
                      <a:pt x="252" y="1726"/>
                      <a:pt x="247" y="1720"/>
                    </a:cubicBezTo>
                    <a:cubicBezTo>
                      <a:pt x="244" y="1716"/>
                      <a:pt x="239" y="1716"/>
                      <a:pt x="236" y="1719"/>
                    </a:cubicBezTo>
                    <a:cubicBezTo>
                      <a:pt x="232" y="1721"/>
                      <a:pt x="232" y="1726"/>
                      <a:pt x="234" y="1730"/>
                    </a:cubicBezTo>
                    <a:cubicBezTo>
                      <a:pt x="239" y="1736"/>
                      <a:pt x="244" y="1742"/>
                      <a:pt x="250" y="1748"/>
                    </a:cubicBezTo>
                    <a:cubicBezTo>
                      <a:pt x="252" y="1752"/>
                      <a:pt x="257" y="1752"/>
                      <a:pt x="261" y="1749"/>
                    </a:cubicBezTo>
                    <a:cubicBezTo>
                      <a:pt x="264" y="1747"/>
                      <a:pt x="265" y="1741"/>
                      <a:pt x="262" y="1738"/>
                    </a:cubicBezTo>
                    <a:close/>
                    <a:moveTo>
                      <a:pt x="346" y="1827"/>
                    </a:moveTo>
                    <a:cubicBezTo>
                      <a:pt x="340" y="1821"/>
                      <a:pt x="334" y="1816"/>
                      <a:pt x="329" y="1810"/>
                    </a:cubicBezTo>
                    <a:cubicBezTo>
                      <a:pt x="325" y="1807"/>
                      <a:pt x="320" y="1807"/>
                      <a:pt x="317" y="1810"/>
                    </a:cubicBezTo>
                    <a:cubicBezTo>
                      <a:pt x="314" y="1814"/>
                      <a:pt x="314" y="1819"/>
                      <a:pt x="317" y="1822"/>
                    </a:cubicBezTo>
                    <a:cubicBezTo>
                      <a:pt x="323" y="1827"/>
                      <a:pt x="329" y="1833"/>
                      <a:pt x="335" y="1838"/>
                    </a:cubicBezTo>
                    <a:cubicBezTo>
                      <a:pt x="338" y="1841"/>
                      <a:pt x="343" y="1841"/>
                      <a:pt x="346" y="1838"/>
                    </a:cubicBezTo>
                    <a:cubicBezTo>
                      <a:pt x="349" y="1835"/>
                      <a:pt x="349" y="1830"/>
                      <a:pt x="346" y="1827"/>
                    </a:cubicBezTo>
                    <a:close/>
                    <a:moveTo>
                      <a:pt x="439" y="1905"/>
                    </a:moveTo>
                    <a:cubicBezTo>
                      <a:pt x="433" y="1900"/>
                      <a:pt x="426" y="1896"/>
                      <a:pt x="420" y="1891"/>
                    </a:cubicBezTo>
                    <a:cubicBezTo>
                      <a:pt x="417" y="1888"/>
                      <a:pt x="412" y="1889"/>
                      <a:pt x="409" y="1892"/>
                    </a:cubicBezTo>
                    <a:cubicBezTo>
                      <a:pt x="406" y="1896"/>
                      <a:pt x="407" y="1901"/>
                      <a:pt x="410" y="1903"/>
                    </a:cubicBezTo>
                    <a:cubicBezTo>
                      <a:pt x="417" y="1908"/>
                      <a:pt x="423" y="1913"/>
                      <a:pt x="429" y="1918"/>
                    </a:cubicBezTo>
                    <a:cubicBezTo>
                      <a:pt x="433" y="1921"/>
                      <a:pt x="438" y="1920"/>
                      <a:pt x="441" y="1916"/>
                    </a:cubicBezTo>
                    <a:cubicBezTo>
                      <a:pt x="443" y="1913"/>
                      <a:pt x="442" y="1908"/>
                      <a:pt x="439" y="1905"/>
                    </a:cubicBezTo>
                    <a:close/>
                    <a:moveTo>
                      <a:pt x="541" y="1972"/>
                    </a:moveTo>
                    <a:cubicBezTo>
                      <a:pt x="534" y="1968"/>
                      <a:pt x="527" y="1964"/>
                      <a:pt x="520" y="1960"/>
                    </a:cubicBezTo>
                    <a:cubicBezTo>
                      <a:pt x="517" y="1958"/>
                      <a:pt x="512" y="1959"/>
                      <a:pt x="509" y="1963"/>
                    </a:cubicBezTo>
                    <a:cubicBezTo>
                      <a:pt x="507" y="1966"/>
                      <a:pt x="508" y="1971"/>
                      <a:pt x="512" y="1974"/>
                    </a:cubicBezTo>
                    <a:cubicBezTo>
                      <a:pt x="519" y="1978"/>
                      <a:pt x="526" y="1982"/>
                      <a:pt x="533" y="1986"/>
                    </a:cubicBezTo>
                    <a:cubicBezTo>
                      <a:pt x="537" y="1988"/>
                      <a:pt x="542" y="1987"/>
                      <a:pt x="544" y="1983"/>
                    </a:cubicBezTo>
                    <a:cubicBezTo>
                      <a:pt x="546" y="1979"/>
                      <a:pt x="545" y="1974"/>
                      <a:pt x="541" y="1972"/>
                    </a:cubicBezTo>
                    <a:close/>
                    <a:moveTo>
                      <a:pt x="650" y="2027"/>
                    </a:moveTo>
                    <a:cubicBezTo>
                      <a:pt x="643" y="2024"/>
                      <a:pt x="635" y="2020"/>
                      <a:pt x="628" y="2017"/>
                    </a:cubicBezTo>
                    <a:cubicBezTo>
                      <a:pt x="624" y="2015"/>
                      <a:pt x="619" y="2017"/>
                      <a:pt x="618" y="2021"/>
                    </a:cubicBezTo>
                    <a:cubicBezTo>
                      <a:pt x="616" y="2025"/>
                      <a:pt x="617" y="2030"/>
                      <a:pt x="621" y="2032"/>
                    </a:cubicBezTo>
                    <a:cubicBezTo>
                      <a:pt x="629" y="2035"/>
                      <a:pt x="636" y="2038"/>
                      <a:pt x="643" y="2042"/>
                    </a:cubicBezTo>
                    <a:cubicBezTo>
                      <a:pt x="647" y="2043"/>
                      <a:pt x="652" y="2041"/>
                      <a:pt x="654" y="2037"/>
                    </a:cubicBezTo>
                    <a:cubicBezTo>
                      <a:pt x="656" y="2033"/>
                      <a:pt x="654" y="2029"/>
                      <a:pt x="650" y="2027"/>
                    </a:cubicBezTo>
                    <a:close/>
                    <a:moveTo>
                      <a:pt x="764" y="2068"/>
                    </a:moveTo>
                    <a:cubicBezTo>
                      <a:pt x="757" y="2066"/>
                      <a:pt x="749" y="2064"/>
                      <a:pt x="742" y="2061"/>
                    </a:cubicBezTo>
                    <a:cubicBezTo>
                      <a:pt x="738" y="2060"/>
                      <a:pt x="733" y="2062"/>
                      <a:pt x="732" y="2067"/>
                    </a:cubicBezTo>
                    <a:cubicBezTo>
                      <a:pt x="730" y="2071"/>
                      <a:pt x="733" y="2075"/>
                      <a:pt x="737" y="2077"/>
                    </a:cubicBezTo>
                    <a:cubicBezTo>
                      <a:pt x="744" y="2079"/>
                      <a:pt x="752" y="2081"/>
                      <a:pt x="760" y="2084"/>
                    </a:cubicBezTo>
                    <a:cubicBezTo>
                      <a:pt x="764" y="2085"/>
                      <a:pt x="768" y="2083"/>
                      <a:pt x="770" y="2078"/>
                    </a:cubicBezTo>
                    <a:cubicBezTo>
                      <a:pt x="771" y="2074"/>
                      <a:pt x="769" y="2070"/>
                      <a:pt x="764" y="2068"/>
                    </a:cubicBezTo>
                    <a:close/>
                    <a:moveTo>
                      <a:pt x="883" y="2096"/>
                    </a:moveTo>
                    <a:cubicBezTo>
                      <a:pt x="875" y="2095"/>
                      <a:pt x="867" y="2094"/>
                      <a:pt x="860" y="2092"/>
                    </a:cubicBezTo>
                    <a:cubicBezTo>
                      <a:pt x="855" y="2091"/>
                      <a:pt x="851" y="2094"/>
                      <a:pt x="850" y="2098"/>
                    </a:cubicBezTo>
                    <a:cubicBezTo>
                      <a:pt x="850" y="2103"/>
                      <a:pt x="852" y="2107"/>
                      <a:pt x="857" y="2108"/>
                    </a:cubicBezTo>
                    <a:cubicBezTo>
                      <a:pt x="864" y="2109"/>
                      <a:pt x="872" y="2111"/>
                      <a:pt x="880" y="2112"/>
                    </a:cubicBezTo>
                    <a:cubicBezTo>
                      <a:pt x="885" y="2113"/>
                      <a:pt x="889" y="2110"/>
                      <a:pt x="889" y="2106"/>
                    </a:cubicBezTo>
                    <a:cubicBezTo>
                      <a:pt x="890" y="2101"/>
                      <a:pt x="887" y="2097"/>
                      <a:pt x="883" y="2096"/>
                    </a:cubicBezTo>
                    <a:close/>
                    <a:moveTo>
                      <a:pt x="1004" y="2110"/>
                    </a:moveTo>
                    <a:cubicBezTo>
                      <a:pt x="996" y="2110"/>
                      <a:pt x="988" y="2109"/>
                      <a:pt x="980" y="2109"/>
                    </a:cubicBezTo>
                    <a:cubicBezTo>
                      <a:pt x="976" y="2108"/>
                      <a:pt x="972" y="2112"/>
                      <a:pt x="972" y="2116"/>
                    </a:cubicBezTo>
                    <a:cubicBezTo>
                      <a:pt x="972" y="2120"/>
                      <a:pt x="975" y="2124"/>
                      <a:pt x="979" y="2125"/>
                    </a:cubicBezTo>
                    <a:cubicBezTo>
                      <a:pt x="987" y="2125"/>
                      <a:pt x="995" y="2126"/>
                      <a:pt x="1003" y="2126"/>
                    </a:cubicBezTo>
                    <a:cubicBezTo>
                      <a:pt x="1008" y="2127"/>
                      <a:pt x="1011" y="2123"/>
                      <a:pt x="1012" y="2119"/>
                    </a:cubicBezTo>
                    <a:cubicBezTo>
                      <a:pt x="1012" y="2114"/>
                      <a:pt x="1008" y="2111"/>
                      <a:pt x="1004" y="2110"/>
                    </a:cubicBezTo>
                    <a:close/>
                    <a:moveTo>
                      <a:pt x="1126" y="2110"/>
                    </a:moveTo>
                    <a:cubicBezTo>
                      <a:pt x="1118" y="2111"/>
                      <a:pt x="1110" y="2111"/>
                      <a:pt x="1102" y="2111"/>
                    </a:cubicBezTo>
                    <a:cubicBezTo>
                      <a:pt x="1098" y="2111"/>
                      <a:pt x="1094" y="2115"/>
                      <a:pt x="1095" y="2120"/>
                    </a:cubicBezTo>
                    <a:cubicBezTo>
                      <a:pt x="1095" y="2124"/>
                      <a:pt x="1098" y="2127"/>
                      <a:pt x="1103" y="2127"/>
                    </a:cubicBezTo>
                    <a:cubicBezTo>
                      <a:pt x="1111" y="2127"/>
                      <a:pt x="1119" y="2127"/>
                      <a:pt x="1127" y="2126"/>
                    </a:cubicBezTo>
                    <a:cubicBezTo>
                      <a:pt x="1131" y="2126"/>
                      <a:pt x="1135" y="2122"/>
                      <a:pt x="1134" y="2118"/>
                    </a:cubicBezTo>
                    <a:cubicBezTo>
                      <a:pt x="1134" y="2113"/>
                      <a:pt x="1130" y="2110"/>
                      <a:pt x="1126" y="2110"/>
                    </a:cubicBezTo>
                    <a:close/>
                    <a:moveTo>
                      <a:pt x="1247" y="2096"/>
                    </a:moveTo>
                    <a:cubicBezTo>
                      <a:pt x="1239" y="2098"/>
                      <a:pt x="1231" y="2099"/>
                      <a:pt x="1224" y="2100"/>
                    </a:cubicBezTo>
                    <a:cubicBezTo>
                      <a:pt x="1219" y="2101"/>
                      <a:pt x="1216" y="2105"/>
                      <a:pt x="1217" y="2109"/>
                    </a:cubicBezTo>
                    <a:cubicBezTo>
                      <a:pt x="1218" y="2113"/>
                      <a:pt x="1222" y="2116"/>
                      <a:pt x="1226" y="2116"/>
                    </a:cubicBezTo>
                    <a:cubicBezTo>
                      <a:pt x="1234" y="2115"/>
                      <a:pt x="1242" y="2113"/>
                      <a:pt x="1250" y="2112"/>
                    </a:cubicBezTo>
                    <a:cubicBezTo>
                      <a:pt x="1254" y="2111"/>
                      <a:pt x="1257" y="2107"/>
                      <a:pt x="1256" y="2103"/>
                    </a:cubicBezTo>
                    <a:cubicBezTo>
                      <a:pt x="1255" y="2098"/>
                      <a:pt x="1251" y="2095"/>
                      <a:pt x="1247" y="2096"/>
                    </a:cubicBezTo>
                    <a:close/>
                    <a:moveTo>
                      <a:pt x="1366" y="2068"/>
                    </a:moveTo>
                    <a:cubicBezTo>
                      <a:pt x="1358" y="2070"/>
                      <a:pt x="1350" y="2073"/>
                      <a:pt x="1343" y="2075"/>
                    </a:cubicBezTo>
                    <a:cubicBezTo>
                      <a:pt x="1339" y="2076"/>
                      <a:pt x="1336" y="2080"/>
                      <a:pt x="1337" y="2084"/>
                    </a:cubicBezTo>
                    <a:cubicBezTo>
                      <a:pt x="1338" y="2089"/>
                      <a:pt x="1343" y="2091"/>
                      <a:pt x="1347" y="2090"/>
                    </a:cubicBezTo>
                    <a:cubicBezTo>
                      <a:pt x="1355" y="2088"/>
                      <a:pt x="1363" y="2086"/>
                      <a:pt x="1370" y="2083"/>
                    </a:cubicBezTo>
                    <a:cubicBezTo>
                      <a:pt x="1374" y="2082"/>
                      <a:pt x="1377" y="2078"/>
                      <a:pt x="1376" y="2073"/>
                    </a:cubicBezTo>
                    <a:cubicBezTo>
                      <a:pt x="1374" y="2069"/>
                      <a:pt x="1370" y="2067"/>
                      <a:pt x="1366" y="2068"/>
                    </a:cubicBezTo>
                    <a:close/>
                    <a:moveTo>
                      <a:pt x="1480" y="2026"/>
                    </a:moveTo>
                    <a:cubicBezTo>
                      <a:pt x="1473" y="2030"/>
                      <a:pt x="1466" y="2033"/>
                      <a:pt x="1458" y="2035"/>
                    </a:cubicBezTo>
                    <a:cubicBezTo>
                      <a:pt x="1454" y="2037"/>
                      <a:pt x="1452" y="2042"/>
                      <a:pt x="1454" y="2046"/>
                    </a:cubicBezTo>
                    <a:cubicBezTo>
                      <a:pt x="1456" y="2050"/>
                      <a:pt x="1460" y="2052"/>
                      <a:pt x="1464" y="2050"/>
                    </a:cubicBezTo>
                    <a:cubicBezTo>
                      <a:pt x="1472" y="2047"/>
                      <a:pt x="1479" y="2044"/>
                      <a:pt x="1486" y="2041"/>
                    </a:cubicBezTo>
                    <a:cubicBezTo>
                      <a:pt x="1490" y="2039"/>
                      <a:pt x="1492" y="2035"/>
                      <a:pt x="1490" y="2031"/>
                    </a:cubicBezTo>
                    <a:cubicBezTo>
                      <a:pt x="1489" y="2027"/>
                      <a:pt x="1484" y="2025"/>
                      <a:pt x="1480" y="2026"/>
                    </a:cubicBezTo>
                    <a:close/>
                    <a:moveTo>
                      <a:pt x="1589" y="1972"/>
                    </a:moveTo>
                    <a:cubicBezTo>
                      <a:pt x="1582" y="1976"/>
                      <a:pt x="1575" y="1979"/>
                      <a:pt x="1568" y="1983"/>
                    </a:cubicBezTo>
                    <a:cubicBezTo>
                      <a:pt x="1564" y="1985"/>
                      <a:pt x="1563" y="1990"/>
                      <a:pt x="1565" y="1994"/>
                    </a:cubicBezTo>
                    <a:cubicBezTo>
                      <a:pt x="1567" y="1998"/>
                      <a:pt x="1572" y="1999"/>
                      <a:pt x="1576" y="1997"/>
                    </a:cubicBezTo>
                    <a:cubicBezTo>
                      <a:pt x="1583" y="1993"/>
                      <a:pt x="1590" y="1989"/>
                      <a:pt x="1597" y="1985"/>
                    </a:cubicBezTo>
                    <a:cubicBezTo>
                      <a:pt x="1601" y="1983"/>
                      <a:pt x="1602" y="1978"/>
                      <a:pt x="1600" y="1975"/>
                    </a:cubicBezTo>
                    <a:cubicBezTo>
                      <a:pt x="1597" y="1971"/>
                      <a:pt x="1593" y="1969"/>
                      <a:pt x="1589" y="1972"/>
                    </a:cubicBezTo>
                    <a:close/>
                    <a:moveTo>
                      <a:pt x="1691" y="1905"/>
                    </a:moveTo>
                    <a:cubicBezTo>
                      <a:pt x="1684" y="1909"/>
                      <a:pt x="1678" y="1914"/>
                      <a:pt x="1671" y="1918"/>
                    </a:cubicBezTo>
                    <a:cubicBezTo>
                      <a:pt x="1668" y="1921"/>
                      <a:pt x="1667" y="1926"/>
                      <a:pt x="1670" y="1930"/>
                    </a:cubicBezTo>
                    <a:cubicBezTo>
                      <a:pt x="1672" y="1933"/>
                      <a:pt x="1677" y="1934"/>
                      <a:pt x="1681" y="1931"/>
                    </a:cubicBezTo>
                    <a:cubicBezTo>
                      <a:pt x="1687" y="1927"/>
                      <a:pt x="1694" y="1922"/>
                      <a:pt x="1700" y="1917"/>
                    </a:cubicBezTo>
                    <a:cubicBezTo>
                      <a:pt x="1704" y="1915"/>
                      <a:pt x="1704" y="1910"/>
                      <a:pt x="1702" y="1906"/>
                    </a:cubicBezTo>
                    <a:cubicBezTo>
                      <a:pt x="1699" y="1903"/>
                      <a:pt x="1694" y="1902"/>
                      <a:pt x="1691" y="1905"/>
                    </a:cubicBezTo>
                    <a:close/>
                    <a:moveTo>
                      <a:pt x="1784" y="1826"/>
                    </a:moveTo>
                    <a:cubicBezTo>
                      <a:pt x="1778" y="1832"/>
                      <a:pt x="1772" y="1837"/>
                      <a:pt x="1766" y="1842"/>
                    </a:cubicBezTo>
                    <a:cubicBezTo>
                      <a:pt x="1763" y="1845"/>
                      <a:pt x="1763" y="1850"/>
                      <a:pt x="1766" y="1853"/>
                    </a:cubicBezTo>
                    <a:cubicBezTo>
                      <a:pt x="1769" y="1857"/>
                      <a:pt x="1774" y="1857"/>
                      <a:pt x="1777" y="1854"/>
                    </a:cubicBezTo>
                    <a:cubicBezTo>
                      <a:pt x="1783" y="1849"/>
                      <a:pt x="1789" y="1843"/>
                      <a:pt x="1795" y="1838"/>
                    </a:cubicBezTo>
                    <a:cubicBezTo>
                      <a:pt x="1798" y="1835"/>
                      <a:pt x="1798" y="1830"/>
                      <a:pt x="1795" y="1826"/>
                    </a:cubicBezTo>
                    <a:cubicBezTo>
                      <a:pt x="1792" y="1823"/>
                      <a:pt x="1787" y="1823"/>
                      <a:pt x="1784" y="1826"/>
                    </a:cubicBezTo>
                    <a:close/>
                    <a:moveTo>
                      <a:pt x="1867" y="1737"/>
                    </a:moveTo>
                    <a:cubicBezTo>
                      <a:pt x="1862" y="1744"/>
                      <a:pt x="1857" y="1749"/>
                      <a:pt x="1852" y="1755"/>
                    </a:cubicBezTo>
                    <a:cubicBezTo>
                      <a:pt x="1849" y="1759"/>
                      <a:pt x="1850" y="1764"/>
                      <a:pt x="1853" y="1767"/>
                    </a:cubicBezTo>
                    <a:cubicBezTo>
                      <a:pt x="1856" y="1770"/>
                      <a:pt x="1861" y="1769"/>
                      <a:pt x="1864" y="1766"/>
                    </a:cubicBezTo>
                    <a:cubicBezTo>
                      <a:pt x="1869" y="1760"/>
                      <a:pt x="1875" y="1754"/>
                      <a:pt x="1880" y="1748"/>
                    </a:cubicBezTo>
                    <a:cubicBezTo>
                      <a:pt x="1883" y="1744"/>
                      <a:pt x="1882" y="1739"/>
                      <a:pt x="1879" y="1737"/>
                    </a:cubicBezTo>
                    <a:cubicBezTo>
                      <a:pt x="1875" y="1734"/>
                      <a:pt x="1870" y="1734"/>
                      <a:pt x="1867" y="1737"/>
                    </a:cubicBezTo>
                    <a:close/>
                    <a:moveTo>
                      <a:pt x="1940" y="1640"/>
                    </a:moveTo>
                    <a:cubicBezTo>
                      <a:pt x="1936" y="1646"/>
                      <a:pt x="1932" y="1653"/>
                      <a:pt x="1927" y="1659"/>
                    </a:cubicBezTo>
                    <a:cubicBezTo>
                      <a:pt x="1925" y="1663"/>
                      <a:pt x="1926" y="1668"/>
                      <a:pt x="1929" y="1670"/>
                    </a:cubicBezTo>
                    <a:cubicBezTo>
                      <a:pt x="1933" y="1673"/>
                      <a:pt x="1938" y="1672"/>
                      <a:pt x="1940" y="1668"/>
                    </a:cubicBezTo>
                    <a:cubicBezTo>
                      <a:pt x="1945" y="1662"/>
                      <a:pt x="1949" y="1655"/>
                      <a:pt x="1954" y="1649"/>
                    </a:cubicBezTo>
                    <a:cubicBezTo>
                      <a:pt x="1956" y="1645"/>
                      <a:pt x="1955" y="1640"/>
                      <a:pt x="1951" y="1637"/>
                    </a:cubicBezTo>
                    <a:cubicBezTo>
                      <a:pt x="1948" y="1635"/>
                      <a:pt x="1943" y="1636"/>
                      <a:pt x="1940" y="1640"/>
                    </a:cubicBezTo>
                    <a:close/>
                    <a:moveTo>
                      <a:pt x="2001" y="1534"/>
                    </a:moveTo>
                    <a:cubicBezTo>
                      <a:pt x="1998" y="1541"/>
                      <a:pt x="1994" y="1548"/>
                      <a:pt x="1991" y="1555"/>
                    </a:cubicBezTo>
                    <a:cubicBezTo>
                      <a:pt x="1988" y="1559"/>
                      <a:pt x="1990" y="1564"/>
                      <a:pt x="1994" y="1566"/>
                    </a:cubicBezTo>
                    <a:cubicBezTo>
                      <a:pt x="1998" y="1568"/>
                      <a:pt x="2003" y="1567"/>
                      <a:pt x="2005" y="1563"/>
                    </a:cubicBezTo>
                    <a:cubicBezTo>
                      <a:pt x="2008" y="1556"/>
                      <a:pt x="2012" y="1549"/>
                      <a:pt x="2016" y="1541"/>
                    </a:cubicBezTo>
                    <a:cubicBezTo>
                      <a:pt x="2018" y="1537"/>
                      <a:pt x="2016" y="1533"/>
                      <a:pt x="2012" y="1531"/>
                    </a:cubicBezTo>
                    <a:cubicBezTo>
                      <a:pt x="2008" y="1529"/>
                      <a:pt x="2003" y="1530"/>
                      <a:pt x="2001" y="1534"/>
                    </a:cubicBezTo>
                    <a:close/>
                    <a:moveTo>
                      <a:pt x="2050" y="1422"/>
                    </a:moveTo>
                    <a:cubicBezTo>
                      <a:pt x="2047" y="1430"/>
                      <a:pt x="2044" y="1437"/>
                      <a:pt x="2041" y="1444"/>
                    </a:cubicBezTo>
                    <a:cubicBezTo>
                      <a:pt x="2040" y="1448"/>
                      <a:pt x="2042" y="1453"/>
                      <a:pt x="2046" y="1455"/>
                    </a:cubicBezTo>
                    <a:cubicBezTo>
                      <a:pt x="2050" y="1456"/>
                      <a:pt x="2055" y="1454"/>
                      <a:pt x="2056" y="1450"/>
                    </a:cubicBezTo>
                    <a:cubicBezTo>
                      <a:pt x="2059" y="1443"/>
                      <a:pt x="2062" y="1435"/>
                      <a:pt x="2065" y="1428"/>
                    </a:cubicBezTo>
                    <a:cubicBezTo>
                      <a:pt x="2066" y="1424"/>
                      <a:pt x="2064" y="1419"/>
                      <a:pt x="2060" y="1417"/>
                    </a:cubicBezTo>
                    <a:cubicBezTo>
                      <a:pt x="2056" y="1416"/>
                      <a:pt x="2051" y="1418"/>
                      <a:pt x="2050" y="1422"/>
                    </a:cubicBezTo>
                    <a:close/>
                    <a:moveTo>
                      <a:pt x="2085" y="1305"/>
                    </a:moveTo>
                    <a:cubicBezTo>
                      <a:pt x="2083" y="1313"/>
                      <a:pt x="2081" y="1321"/>
                      <a:pt x="2079" y="1328"/>
                    </a:cubicBezTo>
                    <a:cubicBezTo>
                      <a:pt x="2078" y="1333"/>
                      <a:pt x="2080" y="1337"/>
                      <a:pt x="2085" y="1338"/>
                    </a:cubicBezTo>
                    <a:cubicBezTo>
                      <a:pt x="2089" y="1339"/>
                      <a:pt x="2093" y="1337"/>
                      <a:pt x="2094" y="1332"/>
                    </a:cubicBezTo>
                    <a:cubicBezTo>
                      <a:pt x="2096" y="1325"/>
                      <a:pt x="2098" y="1317"/>
                      <a:pt x="2100" y="1309"/>
                    </a:cubicBezTo>
                    <a:cubicBezTo>
                      <a:pt x="2101" y="1305"/>
                      <a:pt x="2099" y="1301"/>
                      <a:pt x="2094" y="1299"/>
                    </a:cubicBezTo>
                    <a:cubicBezTo>
                      <a:pt x="2090" y="1298"/>
                      <a:pt x="2086" y="1301"/>
                      <a:pt x="2085" y="1305"/>
                    </a:cubicBezTo>
                    <a:close/>
                    <a:moveTo>
                      <a:pt x="2106" y="1185"/>
                    </a:moveTo>
                    <a:cubicBezTo>
                      <a:pt x="2105" y="1193"/>
                      <a:pt x="2104" y="1201"/>
                      <a:pt x="2103" y="1209"/>
                    </a:cubicBezTo>
                    <a:cubicBezTo>
                      <a:pt x="2102" y="1213"/>
                      <a:pt x="2105" y="1217"/>
                      <a:pt x="2110" y="1218"/>
                    </a:cubicBezTo>
                    <a:cubicBezTo>
                      <a:pt x="2114" y="1218"/>
                      <a:pt x="2118" y="1215"/>
                      <a:pt x="2119" y="1211"/>
                    </a:cubicBezTo>
                    <a:cubicBezTo>
                      <a:pt x="2120" y="1203"/>
                      <a:pt x="2121" y="1195"/>
                      <a:pt x="2122" y="1187"/>
                    </a:cubicBezTo>
                    <a:cubicBezTo>
                      <a:pt x="2122" y="1183"/>
                      <a:pt x="2119" y="1179"/>
                      <a:pt x="2115" y="1178"/>
                    </a:cubicBezTo>
                    <a:cubicBezTo>
                      <a:pt x="2110" y="1178"/>
                      <a:pt x="2106" y="1181"/>
                      <a:pt x="2106" y="1185"/>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 name="Oval 6"/>
              <p:cNvSpPr/>
              <p:nvPr/>
            </p:nvSpPr>
            <p:spPr bwMode="auto">
              <a:xfrm>
                <a:off x="4278355" y="3735727"/>
                <a:ext cx="3644121" cy="3644121"/>
              </a:xfrm>
              <a:prstGeom prst="ellipse">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nvGrpSpPr>
              <p:cNvPr id="11" name="Group 7"/>
              <p:cNvGrpSpPr/>
              <p:nvPr/>
            </p:nvGrpSpPr>
            <p:grpSpPr>
              <a:xfrm>
                <a:off x="4347801" y="4161179"/>
                <a:ext cx="3512538" cy="2733273"/>
                <a:chOff x="4355413" y="4161179"/>
                <a:chExt cx="3512538" cy="2733273"/>
              </a:xfrm>
            </p:grpSpPr>
            <p:sp>
              <p:nvSpPr>
                <p:cNvPr id="28" name="Freeform: Shape 8"/>
                <p:cNvSpPr/>
                <p:nvPr/>
              </p:nvSpPr>
              <p:spPr bwMode="auto">
                <a:xfrm>
                  <a:off x="5316701" y="6028197"/>
                  <a:ext cx="1589963" cy="610400"/>
                </a:xfrm>
                <a:custGeom>
                  <a:avLst/>
                  <a:gdLst>
                    <a:gd name="T0" fmla="*/ 2028 w 2175"/>
                    <a:gd name="T1" fmla="*/ 835 h 835"/>
                    <a:gd name="T2" fmla="*/ 141 w 2175"/>
                    <a:gd name="T3" fmla="*/ 835 h 835"/>
                    <a:gd name="T4" fmla="*/ 0 w 2175"/>
                    <a:gd name="T5" fmla="*/ 0 h 835"/>
                    <a:gd name="T6" fmla="*/ 2175 w 2175"/>
                    <a:gd name="T7" fmla="*/ 0 h 835"/>
                    <a:gd name="T8" fmla="*/ 2028 w 2175"/>
                    <a:gd name="T9" fmla="*/ 835 h 835"/>
                  </a:gdLst>
                  <a:ahLst/>
                  <a:cxnLst>
                    <a:cxn ang="0">
                      <a:pos x="T0" y="T1"/>
                    </a:cxn>
                    <a:cxn ang="0">
                      <a:pos x="T2" y="T3"/>
                    </a:cxn>
                    <a:cxn ang="0">
                      <a:pos x="T4" y="T5"/>
                    </a:cxn>
                    <a:cxn ang="0">
                      <a:pos x="T6" y="T7"/>
                    </a:cxn>
                    <a:cxn ang="0">
                      <a:pos x="T8" y="T9"/>
                    </a:cxn>
                  </a:cxnLst>
                  <a:rect l="0" t="0" r="r" b="b"/>
                  <a:pathLst>
                    <a:path w="2175" h="835">
                      <a:moveTo>
                        <a:pt x="2028" y="835"/>
                      </a:moveTo>
                      <a:lnTo>
                        <a:pt x="141" y="835"/>
                      </a:lnTo>
                      <a:lnTo>
                        <a:pt x="0" y="0"/>
                      </a:lnTo>
                      <a:lnTo>
                        <a:pt x="2175" y="0"/>
                      </a:lnTo>
                      <a:lnTo>
                        <a:pt x="2028" y="835"/>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Freeform: Shape 9"/>
                <p:cNvSpPr/>
                <p:nvPr/>
              </p:nvSpPr>
              <p:spPr bwMode="auto">
                <a:xfrm>
                  <a:off x="5316701" y="6028197"/>
                  <a:ext cx="1589963" cy="610400"/>
                </a:xfrm>
                <a:custGeom>
                  <a:avLst/>
                  <a:gdLst>
                    <a:gd name="T0" fmla="*/ 2028 w 2175"/>
                    <a:gd name="T1" fmla="*/ 835 h 835"/>
                    <a:gd name="T2" fmla="*/ 141 w 2175"/>
                    <a:gd name="T3" fmla="*/ 835 h 835"/>
                    <a:gd name="T4" fmla="*/ 0 w 2175"/>
                    <a:gd name="T5" fmla="*/ 0 h 835"/>
                    <a:gd name="T6" fmla="*/ 2175 w 2175"/>
                    <a:gd name="T7" fmla="*/ 0 h 835"/>
                    <a:gd name="T8" fmla="*/ 2028 w 2175"/>
                    <a:gd name="T9" fmla="*/ 835 h 835"/>
                  </a:gdLst>
                  <a:ahLst/>
                  <a:cxnLst>
                    <a:cxn ang="0">
                      <a:pos x="T0" y="T1"/>
                    </a:cxn>
                    <a:cxn ang="0">
                      <a:pos x="T2" y="T3"/>
                    </a:cxn>
                    <a:cxn ang="0">
                      <a:pos x="T4" y="T5"/>
                    </a:cxn>
                    <a:cxn ang="0">
                      <a:pos x="T6" y="T7"/>
                    </a:cxn>
                    <a:cxn ang="0">
                      <a:pos x="T8" y="T9"/>
                    </a:cxn>
                  </a:cxnLst>
                  <a:rect l="0" t="0" r="r" b="b"/>
                  <a:pathLst>
                    <a:path w="2175" h="835">
                      <a:moveTo>
                        <a:pt x="2028" y="835"/>
                      </a:moveTo>
                      <a:lnTo>
                        <a:pt x="141" y="835"/>
                      </a:lnTo>
                      <a:lnTo>
                        <a:pt x="0" y="0"/>
                      </a:lnTo>
                      <a:lnTo>
                        <a:pt x="2175" y="0"/>
                      </a:lnTo>
                      <a:lnTo>
                        <a:pt x="2028" y="8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Freeform: Shape 10"/>
                <p:cNvSpPr/>
                <p:nvPr/>
              </p:nvSpPr>
              <p:spPr bwMode="auto">
                <a:xfrm>
                  <a:off x="5316701" y="5264284"/>
                  <a:ext cx="1589963" cy="763913"/>
                </a:xfrm>
                <a:custGeom>
                  <a:avLst/>
                  <a:gdLst>
                    <a:gd name="T0" fmla="*/ 874 w 920"/>
                    <a:gd name="T1" fmla="*/ 115 h 442"/>
                    <a:gd name="T2" fmla="*/ 591 w 920"/>
                    <a:gd name="T3" fmla="*/ 0 h 442"/>
                    <a:gd name="T4" fmla="*/ 459 w 920"/>
                    <a:gd name="T5" fmla="*/ 0 h 442"/>
                    <a:gd name="T6" fmla="*/ 328 w 920"/>
                    <a:gd name="T7" fmla="*/ 0 h 442"/>
                    <a:gd name="T8" fmla="*/ 45 w 920"/>
                    <a:gd name="T9" fmla="*/ 115 h 442"/>
                    <a:gd name="T10" fmla="*/ 0 w 920"/>
                    <a:gd name="T11" fmla="*/ 319 h 442"/>
                    <a:gd name="T12" fmla="*/ 0 w 920"/>
                    <a:gd name="T13" fmla="*/ 442 h 442"/>
                    <a:gd name="T14" fmla="*/ 920 w 920"/>
                    <a:gd name="T15" fmla="*/ 442 h 442"/>
                    <a:gd name="T16" fmla="*/ 920 w 920"/>
                    <a:gd name="T17" fmla="*/ 319 h 442"/>
                    <a:gd name="T18" fmla="*/ 920 w 920"/>
                    <a:gd name="T19" fmla="*/ 319 h 442"/>
                    <a:gd name="T20" fmla="*/ 874 w 920"/>
                    <a:gd name="T21" fmla="*/ 11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442">
                      <a:moveTo>
                        <a:pt x="874" y="115"/>
                      </a:moveTo>
                      <a:cubicBezTo>
                        <a:pt x="849" y="99"/>
                        <a:pt x="787" y="68"/>
                        <a:pt x="591" y="0"/>
                      </a:cubicBezTo>
                      <a:cubicBezTo>
                        <a:pt x="459" y="0"/>
                        <a:pt x="459" y="0"/>
                        <a:pt x="459" y="0"/>
                      </a:cubicBezTo>
                      <a:cubicBezTo>
                        <a:pt x="328" y="0"/>
                        <a:pt x="328" y="0"/>
                        <a:pt x="328" y="0"/>
                      </a:cubicBezTo>
                      <a:cubicBezTo>
                        <a:pt x="131" y="68"/>
                        <a:pt x="70" y="99"/>
                        <a:pt x="45" y="115"/>
                      </a:cubicBezTo>
                      <a:cubicBezTo>
                        <a:pt x="5" y="141"/>
                        <a:pt x="0" y="176"/>
                        <a:pt x="0" y="319"/>
                      </a:cubicBezTo>
                      <a:cubicBezTo>
                        <a:pt x="0" y="442"/>
                        <a:pt x="0" y="442"/>
                        <a:pt x="0" y="442"/>
                      </a:cubicBezTo>
                      <a:cubicBezTo>
                        <a:pt x="920" y="442"/>
                        <a:pt x="920" y="442"/>
                        <a:pt x="920" y="442"/>
                      </a:cubicBezTo>
                      <a:cubicBezTo>
                        <a:pt x="920" y="319"/>
                        <a:pt x="920" y="319"/>
                        <a:pt x="920" y="319"/>
                      </a:cubicBezTo>
                      <a:cubicBezTo>
                        <a:pt x="920" y="319"/>
                        <a:pt x="920" y="319"/>
                        <a:pt x="920" y="319"/>
                      </a:cubicBezTo>
                      <a:cubicBezTo>
                        <a:pt x="920" y="175"/>
                        <a:pt x="915" y="141"/>
                        <a:pt x="874" y="115"/>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Freeform: Shape 11"/>
                <p:cNvSpPr/>
                <p:nvPr/>
              </p:nvSpPr>
              <p:spPr bwMode="auto">
                <a:xfrm>
                  <a:off x="5918328" y="4681663"/>
                  <a:ext cx="376474" cy="784382"/>
                </a:xfrm>
                <a:custGeom>
                  <a:avLst/>
                  <a:gdLst>
                    <a:gd name="T0" fmla="*/ 0 w 218"/>
                    <a:gd name="T1" fmla="*/ 135 h 454"/>
                    <a:gd name="T2" fmla="*/ 0 w 218"/>
                    <a:gd name="T3" fmla="*/ 299 h 454"/>
                    <a:gd name="T4" fmla="*/ 0 w 218"/>
                    <a:gd name="T5" fmla="*/ 381 h 454"/>
                    <a:gd name="T6" fmla="*/ 218 w 218"/>
                    <a:gd name="T7" fmla="*/ 381 h 454"/>
                    <a:gd name="T8" fmla="*/ 218 w 218"/>
                    <a:gd name="T9" fmla="*/ 299 h 454"/>
                    <a:gd name="T10" fmla="*/ 218 w 218"/>
                    <a:gd name="T11" fmla="*/ 135 h 454"/>
                    <a:gd name="T12" fmla="*/ 0 w 218"/>
                    <a:gd name="T13" fmla="*/ 135 h 454"/>
                  </a:gdLst>
                  <a:ahLst/>
                  <a:cxnLst>
                    <a:cxn ang="0">
                      <a:pos x="T0" y="T1"/>
                    </a:cxn>
                    <a:cxn ang="0">
                      <a:pos x="T2" y="T3"/>
                    </a:cxn>
                    <a:cxn ang="0">
                      <a:pos x="T4" y="T5"/>
                    </a:cxn>
                    <a:cxn ang="0">
                      <a:pos x="T6" y="T7"/>
                    </a:cxn>
                    <a:cxn ang="0">
                      <a:pos x="T8" y="T9"/>
                    </a:cxn>
                    <a:cxn ang="0">
                      <a:pos x="T10" y="T11"/>
                    </a:cxn>
                    <a:cxn ang="0">
                      <a:pos x="T12" y="T13"/>
                    </a:cxn>
                  </a:cxnLst>
                  <a:rect l="0" t="0" r="r" b="b"/>
                  <a:pathLst>
                    <a:path w="218" h="454">
                      <a:moveTo>
                        <a:pt x="0" y="135"/>
                      </a:moveTo>
                      <a:cubicBezTo>
                        <a:pt x="0" y="299"/>
                        <a:pt x="0" y="299"/>
                        <a:pt x="0" y="299"/>
                      </a:cubicBezTo>
                      <a:cubicBezTo>
                        <a:pt x="0" y="381"/>
                        <a:pt x="0" y="381"/>
                        <a:pt x="0" y="381"/>
                      </a:cubicBezTo>
                      <a:cubicBezTo>
                        <a:pt x="63" y="451"/>
                        <a:pt x="161" y="454"/>
                        <a:pt x="218" y="381"/>
                      </a:cubicBezTo>
                      <a:cubicBezTo>
                        <a:pt x="218" y="299"/>
                        <a:pt x="218" y="299"/>
                        <a:pt x="218" y="299"/>
                      </a:cubicBezTo>
                      <a:cubicBezTo>
                        <a:pt x="218" y="135"/>
                        <a:pt x="218" y="135"/>
                        <a:pt x="218" y="135"/>
                      </a:cubicBezTo>
                      <a:cubicBezTo>
                        <a:pt x="218" y="0"/>
                        <a:pt x="0" y="0"/>
                        <a:pt x="0" y="135"/>
                      </a:cubicBezTo>
                    </a:path>
                  </a:pathLst>
                </a:custGeom>
                <a:solidFill>
                  <a:srgbClr val="EAB9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Freeform: Shape 12"/>
                <p:cNvSpPr/>
                <p:nvPr/>
              </p:nvSpPr>
              <p:spPr bwMode="auto">
                <a:xfrm>
                  <a:off x="5918328" y="5165597"/>
                  <a:ext cx="376474" cy="126466"/>
                </a:xfrm>
                <a:custGeom>
                  <a:avLst/>
                  <a:gdLst>
                    <a:gd name="T0" fmla="*/ 218 w 218"/>
                    <a:gd name="T1" fmla="*/ 0 h 73"/>
                    <a:gd name="T2" fmla="*/ 0 w 218"/>
                    <a:gd name="T3" fmla="*/ 0 h 73"/>
                    <a:gd name="T4" fmla="*/ 0 w 218"/>
                    <a:gd name="T5" fmla="*/ 6 h 73"/>
                    <a:gd name="T6" fmla="*/ 98 w 218"/>
                    <a:gd name="T7" fmla="*/ 73 h 73"/>
                    <a:gd name="T8" fmla="*/ 126 w 218"/>
                    <a:gd name="T9" fmla="*/ 73 h 73"/>
                    <a:gd name="T10" fmla="*/ 213 w 218"/>
                    <a:gd name="T11" fmla="*/ 17 h 73"/>
                    <a:gd name="T12" fmla="*/ 218 w 218"/>
                    <a:gd name="T13" fmla="*/ 11 h 73"/>
                    <a:gd name="T14" fmla="*/ 218 w 218"/>
                    <a:gd name="T15" fmla="*/ 11 h 73"/>
                    <a:gd name="T16" fmla="*/ 218 w 21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73">
                      <a:moveTo>
                        <a:pt x="218" y="0"/>
                      </a:moveTo>
                      <a:cubicBezTo>
                        <a:pt x="0" y="0"/>
                        <a:pt x="0" y="0"/>
                        <a:pt x="0" y="0"/>
                      </a:cubicBezTo>
                      <a:cubicBezTo>
                        <a:pt x="0" y="6"/>
                        <a:pt x="0" y="6"/>
                        <a:pt x="0" y="6"/>
                      </a:cubicBezTo>
                      <a:cubicBezTo>
                        <a:pt x="0" y="6"/>
                        <a:pt x="49" y="63"/>
                        <a:pt x="98" y="73"/>
                      </a:cubicBezTo>
                      <a:cubicBezTo>
                        <a:pt x="126" y="73"/>
                        <a:pt x="126" y="73"/>
                        <a:pt x="126" y="73"/>
                      </a:cubicBezTo>
                      <a:cubicBezTo>
                        <a:pt x="164" y="65"/>
                        <a:pt x="200" y="30"/>
                        <a:pt x="213" y="17"/>
                      </a:cubicBezTo>
                      <a:cubicBezTo>
                        <a:pt x="218" y="11"/>
                        <a:pt x="218" y="11"/>
                        <a:pt x="218" y="11"/>
                      </a:cubicBezTo>
                      <a:cubicBezTo>
                        <a:pt x="218" y="11"/>
                        <a:pt x="218" y="11"/>
                        <a:pt x="218" y="11"/>
                      </a:cubicBezTo>
                      <a:cubicBezTo>
                        <a:pt x="218" y="0"/>
                        <a:pt x="218" y="0"/>
                        <a:pt x="218" y="0"/>
                      </a:cubicBezTo>
                    </a:path>
                  </a:pathLst>
                </a:custGeom>
                <a:solidFill>
                  <a:srgbClr val="D7AA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Freeform: Shape 13"/>
                <p:cNvSpPr/>
                <p:nvPr/>
              </p:nvSpPr>
              <p:spPr bwMode="auto">
                <a:xfrm>
                  <a:off x="5566709" y="4247439"/>
                  <a:ext cx="1087754" cy="1004417"/>
                </a:xfrm>
                <a:custGeom>
                  <a:avLst/>
                  <a:gdLst>
                    <a:gd name="T0" fmla="*/ 314 w 629"/>
                    <a:gd name="T1" fmla="*/ 0 h 581"/>
                    <a:gd name="T2" fmla="*/ 141 w 629"/>
                    <a:gd name="T3" fmla="*/ 464 h 581"/>
                    <a:gd name="T4" fmla="*/ 314 w 629"/>
                    <a:gd name="T5" fmla="*/ 581 h 581"/>
                    <a:gd name="T6" fmla="*/ 488 w 629"/>
                    <a:gd name="T7" fmla="*/ 464 h 581"/>
                    <a:gd name="T8" fmla="*/ 314 w 629"/>
                    <a:gd name="T9" fmla="*/ 0 h 581"/>
                  </a:gdLst>
                  <a:ahLst/>
                  <a:cxnLst>
                    <a:cxn ang="0">
                      <a:pos x="T0" y="T1"/>
                    </a:cxn>
                    <a:cxn ang="0">
                      <a:pos x="T2" y="T3"/>
                    </a:cxn>
                    <a:cxn ang="0">
                      <a:pos x="T4" y="T5"/>
                    </a:cxn>
                    <a:cxn ang="0">
                      <a:pos x="T6" y="T7"/>
                    </a:cxn>
                    <a:cxn ang="0">
                      <a:pos x="T8" y="T9"/>
                    </a:cxn>
                  </a:cxnLst>
                  <a:rect l="0" t="0" r="r" b="b"/>
                  <a:pathLst>
                    <a:path w="629" h="581">
                      <a:moveTo>
                        <a:pt x="314" y="0"/>
                      </a:moveTo>
                      <a:cubicBezTo>
                        <a:pt x="0" y="0"/>
                        <a:pt x="120" y="431"/>
                        <a:pt x="141" y="464"/>
                      </a:cubicBezTo>
                      <a:cubicBezTo>
                        <a:pt x="163" y="501"/>
                        <a:pt x="263" y="581"/>
                        <a:pt x="314" y="581"/>
                      </a:cubicBezTo>
                      <a:cubicBezTo>
                        <a:pt x="365" y="581"/>
                        <a:pt x="465" y="501"/>
                        <a:pt x="488" y="464"/>
                      </a:cubicBezTo>
                      <a:cubicBezTo>
                        <a:pt x="508" y="431"/>
                        <a:pt x="629" y="0"/>
                        <a:pt x="314" y="0"/>
                      </a:cubicBezTo>
                    </a:path>
                  </a:pathLst>
                </a:custGeom>
                <a:solidFill>
                  <a:srgbClr val="EAB9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Freeform: Shape 14"/>
                <p:cNvSpPr/>
                <p:nvPr/>
              </p:nvSpPr>
              <p:spPr bwMode="auto">
                <a:xfrm>
                  <a:off x="5847419" y="5422914"/>
                  <a:ext cx="494167" cy="605283"/>
                </a:xfrm>
                <a:custGeom>
                  <a:avLst/>
                  <a:gdLst>
                    <a:gd name="T0" fmla="*/ 152 w 286"/>
                    <a:gd name="T1" fmla="*/ 0 h 350"/>
                    <a:gd name="T2" fmla="*/ 0 w 286"/>
                    <a:gd name="T3" fmla="*/ 44 h 350"/>
                    <a:gd name="T4" fmla="*/ 58 w 286"/>
                    <a:gd name="T5" fmla="*/ 350 h 350"/>
                    <a:gd name="T6" fmla="*/ 263 w 286"/>
                    <a:gd name="T7" fmla="*/ 350 h 350"/>
                    <a:gd name="T8" fmla="*/ 286 w 286"/>
                    <a:gd name="T9" fmla="*/ 45 h 350"/>
                    <a:gd name="T10" fmla="*/ 152 w 286"/>
                    <a:gd name="T11" fmla="*/ 0 h 350"/>
                  </a:gdLst>
                  <a:ahLst/>
                  <a:cxnLst>
                    <a:cxn ang="0">
                      <a:pos x="T0" y="T1"/>
                    </a:cxn>
                    <a:cxn ang="0">
                      <a:pos x="T2" y="T3"/>
                    </a:cxn>
                    <a:cxn ang="0">
                      <a:pos x="T4" y="T5"/>
                    </a:cxn>
                    <a:cxn ang="0">
                      <a:pos x="T6" y="T7"/>
                    </a:cxn>
                    <a:cxn ang="0">
                      <a:pos x="T8" y="T9"/>
                    </a:cxn>
                    <a:cxn ang="0">
                      <a:pos x="T10" y="T11"/>
                    </a:cxn>
                  </a:cxnLst>
                  <a:rect l="0" t="0" r="r" b="b"/>
                  <a:pathLst>
                    <a:path w="286" h="350">
                      <a:moveTo>
                        <a:pt x="152" y="0"/>
                      </a:moveTo>
                      <a:cubicBezTo>
                        <a:pt x="152" y="0"/>
                        <a:pt x="0" y="35"/>
                        <a:pt x="0" y="44"/>
                      </a:cubicBezTo>
                      <a:cubicBezTo>
                        <a:pt x="0" y="53"/>
                        <a:pt x="58" y="350"/>
                        <a:pt x="58" y="350"/>
                      </a:cubicBezTo>
                      <a:cubicBezTo>
                        <a:pt x="263" y="350"/>
                        <a:pt x="263" y="350"/>
                        <a:pt x="263" y="350"/>
                      </a:cubicBezTo>
                      <a:cubicBezTo>
                        <a:pt x="286" y="45"/>
                        <a:pt x="286" y="45"/>
                        <a:pt x="286" y="45"/>
                      </a:cubicBezTo>
                      <a:cubicBezTo>
                        <a:pt x="152" y="0"/>
                        <a:pt x="152" y="0"/>
                        <a:pt x="15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Freeform: Shape 15"/>
                <p:cNvSpPr/>
                <p:nvPr/>
              </p:nvSpPr>
              <p:spPr bwMode="auto">
                <a:xfrm>
                  <a:off x="6026519" y="5421453"/>
                  <a:ext cx="160824" cy="157168"/>
                </a:xfrm>
                <a:custGeom>
                  <a:avLst/>
                  <a:gdLst>
                    <a:gd name="T0" fmla="*/ 0 w 220"/>
                    <a:gd name="T1" fmla="*/ 121 h 215"/>
                    <a:gd name="T2" fmla="*/ 64 w 220"/>
                    <a:gd name="T3" fmla="*/ 215 h 215"/>
                    <a:gd name="T4" fmla="*/ 159 w 220"/>
                    <a:gd name="T5" fmla="*/ 215 h 215"/>
                    <a:gd name="T6" fmla="*/ 220 w 220"/>
                    <a:gd name="T7" fmla="*/ 121 h 215"/>
                    <a:gd name="T8" fmla="*/ 114 w 220"/>
                    <a:gd name="T9" fmla="*/ 0 h 215"/>
                    <a:gd name="T10" fmla="*/ 0 w 220"/>
                    <a:gd name="T11" fmla="*/ 121 h 215"/>
                  </a:gdLst>
                  <a:ahLst/>
                  <a:cxnLst>
                    <a:cxn ang="0">
                      <a:pos x="T0" y="T1"/>
                    </a:cxn>
                    <a:cxn ang="0">
                      <a:pos x="T2" y="T3"/>
                    </a:cxn>
                    <a:cxn ang="0">
                      <a:pos x="T4" y="T5"/>
                    </a:cxn>
                    <a:cxn ang="0">
                      <a:pos x="T6" y="T7"/>
                    </a:cxn>
                    <a:cxn ang="0">
                      <a:pos x="T8" y="T9"/>
                    </a:cxn>
                    <a:cxn ang="0">
                      <a:pos x="T10" y="T11"/>
                    </a:cxn>
                  </a:cxnLst>
                  <a:rect l="0" t="0" r="r" b="b"/>
                  <a:pathLst>
                    <a:path w="220" h="215">
                      <a:moveTo>
                        <a:pt x="0" y="121"/>
                      </a:moveTo>
                      <a:lnTo>
                        <a:pt x="64" y="215"/>
                      </a:lnTo>
                      <a:lnTo>
                        <a:pt x="159" y="215"/>
                      </a:lnTo>
                      <a:lnTo>
                        <a:pt x="220" y="121"/>
                      </a:lnTo>
                      <a:lnTo>
                        <a:pt x="114" y="0"/>
                      </a:lnTo>
                      <a:lnTo>
                        <a:pt x="0" y="121"/>
                      </a:lnTo>
                      <a:close/>
                    </a:path>
                  </a:pathLst>
                </a:custGeom>
                <a:solidFill>
                  <a:srgbClr val="E74C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Freeform: Shape 16"/>
                <p:cNvSpPr/>
                <p:nvPr/>
              </p:nvSpPr>
              <p:spPr bwMode="auto">
                <a:xfrm>
                  <a:off x="6026519" y="5421453"/>
                  <a:ext cx="160824" cy="157168"/>
                </a:xfrm>
                <a:custGeom>
                  <a:avLst/>
                  <a:gdLst>
                    <a:gd name="T0" fmla="*/ 0 w 220"/>
                    <a:gd name="T1" fmla="*/ 121 h 215"/>
                    <a:gd name="T2" fmla="*/ 64 w 220"/>
                    <a:gd name="T3" fmla="*/ 215 h 215"/>
                    <a:gd name="T4" fmla="*/ 159 w 220"/>
                    <a:gd name="T5" fmla="*/ 215 h 215"/>
                    <a:gd name="T6" fmla="*/ 220 w 220"/>
                    <a:gd name="T7" fmla="*/ 121 h 215"/>
                    <a:gd name="T8" fmla="*/ 114 w 220"/>
                    <a:gd name="T9" fmla="*/ 0 h 215"/>
                    <a:gd name="T10" fmla="*/ 0 w 220"/>
                    <a:gd name="T11" fmla="*/ 121 h 215"/>
                  </a:gdLst>
                  <a:ahLst/>
                  <a:cxnLst>
                    <a:cxn ang="0">
                      <a:pos x="T0" y="T1"/>
                    </a:cxn>
                    <a:cxn ang="0">
                      <a:pos x="T2" y="T3"/>
                    </a:cxn>
                    <a:cxn ang="0">
                      <a:pos x="T4" y="T5"/>
                    </a:cxn>
                    <a:cxn ang="0">
                      <a:pos x="T6" y="T7"/>
                    </a:cxn>
                    <a:cxn ang="0">
                      <a:pos x="T8" y="T9"/>
                    </a:cxn>
                    <a:cxn ang="0">
                      <a:pos x="T10" y="T11"/>
                    </a:cxn>
                  </a:cxnLst>
                  <a:rect l="0" t="0" r="r" b="b"/>
                  <a:pathLst>
                    <a:path w="220" h="215">
                      <a:moveTo>
                        <a:pt x="0" y="121"/>
                      </a:moveTo>
                      <a:lnTo>
                        <a:pt x="64" y="215"/>
                      </a:lnTo>
                      <a:lnTo>
                        <a:pt x="159" y="215"/>
                      </a:lnTo>
                      <a:lnTo>
                        <a:pt x="220" y="121"/>
                      </a:lnTo>
                      <a:lnTo>
                        <a:pt x="114" y="0"/>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Freeform: Shape 17"/>
                <p:cNvSpPr/>
                <p:nvPr/>
              </p:nvSpPr>
              <p:spPr bwMode="auto">
                <a:xfrm>
                  <a:off x="6007512" y="5578621"/>
                  <a:ext cx="201030" cy="449576"/>
                </a:xfrm>
                <a:custGeom>
                  <a:avLst/>
                  <a:gdLst>
                    <a:gd name="T0" fmla="*/ 90 w 275"/>
                    <a:gd name="T1" fmla="*/ 0 h 615"/>
                    <a:gd name="T2" fmla="*/ 0 w 275"/>
                    <a:gd name="T3" fmla="*/ 615 h 615"/>
                    <a:gd name="T4" fmla="*/ 275 w 275"/>
                    <a:gd name="T5" fmla="*/ 615 h 615"/>
                    <a:gd name="T6" fmla="*/ 185 w 275"/>
                    <a:gd name="T7" fmla="*/ 0 h 615"/>
                    <a:gd name="T8" fmla="*/ 90 w 275"/>
                    <a:gd name="T9" fmla="*/ 0 h 615"/>
                  </a:gdLst>
                  <a:ahLst/>
                  <a:cxnLst>
                    <a:cxn ang="0">
                      <a:pos x="T0" y="T1"/>
                    </a:cxn>
                    <a:cxn ang="0">
                      <a:pos x="T2" y="T3"/>
                    </a:cxn>
                    <a:cxn ang="0">
                      <a:pos x="T4" y="T5"/>
                    </a:cxn>
                    <a:cxn ang="0">
                      <a:pos x="T6" y="T7"/>
                    </a:cxn>
                    <a:cxn ang="0">
                      <a:pos x="T8" y="T9"/>
                    </a:cxn>
                  </a:cxnLst>
                  <a:rect l="0" t="0" r="r" b="b"/>
                  <a:pathLst>
                    <a:path w="275" h="615">
                      <a:moveTo>
                        <a:pt x="90" y="0"/>
                      </a:moveTo>
                      <a:lnTo>
                        <a:pt x="0" y="615"/>
                      </a:lnTo>
                      <a:lnTo>
                        <a:pt x="275" y="615"/>
                      </a:lnTo>
                      <a:lnTo>
                        <a:pt x="185" y="0"/>
                      </a:lnTo>
                      <a:lnTo>
                        <a:pt x="90" y="0"/>
                      </a:lnTo>
                      <a:close/>
                    </a:path>
                  </a:pathLst>
                </a:custGeom>
                <a:solidFill>
                  <a:srgbClr val="28A8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Freeform: Shape 18"/>
                <p:cNvSpPr/>
                <p:nvPr/>
              </p:nvSpPr>
              <p:spPr bwMode="auto">
                <a:xfrm>
                  <a:off x="6007512" y="5578621"/>
                  <a:ext cx="201030" cy="449576"/>
                </a:xfrm>
                <a:custGeom>
                  <a:avLst/>
                  <a:gdLst>
                    <a:gd name="T0" fmla="*/ 90 w 275"/>
                    <a:gd name="T1" fmla="*/ 0 h 615"/>
                    <a:gd name="T2" fmla="*/ 0 w 275"/>
                    <a:gd name="T3" fmla="*/ 615 h 615"/>
                    <a:gd name="T4" fmla="*/ 275 w 275"/>
                    <a:gd name="T5" fmla="*/ 615 h 615"/>
                    <a:gd name="T6" fmla="*/ 185 w 275"/>
                    <a:gd name="T7" fmla="*/ 0 h 615"/>
                    <a:gd name="T8" fmla="*/ 90 w 275"/>
                    <a:gd name="T9" fmla="*/ 0 h 615"/>
                  </a:gdLst>
                  <a:ahLst/>
                  <a:cxnLst>
                    <a:cxn ang="0">
                      <a:pos x="T0" y="T1"/>
                    </a:cxn>
                    <a:cxn ang="0">
                      <a:pos x="T2" y="T3"/>
                    </a:cxn>
                    <a:cxn ang="0">
                      <a:pos x="T4" y="T5"/>
                    </a:cxn>
                    <a:cxn ang="0">
                      <a:pos x="T6" y="T7"/>
                    </a:cxn>
                    <a:cxn ang="0">
                      <a:pos x="T8" y="T9"/>
                    </a:cxn>
                  </a:cxnLst>
                  <a:rect l="0" t="0" r="r" b="b"/>
                  <a:pathLst>
                    <a:path w="275" h="615">
                      <a:moveTo>
                        <a:pt x="90" y="0"/>
                      </a:moveTo>
                      <a:lnTo>
                        <a:pt x="0" y="615"/>
                      </a:lnTo>
                      <a:lnTo>
                        <a:pt x="275" y="615"/>
                      </a:lnTo>
                      <a:lnTo>
                        <a:pt x="185" y="0"/>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Freeform: Shape 19"/>
                <p:cNvSpPr/>
                <p:nvPr/>
              </p:nvSpPr>
              <p:spPr bwMode="auto">
                <a:xfrm>
                  <a:off x="5904439" y="5188258"/>
                  <a:ext cx="205416" cy="395480"/>
                </a:xfrm>
                <a:custGeom>
                  <a:avLst/>
                  <a:gdLst>
                    <a:gd name="T0" fmla="*/ 23 w 281"/>
                    <a:gd name="T1" fmla="*/ 0 h 541"/>
                    <a:gd name="T2" fmla="*/ 0 w 281"/>
                    <a:gd name="T3" fmla="*/ 87 h 541"/>
                    <a:gd name="T4" fmla="*/ 63 w 281"/>
                    <a:gd name="T5" fmla="*/ 541 h 541"/>
                    <a:gd name="T6" fmla="*/ 281 w 281"/>
                    <a:gd name="T7" fmla="*/ 321 h 541"/>
                    <a:gd name="T8" fmla="*/ 23 w 281"/>
                    <a:gd name="T9" fmla="*/ 0 h 541"/>
                  </a:gdLst>
                  <a:ahLst/>
                  <a:cxnLst>
                    <a:cxn ang="0">
                      <a:pos x="T0" y="T1"/>
                    </a:cxn>
                    <a:cxn ang="0">
                      <a:pos x="T2" y="T3"/>
                    </a:cxn>
                    <a:cxn ang="0">
                      <a:pos x="T4" y="T5"/>
                    </a:cxn>
                    <a:cxn ang="0">
                      <a:pos x="T6" y="T7"/>
                    </a:cxn>
                    <a:cxn ang="0">
                      <a:pos x="T8" y="T9"/>
                    </a:cxn>
                  </a:cxnLst>
                  <a:rect l="0" t="0" r="r" b="b"/>
                  <a:pathLst>
                    <a:path w="281" h="541">
                      <a:moveTo>
                        <a:pt x="23" y="0"/>
                      </a:moveTo>
                      <a:lnTo>
                        <a:pt x="0" y="87"/>
                      </a:lnTo>
                      <a:lnTo>
                        <a:pt x="63" y="541"/>
                      </a:lnTo>
                      <a:lnTo>
                        <a:pt x="281" y="321"/>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Freeform: Shape 20"/>
                <p:cNvSpPr/>
                <p:nvPr/>
              </p:nvSpPr>
              <p:spPr bwMode="auto">
                <a:xfrm>
                  <a:off x="5904439" y="5188258"/>
                  <a:ext cx="205416" cy="395480"/>
                </a:xfrm>
                <a:custGeom>
                  <a:avLst/>
                  <a:gdLst>
                    <a:gd name="T0" fmla="*/ 23 w 281"/>
                    <a:gd name="T1" fmla="*/ 0 h 541"/>
                    <a:gd name="T2" fmla="*/ 0 w 281"/>
                    <a:gd name="T3" fmla="*/ 87 h 541"/>
                    <a:gd name="T4" fmla="*/ 63 w 281"/>
                    <a:gd name="T5" fmla="*/ 541 h 541"/>
                    <a:gd name="T6" fmla="*/ 281 w 281"/>
                    <a:gd name="T7" fmla="*/ 321 h 541"/>
                    <a:gd name="T8" fmla="*/ 23 w 281"/>
                    <a:gd name="T9" fmla="*/ 0 h 541"/>
                  </a:gdLst>
                  <a:ahLst/>
                  <a:cxnLst>
                    <a:cxn ang="0">
                      <a:pos x="T0" y="T1"/>
                    </a:cxn>
                    <a:cxn ang="0">
                      <a:pos x="T2" y="T3"/>
                    </a:cxn>
                    <a:cxn ang="0">
                      <a:pos x="T4" y="T5"/>
                    </a:cxn>
                    <a:cxn ang="0">
                      <a:pos x="T6" y="T7"/>
                    </a:cxn>
                    <a:cxn ang="0">
                      <a:pos x="T8" y="T9"/>
                    </a:cxn>
                  </a:cxnLst>
                  <a:rect l="0" t="0" r="r" b="b"/>
                  <a:pathLst>
                    <a:path w="281" h="541">
                      <a:moveTo>
                        <a:pt x="23" y="0"/>
                      </a:moveTo>
                      <a:lnTo>
                        <a:pt x="0" y="87"/>
                      </a:lnTo>
                      <a:lnTo>
                        <a:pt x="63" y="541"/>
                      </a:lnTo>
                      <a:lnTo>
                        <a:pt x="281" y="32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Freeform: Shape 21"/>
                <p:cNvSpPr/>
                <p:nvPr/>
              </p:nvSpPr>
              <p:spPr bwMode="auto">
                <a:xfrm>
                  <a:off x="6109854" y="5188258"/>
                  <a:ext cx="198837" cy="399136"/>
                </a:xfrm>
                <a:custGeom>
                  <a:avLst/>
                  <a:gdLst>
                    <a:gd name="T0" fmla="*/ 253 w 272"/>
                    <a:gd name="T1" fmla="*/ 0 h 546"/>
                    <a:gd name="T2" fmla="*/ 272 w 272"/>
                    <a:gd name="T3" fmla="*/ 85 h 546"/>
                    <a:gd name="T4" fmla="*/ 213 w 272"/>
                    <a:gd name="T5" fmla="*/ 546 h 546"/>
                    <a:gd name="T6" fmla="*/ 0 w 272"/>
                    <a:gd name="T7" fmla="*/ 321 h 546"/>
                    <a:gd name="T8" fmla="*/ 253 w 272"/>
                    <a:gd name="T9" fmla="*/ 0 h 546"/>
                  </a:gdLst>
                  <a:ahLst/>
                  <a:cxnLst>
                    <a:cxn ang="0">
                      <a:pos x="T0" y="T1"/>
                    </a:cxn>
                    <a:cxn ang="0">
                      <a:pos x="T2" y="T3"/>
                    </a:cxn>
                    <a:cxn ang="0">
                      <a:pos x="T4" y="T5"/>
                    </a:cxn>
                    <a:cxn ang="0">
                      <a:pos x="T6" y="T7"/>
                    </a:cxn>
                    <a:cxn ang="0">
                      <a:pos x="T8" y="T9"/>
                    </a:cxn>
                  </a:cxnLst>
                  <a:rect l="0" t="0" r="r" b="b"/>
                  <a:pathLst>
                    <a:path w="272" h="546">
                      <a:moveTo>
                        <a:pt x="253" y="0"/>
                      </a:moveTo>
                      <a:lnTo>
                        <a:pt x="272" y="85"/>
                      </a:lnTo>
                      <a:lnTo>
                        <a:pt x="213" y="546"/>
                      </a:lnTo>
                      <a:lnTo>
                        <a:pt x="0" y="321"/>
                      </a:lnTo>
                      <a:lnTo>
                        <a:pt x="2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Freeform: Shape 22"/>
                <p:cNvSpPr/>
                <p:nvPr/>
              </p:nvSpPr>
              <p:spPr bwMode="auto">
                <a:xfrm>
                  <a:off x="5918328" y="5184603"/>
                  <a:ext cx="187871" cy="235387"/>
                </a:xfrm>
                <a:custGeom>
                  <a:avLst/>
                  <a:gdLst>
                    <a:gd name="T0" fmla="*/ 2 w 257"/>
                    <a:gd name="T1" fmla="*/ 0 h 322"/>
                    <a:gd name="T2" fmla="*/ 0 w 257"/>
                    <a:gd name="T3" fmla="*/ 0 h 322"/>
                    <a:gd name="T4" fmla="*/ 0 w 257"/>
                    <a:gd name="T5" fmla="*/ 5 h 322"/>
                    <a:gd name="T6" fmla="*/ 2 w 257"/>
                    <a:gd name="T7" fmla="*/ 7 h 322"/>
                    <a:gd name="T8" fmla="*/ 4 w 257"/>
                    <a:gd name="T9" fmla="*/ 5 h 322"/>
                    <a:gd name="T10" fmla="*/ 257 w 257"/>
                    <a:gd name="T11" fmla="*/ 322 h 322"/>
                    <a:gd name="T12" fmla="*/ 257 w 257"/>
                    <a:gd name="T13" fmla="*/ 315 h 322"/>
                    <a:gd name="T14" fmla="*/ 2 w 257"/>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22">
                      <a:moveTo>
                        <a:pt x="2" y="0"/>
                      </a:moveTo>
                      <a:lnTo>
                        <a:pt x="0" y="0"/>
                      </a:lnTo>
                      <a:lnTo>
                        <a:pt x="0" y="5"/>
                      </a:lnTo>
                      <a:lnTo>
                        <a:pt x="2" y="7"/>
                      </a:lnTo>
                      <a:lnTo>
                        <a:pt x="4" y="5"/>
                      </a:lnTo>
                      <a:lnTo>
                        <a:pt x="257" y="322"/>
                      </a:lnTo>
                      <a:lnTo>
                        <a:pt x="257" y="315"/>
                      </a:lnTo>
                      <a:lnTo>
                        <a:pt x="2" y="0"/>
                      </a:lnTo>
                      <a:close/>
                    </a:path>
                  </a:pathLst>
                </a:custGeom>
                <a:solidFill>
                  <a:srgbClr val="DEB0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Freeform: Shape 23"/>
                <p:cNvSpPr/>
                <p:nvPr/>
              </p:nvSpPr>
              <p:spPr bwMode="auto">
                <a:xfrm>
                  <a:off x="5918328" y="5184603"/>
                  <a:ext cx="187871" cy="235387"/>
                </a:xfrm>
                <a:custGeom>
                  <a:avLst/>
                  <a:gdLst>
                    <a:gd name="T0" fmla="*/ 2 w 257"/>
                    <a:gd name="T1" fmla="*/ 0 h 322"/>
                    <a:gd name="T2" fmla="*/ 0 w 257"/>
                    <a:gd name="T3" fmla="*/ 0 h 322"/>
                    <a:gd name="T4" fmla="*/ 0 w 257"/>
                    <a:gd name="T5" fmla="*/ 5 h 322"/>
                    <a:gd name="T6" fmla="*/ 2 w 257"/>
                    <a:gd name="T7" fmla="*/ 7 h 322"/>
                    <a:gd name="T8" fmla="*/ 4 w 257"/>
                    <a:gd name="T9" fmla="*/ 5 h 322"/>
                    <a:gd name="T10" fmla="*/ 257 w 257"/>
                    <a:gd name="T11" fmla="*/ 322 h 322"/>
                    <a:gd name="T12" fmla="*/ 257 w 257"/>
                    <a:gd name="T13" fmla="*/ 315 h 322"/>
                    <a:gd name="T14" fmla="*/ 2 w 257"/>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22">
                      <a:moveTo>
                        <a:pt x="2" y="0"/>
                      </a:moveTo>
                      <a:lnTo>
                        <a:pt x="0" y="0"/>
                      </a:lnTo>
                      <a:lnTo>
                        <a:pt x="0" y="5"/>
                      </a:lnTo>
                      <a:lnTo>
                        <a:pt x="2" y="7"/>
                      </a:lnTo>
                      <a:lnTo>
                        <a:pt x="4" y="5"/>
                      </a:lnTo>
                      <a:lnTo>
                        <a:pt x="257" y="322"/>
                      </a:lnTo>
                      <a:lnTo>
                        <a:pt x="257" y="31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Freeform: Shape 24"/>
                <p:cNvSpPr/>
                <p:nvPr/>
              </p:nvSpPr>
              <p:spPr bwMode="auto">
                <a:xfrm>
                  <a:off x="5919790" y="5188258"/>
                  <a:ext cx="186410" cy="233194"/>
                </a:xfrm>
                <a:custGeom>
                  <a:avLst/>
                  <a:gdLst>
                    <a:gd name="T0" fmla="*/ 2 w 255"/>
                    <a:gd name="T1" fmla="*/ 0 h 319"/>
                    <a:gd name="T2" fmla="*/ 0 w 255"/>
                    <a:gd name="T3" fmla="*/ 2 h 319"/>
                    <a:gd name="T4" fmla="*/ 255 w 255"/>
                    <a:gd name="T5" fmla="*/ 319 h 319"/>
                    <a:gd name="T6" fmla="*/ 255 w 255"/>
                    <a:gd name="T7" fmla="*/ 317 h 319"/>
                    <a:gd name="T8" fmla="*/ 2 w 255"/>
                    <a:gd name="T9" fmla="*/ 0 h 319"/>
                  </a:gdLst>
                  <a:ahLst/>
                  <a:cxnLst>
                    <a:cxn ang="0">
                      <a:pos x="T0" y="T1"/>
                    </a:cxn>
                    <a:cxn ang="0">
                      <a:pos x="T2" y="T3"/>
                    </a:cxn>
                    <a:cxn ang="0">
                      <a:pos x="T4" y="T5"/>
                    </a:cxn>
                    <a:cxn ang="0">
                      <a:pos x="T6" y="T7"/>
                    </a:cxn>
                    <a:cxn ang="0">
                      <a:pos x="T8" y="T9"/>
                    </a:cxn>
                  </a:cxnLst>
                  <a:rect l="0" t="0" r="r" b="b"/>
                  <a:pathLst>
                    <a:path w="255" h="319">
                      <a:moveTo>
                        <a:pt x="2" y="0"/>
                      </a:moveTo>
                      <a:lnTo>
                        <a:pt x="0" y="2"/>
                      </a:lnTo>
                      <a:lnTo>
                        <a:pt x="255" y="319"/>
                      </a:lnTo>
                      <a:lnTo>
                        <a:pt x="255" y="317"/>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Freeform: Shape 25"/>
                <p:cNvSpPr/>
                <p:nvPr/>
              </p:nvSpPr>
              <p:spPr bwMode="auto">
                <a:xfrm>
                  <a:off x="5919790" y="5188258"/>
                  <a:ext cx="186410" cy="233194"/>
                </a:xfrm>
                <a:custGeom>
                  <a:avLst/>
                  <a:gdLst>
                    <a:gd name="T0" fmla="*/ 2 w 255"/>
                    <a:gd name="T1" fmla="*/ 0 h 319"/>
                    <a:gd name="T2" fmla="*/ 0 w 255"/>
                    <a:gd name="T3" fmla="*/ 2 h 319"/>
                    <a:gd name="T4" fmla="*/ 255 w 255"/>
                    <a:gd name="T5" fmla="*/ 319 h 319"/>
                    <a:gd name="T6" fmla="*/ 255 w 255"/>
                    <a:gd name="T7" fmla="*/ 317 h 319"/>
                    <a:gd name="T8" fmla="*/ 2 w 255"/>
                    <a:gd name="T9" fmla="*/ 0 h 319"/>
                  </a:gdLst>
                  <a:ahLst/>
                  <a:cxnLst>
                    <a:cxn ang="0">
                      <a:pos x="T0" y="T1"/>
                    </a:cxn>
                    <a:cxn ang="0">
                      <a:pos x="T2" y="T3"/>
                    </a:cxn>
                    <a:cxn ang="0">
                      <a:pos x="T4" y="T5"/>
                    </a:cxn>
                    <a:cxn ang="0">
                      <a:pos x="T6" y="T7"/>
                    </a:cxn>
                    <a:cxn ang="0">
                      <a:pos x="T8" y="T9"/>
                    </a:cxn>
                  </a:cxnLst>
                  <a:rect l="0" t="0" r="r" b="b"/>
                  <a:pathLst>
                    <a:path w="255" h="319">
                      <a:moveTo>
                        <a:pt x="2" y="0"/>
                      </a:moveTo>
                      <a:lnTo>
                        <a:pt x="0" y="2"/>
                      </a:lnTo>
                      <a:lnTo>
                        <a:pt x="255" y="319"/>
                      </a:lnTo>
                      <a:lnTo>
                        <a:pt x="255" y="31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Freeform: Shape 26"/>
                <p:cNvSpPr/>
                <p:nvPr/>
              </p:nvSpPr>
              <p:spPr bwMode="auto">
                <a:xfrm>
                  <a:off x="5952686" y="5426570"/>
                  <a:ext cx="152052" cy="207609"/>
                </a:xfrm>
                <a:custGeom>
                  <a:avLst/>
                  <a:gdLst>
                    <a:gd name="T0" fmla="*/ 111 w 208"/>
                    <a:gd name="T1" fmla="*/ 123 h 284"/>
                    <a:gd name="T2" fmla="*/ 2 w 208"/>
                    <a:gd name="T3" fmla="*/ 255 h 284"/>
                    <a:gd name="T4" fmla="*/ 0 w 208"/>
                    <a:gd name="T5" fmla="*/ 232 h 284"/>
                    <a:gd name="T6" fmla="*/ 7 w 208"/>
                    <a:gd name="T7" fmla="*/ 284 h 284"/>
                    <a:gd name="T8" fmla="*/ 116 w 208"/>
                    <a:gd name="T9" fmla="*/ 132 h 284"/>
                    <a:gd name="T10" fmla="*/ 111 w 208"/>
                    <a:gd name="T11" fmla="*/ 123 h 284"/>
                    <a:gd name="T12" fmla="*/ 104 w 208"/>
                    <a:gd name="T13" fmla="*/ 114 h 284"/>
                    <a:gd name="T14" fmla="*/ 0 w 208"/>
                    <a:gd name="T15" fmla="*/ 225 h 284"/>
                    <a:gd name="T16" fmla="*/ 0 w 208"/>
                    <a:gd name="T17" fmla="*/ 227 h 284"/>
                    <a:gd name="T18" fmla="*/ 104 w 208"/>
                    <a:gd name="T19" fmla="*/ 114 h 284"/>
                    <a:gd name="T20" fmla="*/ 104 w 208"/>
                    <a:gd name="T21" fmla="*/ 114 h 284"/>
                    <a:gd name="T22" fmla="*/ 208 w 208"/>
                    <a:gd name="T23" fmla="*/ 0 h 284"/>
                    <a:gd name="T24" fmla="*/ 196 w 208"/>
                    <a:gd name="T25" fmla="*/ 12 h 284"/>
                    <a:gd name="T26" fmla="*/ 165 w 208"/>
                    <a:gd name="T27" fmla="*/ 45 h 284"/>
                    <a:gd name="T28" fmla="*/ 208 w 208"/>
                    <a:gd name="T2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84">
                      <a:moveTo>
                        <a:pt x="111" y="123"/>
                      </a:moveTo>
                      <a:lnTo>
                        <a:pt x="2" y="255"/>
                      </a:lnTo>
                      <a:lnTo>
                        <a:pt x="0" y="232"/>
                      </a:lnTo>
                      <a:lnTo>
                        <a:pt x="7" y="284"/>
                      </a:lnTo>
                      <a:lnTo>
                        <a:pt x="116" y="132"/>
                      </a:lnTo>
                      <a:lnTo>
                        <a:pt x="111" y="123"/>
                      </a:lnTo>
                      <a:close/>
                      <a:moveTo>
                        <a:pt x="104" y="114"/>
                      </a:moveTo>
                      <a:lnTo>
                        <a:pt x="0" y="225"/>
                      </a:lnTo>
                      <a:lnTo>
                        <a:pt x="0" y="227"/>
                      </a:lnTo>
                      <a:lnTo>
                        <a:pt x="104" y="114"/>
                      </a:lnTo>
                      <a:lnTo>
                        <a:pt x="104" y="114"/>
                      </a:lnTo>
                      <a:close/>
                      <a:moveTo>
                        <a:pt x="208" y="0"/>
                      </a:moveTo>
                      <a:lnTo>
                        <a:pt x="196" y="12"/>
                      </a:lnTo>
                      <a:lnTo>
                        <a:pt x="165" y="45"/>
                      </a:lnTo>
                      <a:lnTo>
                        <a:pt x="208"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Freeform: Shape 27"/>
                <p:cNvSpPr/>
                <p:nvPr/>
              </p:nvSpPr>
              <p:spPr bwMode="auto">
                <a:xfrm>
                  <a:off x="5952686" y="5426570"/>
                  <a:ext cx="152052" cy="207609"/>
                </a:xfrm>
                <a:custGeom>
                  <a:avLst/>
                  <a:gdLst>
                    <a:gd name="T0" fmla="*/ 111 w 208"/>
                    <a:gd name="T1" fmla="*/ 123 h 284"/>
                    <a:gd name="T2" fmla="*/ 2 w 208"/>
                    <a:gd name="T3" fmla="*/ 255 h 284"/>
                    <a:gd name="T4" fmla="*/ 0 w 208"/>
                    <a:gd name="T5" fmla="*/ 232 h 284"/>
                    <a:gd name="T6" fmla="*/ 7 w 208"/>
                    <a:gd name="T7" fmla="*/ 284 h 284"/>
                    <a:gd name="T8" fmla="*/ 116 w 208"/>
                    <a:gd name="T9" fmla="*/ 132 h 284"/>
                    <a:gd name="T10" fmla="*/ 111 w 208"/>
                    <a:gd name="T11" fmla="*/ 123 h 284"/>
                    <a:gd name="T12" fmla="*/ 104 w 208"/>
                    <a:gd name="T13" fmla="*/ 114 h 284"/>
                    <a:gd name="T14" fmla="*/ 0 w 208"/>
                    <a:gd name="T15" fmla="*/ 225 h 284"/>
                    <a:gd name="T16" fmla="*/ 0 w 208"/>
                    <a:gd name="T17" fmla="*/ 227 h 284"/>
                    <a:gd name="T18" fmla="*/ 104 w 208"/>
                    <a:gd name="T19" fmla="*/ 114 h 284"/>
                    <a:gd name="T20" fmla="*/ 104 w 208"/>
                    <a:gd name="T21" fmla="*/ 114 h 284"/>
                    <a:gd name="T22" fmla="*/ 208 w 208"/>
                    <a:gd name="T23" fmla="*/ 0 h 284"/>
                    <a:gd name="T24" fmla="*/ 196 w 208"/>
                    <a:gd name="T25" fmla="*/ 12 h 284"/>
                    <a:gd name="T26" fmla="*/ 165 w 208"/>
                    <a:gd name="T27" fmla="*/ 45 h 284"/>
                    <a:gd name="T28" fmla="*/ 208 w 208"/>
                    <a:gd name="T2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84">
                      <a:moveTo>
                        <a:pt x="111" y="123"/>
                      </a:moveTo>
                      <a:lnTo>
                        <a:pt x="2" y="255"/>
                      </a:lnTo>
                      <a:lnTo>
                        <a:pt x="0" y="232"/>
                      </a:lnTo>
                      <a:lnTo>
                        <a:pt x="7" y="284"/>
                      </a:lnTo>
                      <a:lnTo>
                        <a:pt x="116" y="132"/>
                      </a:lnTo>
                      <a:lnTo>
                        <a:pt x="111" y="123"/>
                      </a:lnTo>
                      <a:moveTo>
                        <a:pt x="104" y="114"/>
                      </a:moveTo>
                      <a:lnTo>
                        <a:pt x="0" y="225"/>
                      </a:lnTo>
                      <a:lnTo>
                        <a:pt x="0" y="227"/>
                      </a:lnTo>
                      <a:lnTo>
                        <a:pt x="104" y="114"/>
                      </a:lnTo>
                      <a:lnTo>
                        <a:pt x="104" y="114"/>
                      </a:lnTo>
                      <a:moveTo>
                        <a:pt x="208" y="0"/>
                      </a:moveTo>
                      <a:lnTo>
                        <a:pt x="196" y="12"/>
                      </a:lnTo>
                      <a:lnTo>
                        <a:pt x="165" y="45"/>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Freeform: Shape 28"/>
                <p:cNvSpPr/>
                <p:nvPr/>
              </p:nvSpPr>
              <p:spPr bwMode="auto">
                <a:xfrm>
                  <a:off x="6028712" y="5425107"/>
                  <a:ext cx="77488" cy="97956"/>
                </a:xfrm>
                <a:custGeom>
                  <a:avLst/>
                  <a:gdLst>
                    <a:gd name="T0" fmla="*/ 92 w 106"/>
                    <a:gd name="T1" fmla="*/ 21 h 134"/>
                    <a:gd name="T2" fmla="*/ 7 w 106"/>
                    <a:gd name="T3" fmla="*/ 125 h 134"/>
                    <a:gd name="T4" fmla="*/ 12 w 106"/>
                    <a:gd name="T5" fmla="*/ 134 h 134"/>
                    <a:gd name="T6" fmla="*/ 92 w 106"/>
                    <a:gd name="T7" fmla="*/ 21 h 134"/>
                    <a:gd name="T8" fmla="*/ 106 w 106"/>
                    <a:gd name="T9" fmla="*/ 0 h 134"/>
                    <a:gd name="T10" fmla="*/ 104 w 106"/>
                    <a:gd name="T11" fmla="*/ 2 h 134"/>
                    <a:gd name="T12" fmla="*/ 61 w 106"/>
                    <a:gd name="T13" fmla="*/ 47 h 134"/>
                    <a:gd name="T14" fmla="*/ 0 w 106"/>
                    <a:gd name="T15" fmla="*/ 116 h 134"/>
                    <a:gd name="T16" fmla="*/ 0 w 106"/>
                    <a:gd name="T17" fmla="*/ 116 h 134"/>
                    <a:gd name="T18" fmla="*/ 102 w 106"/>
                    <a:gd name="T19" fmla="*/ 7 h 134"/>
                    <a:gd name="T20" fmla="*/ 106 w 106"/>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34">
                      <a:moveTo>
                        <a:pt x="92" y="21"/>
                      </a:moveTo>
                      <a:lnTo>
                        <a:pt x="7" y="125"/>
                      </a:lnTo>
                      <a:lnTo>
                        <a:pt x="12" y="134"/>
                      </a:lnTo>
                      <a:lnTo>
                        <a:pt x="92" y="21"/>
                      </a:lnTo>
                      <a:close/>
                      <a:moveTo>
                        <a:pt x="106" y="0"/>
                      </a:moveTo>
                      <a:lnTo>
                        <a:pt x="104" y="2"/>
                      </a:lnTo>
                      <a:lnTo>
                        <a:pt x="61" y="47"/>
                      </a:lnTo>
                      <a:lnTo>
                        <a:pt x="0" y="116"/>
                      </a:lnTo>
                      <a:lnTo>
                        <a:pt x="0" y="116"/>
                      </a:lnTo>
                      <a:lnTo>
                        <a:pt x="102" y="7"/>
                      </a:lnTo>
                      <a:lnTo>
                        <a:pt x="106"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Freeform: Shape 29"/>
                <p:cNvSpPr/>
                <p:nvPr/>
              </p:nvSpPr>
              <p:spPr bwMode="auto">
                <a:xfrm>
                  <a:off x="6028712" y="5425107"/>
                  <a:ext cx="77488" cy="97956"/>
                </a:xfrm>
                <a:custGeom>
                  <a:avLst/>
                  <a:gdLst>
                    <a:gd name="T0" fmla="*/ 92 w 106"/>
                    <a:gd name="T1" fmla="*/ 21 h 134"/>
                    <a:gd name="T2" fmla="*/ 7 w 106"/>
                    <a:gd name="T3" fmla="*/ 125 h 134"/>
                    <a:gd name="T4" fmla="*/ 12 w 106"/>
                    <a:gd name="T5" fmla="*/ 134 h 134"/>
                    <a:gd name="T6" fmla="*/ 92 w 106"/>
                    <a:gd name="T7" fmla="*/ 21 h 134"/>
                    <a:gd name="T8" fmla="*/ 106 w 106"/>
                    <a:gd name="T9" fmla="*/ 0 h 134"/>
                    <a:gd name="T10" fmla="*/ 104 w 106"/>
                    <a:gd name="T11" fmla="*/ 2 h 134"/>
                    <a:gd name="T12" fmla="*/ 61 w 106"/>
                    <a:gd name="T13" fmla="*/ 47 h 134"/>
                    <a:gd name="T14" fmla="*/ 0 w 106"/>
                    <a:gd name="T15" fmla="*/ 116 h 134"/>
                    <a:gd name="T16" fmla="*/ 0 w 106"/>
                    <a:gd name="T17" fmla="*/ 116 h 134"/>
                    <a:gd name="T18" fmla="*/ 102 w 106"/>
                    <a:gd name="T19" fmla="*/ 7 h 134"/>
                    <a:gd name="T20" fmla="*/ 106 w 106"/>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34">
                      <a:moveTo>
                        <a:pt x="92" y="21"/>
                      </a:moveTo>
                      <a:lnTo>
                        <a:pt x="7" y="125"/>
                      </a:lnTo>
                      <a:lnTo>
                        <a:pt x="12" y="134"/>
                      </a:lnTo>
                      <a:lnTo>
                        <a:pt x="92" y="21"/>
                      </a:lnTo>
                      <a:moveTo>
                        <a:pt x="106" y="0"/>
                      </a:moveTo>
                      <a:lnTo>
                        <a:pt x="104" y="2"/>
                      </a:lnTo>
                      <a:lnTo>
                        <a:pt x="61" y="47"/>
                      </a:lnTo>
                      <a:lnTo>
                        <a:pt x="0" y="116"/>
                      </a:lnTo>
                      <a:lnTo>
                        <a:pt x="0" y="116"/>
                      </a:lnTo>
                      <a:lnTo>
                        <a:pt x="102" y="7"/>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Freeform: Shape 30"/>
                <p:cNvSpPr/>
                <p:nvPr/>
              </p:nvSpPr>
              <p:spPr bwMode="auto">
                <a:xfrm>
                  <a:off x="6095965" y="5422914"/>
                  <a:ext cx="10235" cy="12428"/>
                </a:xfrm>
                <a:custGeom>
                  <a:avLst/>
                  <a:gdLst>
                    <a:gd name="T0" fmla="*/ 14 w 14"/>
                    <a:gd name="T1" fmla="*/ 0 h 17"/>
                    <a:gd name="T2" fmla="*/ 0 w 14"/>
                    <a:gd name="T3" fmla="*/ 17 h 17"/>
                    <a:gd name="T4" fmla="*/ 12 w 14"/>
                    <a:gd name="T5" fmla="*/ 5 h 17"/>
                    <a:gd name="T6" fmla="*/ 14 w 14"/>
                    <a:gd name="T7" fmla="*/ 3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0" y="17"/>
                      </a:lnTo>
                      <a:lnTo>
                        <a:pt x="12" y="5"/>
                      </a:lnTo>
                      <a:lnTo>
                        <a:pt x="14" y="3"/>
                      </a:lnTo>
                      <a:lnTo>
                        <a:pt x="14" y="0"/>
                      </a:lnTo>
                      <a:lnTo>
                        <a:pt x="14"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Freeform: Shape 31"/>
                <p:cNvSpPr/>
                <p:nvPr/>
              </p:nvSpPr>
              <p:spPr bwMode="auto">
                <a:xfrm>
                  <a:off x="6095965" y="5422914"/>
                  <a:ext cx="10235" cy="12428"/>
                </a:xfrm>
                <a:custGeom>
                  <a:avLst/>
                  <a:gdLst>
                    <a:gd name="T0" fmla="*/ 14 w 14"/>
                    <a:gd name="T1" fmla="*/ 0 h 17"/>
                    <a:gd name="T2" fmla="*/ 0 w 14"/>
                    <a:gd name="T3" fmla="*/ 17 h 17"/>
                    <a:gd name="T4" fmla="*/ 12 w 14"/>
                    <a:gd name="T5" fmla="*/ 5 h 17"/>
                    <a:gd name="T6" fmla="*/ 14 w 14"/>
                    <a:gd name="T7" fmla="*/ 3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0" y="17"/>
                      </a:lnTo>
                      <a:lnTo>
                        <a:pt x="12" y="5"/>
                      </a:lnTo>
                      <a:lnTo>
                        <a:pt x="14" y="3"/>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Freeform: Shape 32"/>
                <p:cNvSpPr/>
                <p:nvPr/>
              </p:nvSpPr>
              <p:spPr bwMode="auto">
                <a:xfrm>
                  <a:off x="5675630" y="5251857"/>
                  <a:ext cx="326764" cy="776340"/>
                </a:xfrm>
                <a:custGeom>
                  <a:avLst/>
                  <a:gdLst>
                    <a:gd name="T0" fmla="*/ 313 w 447"/>
                    <a:gd name="T1" fmla="*/ 0 h 1062"/>
                    <a:gd name="T2" fmla="*/ 336 w 447"/>
                    <a:gd name="T3" fmla="*/ 102 h 1062"/>
                    <a:gd name="T4" fmla="*/ 447 w 447"/>
                    <a:gd name="T5" fmla="*/ 1062 h 1062"/>
                    <a:gd name="T6" fmla="*/ 256 w 447"/>
                    <a:gd name="T7" fmla="*/ 1062 h 1062"/>
                    <a:gd name="T8" fmla="*/ 45 w 447"/>
                    <a:gd name="T9" fmla="*/ 634 h 1062"/>
                    <a:gd name="T10" fmla="*/ 246 w 447"/>
                    <a:gd name="T11" fmla="*/ 499 h 1062"/>
                    <a:gd name="T12" fmla="*/ 0 w 447"/>
                    <a:gd name="T13" fmla="*/ 383 h 1062"/>
                    <a:gd name="T14" fmla="*/ 213 w 447"/>
                    <a:gd name="T15" fmla="*/ 45 h 1062"/>
                    <a:gd name="T16" fmla="*/ 313 w 447"/>
                    <a:gd name="T17"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062">
                      <a:moveTo>
                        <a:pt x="313" y="0"/>
                      </a:moveTo>
                      <a:lnTo>
                        <a:pt x="336" y="102"/>
                      </a:lnTo>
                      <a:lnTo>
                        <a:pt x="447" y="1062"/>
                      </a:lnTo>
                      <a:lnTo>
                        <a:pt x="256" y="1062"/>
                      </a:lnTo>
                      <a:lnTo>
                        <a:pt x="45" y="634"/>
                      </a:lnTo>
                      <a:lnTo>
                        <a:pt x="246" y="499"/>
                      </a:lnTo>
                      <a:lnTo>
                        <a:pt x="0" y="383"/>
                      </a:lnTo>
                      <a:lnTo>
                        <a:pt x="213" y="45"/>
                      </a:lnTo>
                      <a:lnTo>
                        <a:pt x="313"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Freeform: Shape 33"/>
                <p:cNvSpPr/>
                <p:nvPr/>
              </p:nvSpPr>
              <p:spPr bwMode="auto">
                <a:xfrm>
                  <a:off x="5675630" y="5251857"/>
                  <a:ext cx="326764" cy="776340"/>
                </a:xfrm>
                <a:custGeom>
                  <a:avLst/>
                  <a:gdLst>
                    <a:gd name="T0" fmla="*/ 313 w 447"/>
                    <a:gd name="T1" fmla="*/ 0 h 1062"/>
                    <a:gd name="T2" fmla="*/ 336 w 447"/>
                    <a:gd name="T3" fmla="*/ 102 h 1062"/>
                    <a:gd name="T4" fmla="*/ 447 w 447"/>
                    <a:gd name="T5" fmla="*/ 1062 h 1062"/>
                    <a:gd name="T6" fmla="*/ 256 w 447"/>
                    <a:gd name="T7" fmla="*/ 1062 h 1062"/>
                    <a:gd name="T8" fmla="*/ 45 w 447"/>
                    <a:gd name="T9" fmla="*/ 634 h 1062"/>
                    <a:gd name="T10" fmla="*/ 246 w 447"/>
                    <a:gd name="T11" fmla="*/ 499 h 1062"/>
                    <a:gd name="T12" fmla="*/ 0 w 447"/>
                    <a:gd name="T13" fmla="*/ 383 h 1062"/>
                    <a:gd name="T14" fmla="*/ 213 w 447"/>
                    <a:gd name="T15" fmla="*/ 45 h 1062"/>
                    <a:gd name="T16" fmla="*/ 313 w 447"/>
                    <a:gd name="T17"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062">
                      <a:moveTo>
                        <a:pt x="313" y="0"/>
                      </a:moveTo>
                      <a:lnTo>
                        <a:pt x="336" y="102"/>
                      </a:lnTo>
                      <a:lnTo>
                        <a:pt x="447" y="1062"/>
                      </a:lnTo>
                      <a:lnTo>
                        <a:pt x="256" y="1062"/>
                      </a:lnTo>
                      <a:lnTo>
                        <a:pt x="45" y="634"/>
                      </a:lnTo>
                      <a:lnTo>
                        <a:pt x="246" y="499"/>
                      </a:lnTo>
                      <a:lnTo>
                        <a:pt x="0" y="383"/>
                      </a:lnTo>
                      <a:lnTo>
                        <a:pt x="213" y="45"/>
                      </a:lnTo>
                      <a:lnTo>
                        <a:pt x="3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Freeform: Shape 34"/>
                <p:cNvSpPr/>
                <p:nvPr/>
              </p:nvSpPr>
              <p:spPr bwMode="auto">
                <a:xfrm>
                  <a:off x="6213659" y="5240160"/>
                  <a:ext cx="326764" cy="788037"/>
                </a:xfrm>
                <a:custGeom>
                  <a:avLst/>
                  <a:gdLst>
                    <a:gd name="T0" fmla="*/ 111 w 447"/>
                    <a:gd name="T1" fmla="*/ 0 h 1078"/>
                    <a:gd name="T2" fmla="*/ 111 w 447"/>
                    <a:gd name="T3" fmla="*/ 116 h 1078"/>
                    <a:gd name="T4" fmla="*/ 0 w 447"/>
                    <a:gd name="T5" fmla="*/ 1078 h 1078"/>
                    <a:gd name="T6" fmla="*/ 191 w 447"/>
                    <a:gd name="T7" fmla="*/ 1078 h 1078"/>
                    <a:gd name="T8" fmla="*/ 402 w 447"/>
                    <a:gd name="T9" fmla="*/ 650 h 1078"/>
                    <a:gd name="T10" fmla="*/ 201 w 447"/>
                    <a:gd name="T11" fmla="*/ 515 h 1078"/>
                    <a:gd name="T12" fmla="*/ 447 w 447"/>
                    <a:gd name="T13" fmla="*/ 399 h 1078"/>
                    <a:gd name="T14" fmla="*/ 246 w 447"/>
                    <a:gd name="T15" fmla="*/ 61 h 1078"/>
                    <a:gd name="T16" fmla="*/ 111 w 447"/>
                    <a:gd name="T17"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078">
                      <a:moveTo>
                        <a:pt x="111" y="0"/>
                      </a:moveTo>
                      <a:lnTo>
                        <a:pt x="111" y="116"/>
                      </a:lnTo>
                      <a:lnTo>
                        <a:pt x="0" y="1078"/>
                      </a:lnTo>
                      <a:lnTo>
                        <a:pt x="191" y="1078"/>
                      </a:lnTo>
                      <a:lnTo>
                        <a:pt x="402" y="650"/>
                      </a:lnTo>
                      <a:lnTo>
                        <a:pt x="201" y="515"/>
                      </a:lnTo>
                      <a:lnTo>
                        <a:pt x="447" y="399"/>
                      </a:lnTo>
                      <a:lnTo>
                        <a:pt x="246" y="61"/>
                      </a:lnTo>
                      <a:lnTo>
                        <a:pt x="111"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Freeform: Shape 35"/>
                <p:cNvSpPr/>
                <p:nvPr/>
              </p:nvSpPr>
              <p:spPr bwMode="auto">
                <a:xfrm>
                  <a:off x="5878122" y="5422914"/>
                  <a:ext cx="494167" cy="605283"/>
                </a:xfrm>
                <a:custGeom>
                  <a:avLst/>
                  <a:gdLst>
                    <a:gd name="T0" fmla="*/ 135 w 286"/>
                    <a:gd name="T1" fmla="*/ 0 h 350"/>
                    <a:gd name="T2" fmla="*/ 286 w 286"/>
                    <a:gd name="T3" fmla="*/ 44 h 350"/>
                    <a:gd name="T4" fmla="*/ 228 w 286"/>
                    <a:gd name="T5" fmla="*/ 350 h 350"/>
                    <a:gd name="T6" fmla="*/ 23 w 286"/>
                    <a:gd name="T7" fmla="*/ 350 h 350"/>
                    <a:gd name="T8" fmla="*/ 0 w 286"/>
                    <a:gd name="T9" fmla="*/ 45 h 350"/>
                    <a:gd name="T10" fmla="*/ 135 w 286"/>
                    <a:gd name="T11" fmla="*/ 0 h 350"/>
                  </a:gdLst>
                  <a:ahLst/>
                  <a:cxnLst>
                    <a:cxn ang="0">
                      <a:pos x="T0" y="T1"/>
                    </a:cxn>
                    <a:cxn ang="0">
                      <a:pos x="T2" y="T3"/>
                    </a:cxn>
                    <a:cxn ang="0">
                      <a:pos x="T4" y="T5"/>
                    </a:cxn>
                    <a:cxn ang="0">
                      <a:pos x="T6" y="T7"/>
                    </a:cxn>
                    <a:cxn ang="0">
                      <a:pos x="T8" y="T9"/>
                    </a:cxn>
                    <a:cxn ang="0">
                      <a:pos x="T10" y="T11"/>
                    </a:cxn>
                  </a:cxnLst>
                  <a:rect l="0" t="0" r="r" b="b"/>
                  <a:pathLst>
                    <a:path w="286" h="350">
                      <a:moveTo>
                        <a:pt x="135" y="0"/>
                      </a:moveTo>
                      <a:cubicBezTo>
                        <a:pt x="135" y="0"/>
                        <a:pt x="286" y="35"/>
                        <a:pt x="286" y="44"/>
                      </a:cubicBezTo>
                      <a:cubicBezTo>
                        <a:pt x="286" y="53"/>
                        <a:pt x="228" y="350"/>
                        <a:pt x="228" y="350"/>
                      </a:cubicBezTo>
                      <a:cubicBezTo>
                        <a:pt x="23" y="350"/>
                        <a:pt x="23" y="350"/>
                        <a:pt x="23" y="350"/>
                      </a:cubicBezTo>
                      <a:cubicBezTo>
                        <a:pt x="0" y="45"/>
                        <a:pt x="0" y="45"/>
                        <a:pt x="0" y="45"/>
                      </a:cubicBezTo>
                      <a:cubicBezTo>
                        <a:pt x="135" y="0"/>
                        <a:pt x="135" y="0"/>
                        <a:pt x="13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Freeform: Shape 36"/>
                <p:cNvSpPr/>
                <p:nvPr/>
              </p:nvSpPr>
              <p:spPr bwMode="auto">
                <a:xfrm>
                  <a:off x="6032366" y="5421453"/>
                  <a:ext cx="160093" cy="157168"/>
                </a:xfrm>
                <a:custGeom>
                  <a:avLst/>
                  <a:gdLst>
                    <a:gd name="T0" fmla="*/ 219 w 219"/>
                    <a:gd name="T1" fmla="*/ 121 h 215"/>
                    <a:gd name="T2" fmla="*/ 158 w 219"/>
                    <a:gd name="T3" fmla="*/ 215 h 215"/>
                    <a:gd name="T4" fmla="*/ 61 w 219"/>
                    <a:gd name="T5" fmla="*/ 215 h 215"/>
                    <a:gd name="T6" fmla="*/ 0 w 219"/>
                    <a:gd name="T7" fmla="*/ 121 h 215"/>
                    <a:gd name="T8" fmla="*/ 108 w 219"/>
                    <a:gd name="T9" fmla="*/ 0 h 215"/>
                    <a:gd name="T10" fmla="*/ 219 w 219"/>
                    <a:gd name="T11" fmla="*/ 121 h 215"/>
                  </a:gdLst>
                  <a:ahLst/>
                  <a:cxnLst>
                    <a:cxn ang="0">
                      <a:pos x="T0" y="T1"/>
                    </a:cxn>
                    <a:cxn ang="0">
                      <a:pos x="T2" y="T3"/>
                    </a:cxn>
                    <a:cxn ang="0">
                      <a:pos x="T4" y="T5"/>
                    </a:cxn>
                    <a:cxn ang="0">
                      <a:pos x="T6" y="T7"/>
                    </a:cxn>
                    <a:cxn ang="0">
                      <a:pos x="T8" y="T9"/>
                    </a:cxn>
                    <a:cxn ang="0">
                      <a:pos x="T10" y="T11"/>
                    </a:cxn>
                  </a:cxnLst>
                  <a:rect l="0" t="0" r="r" b="b"/>
                  <a:pathLst>
                    <a:path w="219" h="215">
                      <a:moveTo>
                        <a:pt x="219" y="121"/>
                      </a:moveTo>
                      <a:lnTo>
                        <a:pt x="158" y="215"/>
                      </a:lnTo>
                      <a:lnTo>
                        <a:pt x="61" y="215"/>
                      </a:lnTo>
                      <a:lnTo>
                        <a:pt x="0" y="121"/>
                      </a:lnTo>
                      <a:lnTo>
                        <a:pt x="108" y="0"/>
                      </a:lnTo>
                      <a:lnTo>
                        <a:pt x="219" y="121"/>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Freeform: Shape 37"/>
                <p:cNvSpPr/>
                <p:nvPr/>
              </p:nvSpPr>
              <p:spPr bwMode="auto">
                <a:xfrm>
                  <a:off x="6032366" y="5421453"/>
                  <a:ext cx="160093" cy="157168"/>
                </a:xfrm>
                <a:custGeom>
                  <a:avLst/>
                  <a:gdLst>
                    <a:gd name="T0" fmla="*/ 219 w 219"/>
                    <a:gd name="T1" fmla="*/ 121 h 215"/>
                    <a:gd name="T2" fmla="*/ 158 w 219"/>
                    <a:gd name="T3" fmla="*/ 215 h 215"/>
                    <a:gd name="T4" fmla="*/ 61 w 219"/>
                    <a:gd name="T5" fmla="*/ 215 h 215"/>
                    <a:gd name="T6" fmla="*/ 0 w 219"/>
                    <a:gd name="T7" fmla="*/ 121 h 215"/>
                    <a:gd name="T8" fmla="*/ 108 w 219"/>
                    <a:gd name="T9" fmla="*/ 0 h 215"/>
                    <a:gd name="T10" fmla="*/ 219 w 219"/>
                    <a:gd name="T11" fmla="*/ 121 h 215"/>
                  </a:gdLst>
                  <a:ahLst/>
                  <a:cxnLst>
                    <a:cxn ang="0">
                      <a:pos x="T0" y="T1"/>
                    </a:cxn>
                    <a:cxn ang="0">
                      <a:pos x="T2" y="T3"/>
                    </a:cxn>
                    <a:cxn ang="0">
                      <a:pos x="T4" y="T5"/>
                    </a:cxn>
                    <a:cxn ang="0">
                      <a:pos x="T6" y="T7"/>
                    </a:cxn>
                    <a:cxn ang="0">
                      <a:pos x="T8" y="T9"/>
                    </a:cxn>
                    <a:cxn ang="0">
                      <a:pos x="T10" y="T11"/>
                    </a:cxn>
                  </a:cxnLst>
                  <a:rect l="0" t="0" r="r" b="b"/>
                  <a:pathLst>
                    <a:path w="219" h="215">
                      <a:moveTo>
                        <a:pt x="219" y="121"/>
                      </a:moveTo>
                      <a:lnTo>
                        <a:pt x="158" y="215"/>
                      </a:lnTo>
                      <a:lnTo>
                        <a:pt x="61" y="215"/>
                      </a:lnTo>
                      <a:lnTo>
                        <a:pt x="0" y="121"/>
                      </a:lnTo>
                      <a:lnTo>
                        <a:pt x="108" y="0"/>
                      </a:lnTo>
                      <a:lnTo>
                        <a:pt x="219"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Freeform: Shape 38"/>
                <p:cNvSpPr/>
                <p:nvPr/>
              </p:nvSpPr>
              <p:spPr bwMode="auto">
                <a:xfrm>
                  <a:off x="6013360" y="5578621"/>
                  <a:ext cx="198106" cy="449576"/>
                </a:xfrm>
                <a:custGeom>
                  <a:avLst/>
                  <a:gdLst>
                    <a:gd name="T0" fmla="*/ 184 w 271"/>
                    <a:gd name="T1" fmla="*/ 0 h 615"/>
                    <a:gd name="T2" fmla="*/ 271 w 271"/>
                    <a:gd name="T3" fmla="*/ 615 h 615"/>
                    <a:gd name="T4" fmla="*/ 0 w 271"/>
                    <a:gd name="T5" fmla="*/ 615 h 615"/>
                    <a:gd name="T6" fmla="*/ 87 w 271"/>
                    <a:gd name="T7" fmla="*/ 0 h 615"/>
                    <a:gd name="T8" fmla="*/ 184 w 271"/>
                    <a:gd name="T9" fmla="*/ 0 h 615"/>
                  </a:gdLst>
                  <a:ahLst/>
                  <a:cxnLst>
                    <a:cxn ang="0">
                      <a:pos x="T0" y="T1"/>
                    </a:cxn>
                    <a:cxn ang="0">
                      <a:pos x="T2" y="T3"/>
                    </a:cxn>
                    <a:cxn ang="0">
                      <a:pos x="T4" y="T5"/>
                    </a:cxn>
                    <a:cxn ang="0">
                      <a:pos x="T6" y="T7"/>
                    </a:cxn>
                    <a:cxn ang="0">
                      <a:pos x="T8" y="T9"/>
                    </a:cxn>
                  </a:cxnLst>
                  <a:rect l="0" t="0" r="r" b="b"/>
                  <a:pathLst>
                    <a:path w="271" h="615">
                      <a:moveTo>
                        <a:pt x="184" y="0"/>
                      </a:moveTo>
                      <a:lnTo>
                        <a:pt x="271" y="615"/>
                      </a:lnTo>
                      <a:lnTo>
                        <a:pt x="0" y="615"/>
                      </a:lnTo>
                      <a:lnTo>
                        <a:pt x="87" y="0"/>
                      </a:lnTo>
                      <a:lnTo>
                        <a:pt x="184" y="0"/>
                      </a:lnTo>
                      <a:close/>
                    </a:path>
                  </a:pathLst>
                </a:custGeom>
                <a:solidFill>
                  <a:srgbClr val="28A8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Freeform: Shape 39"/>
                <p:cNvSpPr/>
                <p:nvPr/>
              </p:nvSpPr>
              <p:spPr bwMode="auto">
                <a:xfrm>
                  <a:off x="6013360" y="5578621"/>
                  <a:ext cx="198106" cy="449576"/>
                </a:xfrm>
                <a:custGeom>
                  <a:avLst/>
                  <a:gdLst>
                    <a:gd name="T0" fmla="*/ 184 w 271"/>
                    <a:gd name="T1" fmla="*/ 0 h 615"/>
                    <a:gd name="T2" fmla="*/ 271 w 271"/>
                    <a:gd name="T3" fmla="*/ 615 h 615"/>
                    <a:gd name="T4" fmla="*/ 0 w 271"/>
                    <a:gd name="T5" fmla="*/ 615 h 615"/>
                    <a:gd name="T6" fmla="*/ 87 w 271"/>
                    <a:gd name="T7" fmla="*/ 0 h 615"/>
                    <a:gd name="T8" fmla="*/ 184 w 271"/>
                    <a:gd name="T9" fmla="*/ 0 h 615"/>
                  </a:gdLst>
                  <a:ahLst/>
                  <a:cxnLst>
                    <a:cxn ang="0">
                      <a:pos x="T0" y="T1"/>
                    </a:cxn>
                    <a:cxn ang="0">
                      <a:pos x="T2" y="T3"/>
                    </a:cxn>
                    <a:cxn ang="0">
                      <a:pos x="T4" y="T5"/>
                    </a:cxn>
                    <a:cxn ang="0">
                      <a:pos x="T6" y="T7"/>
                    </a:cxn>
                    <a:cxn ang="0">
                      <a:pos x="T8" y="T9"/>
                    </a:cxn>
                  </a:cxnLst>
                  <a:rect l="0" t="0" r="r" b="b"/>
                  <a:pathLst>
                    <a:path w="271" h="615">
                      <a:moveTo>
                        <a:pt x="184" y="0"/>
                      </a:moveTo>
                      <a:lnTo>
                        <a:pt x="271" y="615"/>
                      </a:lnTo>
                      <a:lnTo>
                        <a:pt x="0" y="615"/>
                      </a:lnTo>
                      <a:lnTo>
                        <a:pt x="87" y="0"/>
                      </a:lnTo>
                      <a:lnTo>
                        <a:pt x="1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Freeform: Shape 40"/>
                <p:cNvSpPr/>
                <p:nvPr/>
              </p:nvSpPr>
              <p:spPr bwMode="auto">
                <a:xfrm>
                  <a:off x="6111317" y="5188258"/>
                  <a:ext cx="203954" cy="395480"/>
                </a:xfrm>
                <a:custGeom>
                  <a:avLst/>
                  <a:gdLst>
                    <a:gd name="T0" fmla="*/ 256 w 279"/>
                    <a:gd name="T1" fmla="*/ 0 h 541"/>
                    <a:gd name="T2" fmla="*/ 279 w 279"/>
                    <a:gd name="T3" fmla="*/ 87 h 541"/>
                    <a:gd name="T4" fmla="*/ 216 w 279"/>
                    <a:gd name="T5" fmla="*/ 541 h 541"/>
                    <a:gd name="T6" fmla="*/ 0 w 279"/>
                    <a:gd name="T7" fmla="*/ 321 h 541"/>
                    <a:gd name="T8" fmla="*/ 256 w 279"/>
                    <a:gd name="T9" fmla="*/ 0 h 541"/>
                  </a:gdLst>
                  <a:ahLst/>
                  <a:cxnLst>
                    <a:cxn ang="0">
                      <a:pos x="T0" y="T1"/>
                    </a:cxn>
                    <a:cxn ang="0">
                      <a:pos x="T2" y="T3"/>
                    </a:cxn>
                    <a:cxn ang="0">
                      <a:pos x="T4" y="T5"/>
                    </a:cxn>
                    <a:cxn ang="0">
                      <a:pos x="T6" y="T7"/>
                    </a:cxn>
                    <a:cxn ang="0">
                      <a:pos x="T8" y="T9"/>
                    </a:cxn>
                  </a:cxnLst>
                  <a:rect l="0" t="0" r="r" b="b"/>
                  <a:pathLst>
                    <a:path w="279" h="541">
                      <a:moveTo>
                        <a:pt x="256" y="0"/>
                      </a:moveTo>
                      <a:lnTo>
                        <a:pt x="279" y="87"/>
                      </a:lnTo>
                      <a:lnTo>
                        <a:pt x="216" y="541"/>
                      </a:lnTo>
                      <a:lnTo>
                        <a:pt x="0" y="321"/>
                      </a:lnTo>
                      <a:lnTo>
                        <a:pt x="2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Freeform: Shape 41"/>
                <p:cNvSpPr/>
                <p:nvPr/>
              </p:nvSpPr>
              <p:spPr bwMode="auto">
                <a:xfrm>
                  <a:off x="6111317" y="5188258"/>
                  <a:ext cx="203954" cy="395480"/>
                </a:xfrm>
                <a:custGeom>
                  <a:avLst/>
                  <a:gdLst>
                    <a:gd name="T0" fmla="*/ 256 w 279"/>
                    <a:gd name="T1" fmla="*/ 0 h 541"/>
                    <a:gd name="T2" fmla="*/ 279 w 279"/>
                    <a:gd name="T3" fmla="*/ 87 h 541"/>
                    <a:gd name="T4" fmla="*/ 216 w 279"/>
                    <a:gd name="T5" fmla="*/ 541 h 541"/>
                    <a:gd name="T6" fmla="*/ 0 w 279"/>
                    <a:gd name="T7" fmla="*/ 321 h 541"/>
                    <a:gd name="T8" fmla="*/ 256 w 279"/>
                    <a:gd name="T9" fmla="*/ 0 h 541"/>
                  </a:gdLst>
                  <a:ahLst/>
                  <a:cxnLst>
                    <a:cxn ang="0">
                      <a:pos x="T0" y="T1"/>
                    </a:cxn>
                    <a:cxn ang="0">
                      <a:pos x="T2" y="T3"/>
                    </a:cxn>
                    <a:cxn ang="0">
                      <a:pos x="T4" y="T5"/>
                    </a:cxn>
                    <a:cxn ang="0">
                      <a:pos x="T6" y="T7"/>
                    </a:cxn>
                    <a:cxn ang="0">
                      <a:pos x="T8" y="T9"/>
                    </a:cxn>
                  </a:cxnLst>
                  <a:rect l="0" t="0" r="r" b="b"/>
                  <a:pathLst>
                    <a:path w="279" h="541">
                      <a:moveTo>
                        <a:pt x="256" y="0"/>
                      </a:moveTo>
                      <a:lnTo>
                        <a:pt x="279" y="87"/>
                      </a:lnTo>
                      <a:lnTo>
                        <a:pt x="216" y="541"/>
                      </a:lnTo>
                      <a:lnTo>
                        <a:pt x="0" y="321"/>
                      </a:lnTo>
                      <a:lnTo>
                        <a:pt x="2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Freeform: Shape 42"/>
                <p:cNvSpPr/>
                <p:nvPr/>
              </p:nvSpPr>
              <p:spPr bwMode="auto">
                <a:xfrm>
                  <a:off x="5912480" y="5188258"/>
                  <a:ext cx="198837" cy="399136"/>
                </a:xfrm>
                <a:custGeom>
                  <a:avLst/>
                  <a:gdLst>
                    <a:gd name="T0" fmla="*/ 17 w 272"/>
                    <a:gd name="T1" fmla="*/ 0 h 546"/>
                    <a:gd name="T2" fmla="*/ 0 w 272"/>
                    <a:gd name="T3" fmla="*/ 85 h 546"/>
                    <a:gd name="T4" fmla="*/ 57 w 272"/>
                    <a:gd name="T5" fmla="*/ 546 h 546"/>
                    <a:gd name="T6" fmla="*/ 272 w 272"/>
                    <a:gd name="T7" fmla="*/ 321 h 546"/>
                    <a:gd name="T8" fmla="*/ 17 w 272"/>
                    <a:gd name="T9" fmla="*/ 0 h 546"/>
                  </a:gdLst>
                  <a:ahLst/>
                  <a:cxnLst>
                    <a:cxn ang="0">
                      <a:pos x="T0" y="T1"/>
                    </a:cxn>
                    <a:cxn ang="0">
                      <a:pos x="T2" y="T3"/>
                    </a:cxn>
                    <a:cxn ang="0">
                      <a:pos x="T4" y="T5"/>
                    </a:cxn>
                    <a:cxn ang="0">
                      <a:pos x="T6" y="T7"/>
                    </a:cxn>
                    <a:cxn ang="0">
                      <a:pos x="T8" y="T9"/>
                    </a:cxn>
                  </a:cxnLst>
                  <a:rect l="0" t="0" r="r" b="b"/>
                  <a:pathLst>
                    <a:path w="272" h="546">
                      <a:moveTo>
                        <a:pt x="17" y="0"/>
                      </a:moveTo>
                      <a:lnTo>
                        <a:pt x="0" y="85"/>
                      </a:lnTo>
                      <a:lnTo>
                        <a:pt x="57" y="546"/>
                      </a:lnTo>
                      <a:lnTo>
                        <a:pt x="272" y="32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Freeform: Shape 43"/>
                <p:cNvSpPr/>
                <p:nvPr/>
              </p:nvSpPr>
              <p:spPr bwMode="auto">
                <a:xfrm>
                  <a:off x="5912480" y="5188258"/>
                  <a:ext cx="198837" cy="399136"/>
                </a:xfrm>
                <a:custGeom>
                  <a:avLst/>
                  <a:gdLst>
                    <a:gd name="T0" fmla="*/ 17 w 272"/>
                    <a:gd name="T1" fmla="*/ 0 h 546"/>
                    <a:gd name="T2" fmla="*/ 0 w 272"/>
                    <a:gd name="T3" fmla="*/ 85 h 546"/>
                    <a:gd name="T4" fmla="*/ 57 w 272"/>
                    <a:gd name="T5" fmla="*/ 546 h 546"/>
                    <a:gd name="T6" fmla="*/ 272 w 272"/>
                    <a:gd name="T7" fmla="*/ 321 h 546"/>
                    <a:gd name="T8" fmla="*/ 17 w 272"/>
                    <a:gd name="T9" fmla="*/ 0 h 546"/>
                  </a:gdLst>
                  <a:ahLst/>
                  <a:cxnLst>
                    <a:cxn ang="0">
                      <a:pos x="T0" y="T1"/>
                    </a:cxn>
                    <a:cxn ang="0">
                      <a:pos x="T2" y="T3"/>
                    </a:cxn>
                    <a:cxn ang="0">
                      <a:pos x="T4" y="T5"/>
                    </a:cxn>
                    <a:cxn ang="0">
                      <a:pos x="T6" y="T7"/>
                    </a:cxn>
                    <a:cxn ang="0">
                      <a:pos x="T8" y="T9"/>
                    </a:cxn>
                  </a:cxnLst>
                  <a:rect l="0" t="0" r="r" b="b"/>
                  <a:pathLst>
                    <a:path w="272" h="546">
                      <a:moveTo>
                        <a:pt x="17" y="0"/>
                      </a:moveTo>
                      <a:lnTo>
                        <a:pt x="0" y="85"/>
                      </a:lnTo>
                      <a:lnTo>
                        <a:pt x="57" y="546"/>
                      </a:lnTo>
                      <a:lnTo>
                        <a:pt x="272" y="321"/>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Freeform: Shape 44"/>
                <p:cNvSpPr/>
                <p:nvPr/>
              </p:nvSpPr>
              <p:spPr bwMode="auto">
                <a:xfrm>
                  <a:off x="6106199" y="5184603"/>
                  <a:ext cx="188603" cy="236850"/>
                </a:xfrm>
                <a:custGeom>
                  <a:avLst/>
                  <a:gdLst>
                    <a:gd name="T0" fmla="*/ 109 w 109"/>
                    <a:gd name="T1" fmla="*/ 0 h 137"/>
                    <a:gd name="T2" fmla="*/ 104 w 109"/>
                    <a:gd name="T3" fmla="*/ 6 h 137"/>
                    <a:gd name="T4" fmla="*/ 2 w 109"/>
                    <a:gd name="T5" fmla="*/ 134 h 137"/>
                    <a:gd name="T6" fmla="*/ 0 w 109"/>
                    <a:gd name="T7" fmla="*/ 131 h 137"/>
                    <a:gd name="T8" fmla="*/ 0 w 109"/>
                    <a:gd name="T9" fmla="*/ 135 h 137"/>
                    <a:gd name="T10" fmla="*/ 3 w 109"/>
                    <a:gd name="T11" fmla="*/ 137 h 137"/>
                    <a:gd name="T12" fmla="*/ 109 w 109"/>
                    <a:gd name="T13" fmla="*/ 2 h 137"/>
                    <a:gd name="T14" fmla="*/ 109 w 109"/>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7">
                      <a:moveTo>
                        <a:pt x="109" y="0"/>
                      </a:moveTo>
                      <a:cubicBezTo>
                        <a:pt x="109" y="0"/>
                        <a:pt x="108" y="2"/>
                        <a:pt x="104" y="6"/>
                      </a:cubicBezTo>
                      <a:cubicBezTo>
                        <a:pt x="2" y="134"/>
                        <a:pt x="2" y="134"/>
                        <a:pt x="2" y="134"/>
                      </a:cubicBezTo>
                      <a:cubicBezTo>
                        <a:pt x="0" y="131"/>
                        <a:pt x="0" y="131"/>
                        <a:pt x="0" y="131"/>
                      </a:cubicBezTo>
                      <a:cubicBezTo>
                        <a:pt x="0" y="135"/>
                        <a:pt x="0" y="135"/>
                        <a:pt x="0" y="135"/>
                      </a:cubicBezTo>
                      <a:cubicBezTo>
                        <a:pt x="3" y="137"/>
                        <a:pt x="3" y="137"/>
                        <a:pt x="3" y="137"/>
                      </a:cubicBezTo>
                      <a:cubicBezTo>
                        <a:pt x="109" y="2"/>
                        <a:pt x="109" y="2"/>
                        <a:pt x="109" y="2"/>
                      </a:cubicBezTo>
                      <a:cubicBezTo>
                        <a:pt x="109" y="0"/>
                        <a:pt x="109" y="0"/>
                        <a:pt x="109" y="0"/>
                      </a:cubicBezTo>
                    </a:path>
                  </a:pathLst>
                </a:custGeom>
                <a:solidFill>
                  <a:srgbClr val="DEB0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Freeform: Shape 45"/>
                <p:cNvSpPr/>
                <p:nvPr/>
              </p:nvSpPr>
              <p:spPr bwMode="auto">
                <a:xfrm>
                  <a:off x="6286029" y="5184603"/>
                  <a:ext cx="8772" cy="10235"/>
                </a:xfrm>
                <a:custGeom>
                  <a:avLst/>
                  <a:gdLst>
                    <a:gd name="T0" fmla="*/ 5 w 5"/>
                    <a:gd name="T1" fmla="*/ 0 h 6"/>
                    <a:gd name="T2" fmla="*/ 5 w 5"/>
                    <a:gd name="T3" fmla="*/ 0 h 6"/>
                    <a:gd name="T4" fmla="*/ 0 w 5"/>
                    <a:gd name="T5" fmla="*/ 6 h 6"/>
                    <a:gd name="T6" fmla="*/ 5 w 5"/>
                    <a:gd name="T7" fmla="*/ 0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cubicBezTo>
                        <a:pt x="5" y="0"/>
                        <a:pt x="5" y="0"/>
                        <a:pt x="5" y="0"/>
                      </a:cubicBezTo>
                      <a:cubicBezTo>
                        <a:pt x="0" y="6"/>
                        <a:pt x="0" y="6"/>
                        <a:pt x="0" y="6"/>
                      </a:cubicBezTo>
                      <a:cubicBezTo>
                        <a:pt x="4" y="2"/>
                        <a:pt x="5" y="0"/>
                        <a:pt x="5" y="0"/>
                      </a:cubicBezTo>
                      <a:cubicBezTo>
                        <a:pt x="5" y="0"/>
                        <a:pt x="5" y="0"/>
                        <a:pt x="5" y="0"/>
                      </a:cubicBezTo>
                    </a:path>
                  </a:pathLst>
                </a:custGeom>
                <a:solidFill>
                  <a:srgbClr val="CCA1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Freeform: Shape 46"/>
                <p:cNvSpPr/>
                <p:nvPr/>
              </p:nvSpPr>
              <p:spPr bwMode="auto">
                <a:xfrm>
                  <a:off x="6106199" y="5417798"/>
                  <a:ext cx="5117" cy="5117"/>
                </a:xfrm>
                <a:custGeom>
                  <a:avLst/>
                  <a:gdLst>
                    <a:gd name="T0" fmla="*/ 0 w 7"/>
                    <a:gd name="T1" fmla="*/ 0 h 7"/>
                    <a:gd name="T2" fmla="*/ 0 w 7"/>
                    <a:gd name="T3" fmla="*/ 0 h 7"/>
                    <a:gd name="T4" fmla="*/ 5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5" y="7"/>
                      </a:lnTo>
                      <a:lnTo>
                        <a:pt x="7" y="5"/>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Freeform: Shape 47"/>
                <p:cNvSpPr/>
                <p:nvPr/>
              </p:nvSpPr>
              <p:spPr bwMode="auto">
                <a:xfrm>
                  <a:off x="6106199" y="5417798"/>
                  <a:ext cx="5117" cy="5117"/>
                </a:xfrm>
                <a:custGeom>
                  <a:avLst/>
                  <a:gdLst>
                    <a:gd name="T0" fmla="*/ 0 w 7"/>
                    <a:gd name="T1" fmla="*/ 0 h 7"/>
                    <a:gd name="T2" fmla="*/ 0 w 7"/>
                    <a:gd name="T3" fmla="*/ 0 h 7"/>
                    <a:gd name="T4" fmla="*/ 5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5" y="7"/>
                      </a:lnTo>
                      <a:lnTo>
                        <a:pt x="7"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Freeform: Shape 48"/>
                <p:cNvSpPr/>
                <p:nvPr/>
              </p:nvSpPr>
              <p:spPr bwMode="auto">
                <a:xfrm>
                  <a:off x="6114971" y="5426570"/>
                  <a:ext cx="154245" cy="207609"/>
                </a:xfrm>
                <a:custGeom>
                  <a:avLst/>
                  <a:gdLst>
                    <a:gd name="T0" fmla="*/ 99 w 211"/>
                    <a:gd name="T1" fmla="*/ 123 h 284"/>
                    <a:gd name="T2" fmla="*/ 92 w 211"/>
                    <a:gd name="T3" fmla="*/ 132 h 284"/>
                    <a:gd name="T4" fmla="*/ 201 w 211"/>
                    <a:gd name="T5" fmla="*/ 284 h 284"/>
                    <a:gd name="T6" fmla="*/ 211 w 211"/>
                    <a:gd name="T7" fmla="*/ 222 h 284"/>
                    <a:gd name="T8" fmla="*/ 206 w 211"/>
                    <a:gd name="T9" fmla="*/ 255 h 284"/>
                    <a:gd name="T10" fmla="*/ 99 w 211"/>
                    <a:gd name="T11" fmla="*/ 123 h 284"/>
                    <a:gd name="T12" fmla="*/ 0 w 211"/>
                    <a:gd name="T13" fmla="*/ 0 h 284"/>
                    <a:gd name="T14" fmla="*/ 106 w 211"/>
                    <a:gd name="T15" fmla="*/ 114 h 284"/>
                    <a:gd name="T16" fmla="*/ 106 w 211"/>
                    <a:gd name="T17" fmla="*/ 114 h 284"/>
                    <a:gd name="T18" fmla="*/ 211 w 211"/>
                    <a:gd name="T19" fmla="*/ 222 h 284"/>
                    <a:gd name="T20" fmla="*/ 17 w 211"/>
                    <a:gd name="T21" fmla="*/ 17 h 284"/>
                    <a:gd name="T22" fmla="*/ 0 w 211"/>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284">
                      <a:moveTo>
                        <a:pt x="99" y="123"/>
                      </a:moveTo>
                      <a:lnTo>
                        <a:pt x="92" y="132"/>
                      </a:lnTo>
                      <a:lnTo>
                        <a:pt x="201" y="284"/>
                      </a:lnTo>
                      <a:lnTo>
                        <a:pt x="211" y="222"/>
                      </a:lnTo>
                      <a:lnTo>
                        <a:pt x="206" y="255"/>
                      </a:lnTo>
                      <a:lnTo>
                        <a:pt x="99" y="123"/>
                      </a:lnTo>
                      <a:moveTo>
                        <a:pt x="0" y="0"/>
                      </a:moveTo>
                      <a:lnTo>
                        <a:pt x="106" y="114"/>
                      </a:lnTo>
                      <a:lnTo>
                        <a:pt x="106" y="114"/>
                      </a:lnTo>
                      <a:lnTo>
                        <a:pt x="211" y="222"/>
                      </a:lnTo>
                      <a:lnTo>
                        <a:pt x="17"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Freeform: Shape 49"/>
                <p:cNvSpPr/>
                <p:nvPr/>
              </p:nvSpPr>
              <p:spPr bwMode="auto">
                <a:xfrm>
                  <a:off x="6113510" y="5425107"/>
                  <a:ext cx="78950" cy="97956"/>
                </a:xfrm>
                <a:custGeom>
                  <a:avLst/>
                  <a:gdLst>
                    <a:gd name="T0" fmla="*/ 16 w 108"/>
                    <a:gd name="T1" fmla="*/ 21 h 134"/>
                    <a:gd name="T2" fmla="*/ 94 w 108"/>
                    <a:gd name="T3" fmla="*/ 134 h 134"/>
                    <a:gd name="T4" fmla="*/ 101 w 108"/>
                    <a:gd name="T5" fmla="*/ 125 h 134"/>
                    <a:gd name="T6" fmla="*/ 16 w 108"/>
                    <a:gd name="T7" fmla="*/ 21 h 134"/>
                    <a:gd name="T8" fmla="*/ 0 w 108"/>
                    <a:gd name="T9" fmla="*/ 0 h 134"/>
                    <a:gd name="T10" fmla="*/ 4 w 108"/>
                    <a:gd name="T11" fmla="*/ 7 h 134"/>
                    <a:gd name="T12" fmla="*/ 108 w 108"/>
                    <a:gd name="T13" fmla="*/ 116 h 134"/>
                    <a:gd name="T14" fmla="*/ 108 w 108"/>
                    <a:gd name="T15" fmla="*/ 116 h 134"/>
                    <a:gd name="T16" fmla="*/ 2 w 108"/>
                    <a:gd name="T17" fmla="*/ 2 h 134"/>
                    <a:gd name="T18" fmla="*/ 0 w 108"/>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34">
                      <a:moveTo>
                        <a:pt x="16" y="21"/>
                      </a:moveTo>
                      <a:lnTo>
                        <a:pt x="94" y="134"/>
                      </a:lnTo>
                      <a:lnTo>
                        <a:pt x="101" y="125"/>
                      </a:lnTo>
                      <a:lnTo>
                        <a:pt x="16" y="21"/>
                      </a:lnTo>
                      <a:moveTo>
                        <a:pt x="0" y="0"/>
                      </a:moveTo>
                      <a:lnTo>
                        <a:pt x="4" y="7"/>
                      </a:lnTo>
                      <a:lnTo>
                        <a:pt x="108" y="116"/>
                      </a:lnTo>
                      <a:lnTo>
                        <a:pt x="108" y="116"/>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Freeform: Shape 50"/>
                <p:cNvSpPr/>
                <p:nvPr/>
              </p:nvSpPr>
              <p:spPr bwMode="auto">
                <a:xfrm>
                  <a:off x="6111317" y="5422914"/>
                  <a:ext cx="16082" cy="16082"/>
                </a:xfrm>
                <a:custGeom>
                  <a:avLst/>
                  <a:gdLst>
                    <a:gd name="T0" fmla="*/ 0 w 22"/>
                    <a:gd name="T1" fmla="*/ 0 h 22"/>
                    <a:gd name="T2" fmla="*/ 3 w 22"/>
                    <a:gd name="T3" fmla="*/ 3 h 22"/>
                    <a:gd name="T4" fmla="*/ 5 w 22"/>
                    <a:gd name="T5" fmla="*/ 5 h 22"/>
                    <a:gd name="T6" fmla="*/ 22 w 22"/>
                    <a:gd name="T7" fmla="*/ 22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lnTo>
                        <a:pt x="3" y="3"/>
                      </a:lnTo>
                      <a:lnTo>
                        <a:pt x="5" y="5"/>
                      </a:lnTo>
                      <a:lnTo>
                        <a:pt x="22" y="2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Freeform: Shape 51"/>
                <p:cNvSpPr/>
                <p:nvPr/>
              </p:nvSpPr>
              <p:spPr bwMode="auto">
                <a:xfrm>
                  <a:off x="6111317" y="5422914"/>
                  <a:ext cx="16082" cy="16082"/>
                </a:xfrm>
                <a:custGeom>
                  <a:avLst/>
                  <a:gdLst>
                    <a:gd name="T0" fmla="*/ 0 w 22"/>
                    <a:gd name="T1" fmla="*/ 0 h 22"/>
                    <a:gd name="T2" fmla="*/ 3 w 22"/>
                    <a:gd name="T3" fmla="*/ 3 h 22"/>
                    <a:gd name="T4" fmla="*/ 5 w 22"/>
                    <a:gd name="T5" fmla="*/ 5 h 22"/>
                    <a:gd name="T6" fmla="*/ 22 w 22"/>
                    <a:gd name="T7" fmla="*/ 22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lnTo>
                        <a:pt x="3" y="3"/>
                      </a:lnTo>
                      <a:lnTo>
                        <a:pt x="5" y="5"/>
                      </a:lnTo>
                      <a:lnTo>
                        <a:pt x="22"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Freeform: Shape 52"/>
                <p:cNvSpPr/>
                <p:nvPr/>
              </p:nvSpPr>
              <p:spPr bwMode="auto">
                <a:xfrm>
                  <a:off x="6106199" y="5422914"/>
                  <a:ext cx="5117" cy="3655"/>
                </a:xfrm>
                <a:custGeom>
                  <a:avLst/>
                  <a:gdLst>
                    <a:gd name="T0" fmla="*/ 5 w 7"/>
                    <a:gd name="T1" fmla="*/ 0 h 5"/>
                    <a:gd name="T2" fmla="*/ 0 w 7"/>
                    <a:gd name="T3" fmla="*/ 5 h 5"/>
                    <a:gd name="T4" fmla="*/ 0 w 7"/>
                    <a:gd name="T5" fmla="*/ 5 h 5"/>
                    <a:gd name="T6" fmla="*/ 0 w 7"/>
                    <a:gd name="T7" fmla="*/ 5 h 5"/>
                    <a:gd name="T8" fmla="*/ 5 w 7"/>
                    <a:gd name="T9" fmla="*/ 0 h 5"/>
                    <a:gd name="T10" fmla="*/ 5 w 7"/>
                    <a:gd name="T11" fmla="*/ 0 h 5"/>
                    <a:gd name="T12" fmla="*/ 7 w 7"/>
                    <a:gd name="T13" fmla="*/ 0 h 5"/>
                    <a:gd name="T14" fmla="*/ 5 w 7"/>
                    <a:gd name="T15" fmla="*/ 0 h 5"/>
                    <a:gd name="T16" fmla="*/ 5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0"/>
                      </a:moveTo>
                      <a:lnTo>
                        <a:pt x="0" y="5"/>
                      </a:lnTo>
                      <a:lnTo>
                        <a:pt x="0" y="5"/>
                      </a:lnTo>
                      <a:lnTo>
                        <a:pt x="0" y="5"/>
                      </a:lnTo>
                      <a:lnTo>
                        <a:pt x="5" y="0"/>
                      </a:lnTo>
                      <a:lnTo>
                        <a:pt x="5" y="0"/>
                      </a:lnTo>
                      <a:close/>
                      <a:moveTo>
                        <a:pt x="7" y="0"/>
                      </a:moveTo>
                      <a:lnTo>
                        <a:pt x="5" y="0"/>
                      </a:lnTo>
                      <a:lnTo>
                        <a:pt x="5" y="0"/>
                      </a:lnTo>
                      <a:lnTo>
                        <a:pt x="7"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Freeform: Shape 53"/>
                <p:cNvSpPr/>
                <p:nvPr/>
              </p:nvSpPr>
              <p:spPr bwMode="auto">
                <a:xfrm>
                  <a:off x="6106199" y="5422914"/>
                  <a:ext cx="5117" cy="3655"/>
                </a:xfrm>
                <a:custGeom>
                  <a:avLst/>
                  <a:gdLst>
                    <a:gd name="T0" fmla="*/ 5 w 7"/>
                    <a:gd name="T1" fmla="*/ 0 h 5"/>
                    <a:gd name="T2" fmla="*/ 0 w 7"/>
                    <a:gd name="T3" fmla="*/ 5 h 5"/>
                    <a:gd name="T4" fmla="*/ 0 w 7"/>
                    <a:gd name="T5" fmla="*/ 5 h 5"/>
                    <a:gd name="T6" fmla="*/ 0 w 7"/>
                    <a:gd name="T7" fmla="*/ 5 h 5"/>
                    <a:gd name="T8" fmla="*/ 5 w 7"/>
                    <a:gd name="T9" fmla="*/ 0 h 5"/>
                    <a:gd name="T10" fmla="*/ 5 w 7"/>
                    <a:gd name="T11" fmla="*/ 0 h 5"/>
                    <a:gd name="T12" fmla="*/ 7 w 7"/>
                    <a:gd name="T13" fmla="*/ 0 h 5"/>
                    <a:gd name="T14" fmla="*/ 5 w 7"/>
                    <a:gd name="T15" fmla="*/ 0 h 5"/>
                    <a:gd name="T16" fmla="*/ 5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0"/>
                      </a:moveTo>
                      <a:lnTo>
                        <a:pt x="0" y="5"/>
                      </a:lnTo>
                      <a:lnTo>
                        <a:pt x="0" y="5"/>
                      </a:lnTo>
                      <a:lnTo>
                        <a:pt x="0" y="5"/>
                      </a:lnTo>
                      <a:lnTo>
                        <a:pt x="5" y="0"/>
                      </a:lnTo>
                      <a:lnTo>
                        <a:pt x="5" y="0"/>
                      </a:lnTo>
                      <a:moveTo>
                        <a:pt x="7" y="0"/>
                      </a:moveTo>
                      <a:lnTo>
                        <a:pt x="5" y="0"/>
                      </a:lnTo>
                      <a:lnTo>
                        <a:pt x="5"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Freeform: Shape 54"/>
                <p:cNvSpPr/>
                <p:nvPr/>
              </p:nvSpPr>
              <p:spPr bwMode="auto">
                <a:xfrm>
                  <a:off x="6106199" y="5422914"/>
                  <a:ext cx="5117" cy="3655"/>
                </a:xfrm>
                <a:custGeom>
                  <a:avLst/>
                  <a:gdLst>
                    <a:gd name="T0" fmla="*/ 5 w 7"/>
                    <a:gd name="T1" fmla="*/ 0 h 5"/>
                    <a:gd name="T2" fmla="*/ 3 w 7"/>
                    <a:gd name="T3" fmla="*/ 3 h 5"/>
                    <a:gd name="T4" fmla="*/ 0 w 7"/>
                    <a:gd name="T5" fmla="*/ 5 h 5"/>
                    <a:gd name="T6" fmla="*/ 5 w 7"/>
                    <a:gd name="T7" fmla="*/ 0 h 5"/>
                    <a:gd name="T8" fmla="*/ 5 w 7"/>
                    <a:gd name="T9" fmla="*/ 0 h 5"/>
                    <a:gd name="T10" fmla="*/ 7 w 7"/>
                    <a:gd name="T11" fmla="*/ 0 h 5"/>
                    <a:gd name="T12" fmla="*/ 5 w 7"/>
                    <a:gd name="T13" fmla="*/ 0 h 5"/>
                    <a:gd name="T14" fmla="*/ 5 w 7"/>
                    <a:gd name="T15" fmla="*/ 0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3" y="3"/>
                      </a:lnTo>
                      <a:lnTo>
                        <a:pt x="0" y="5"/>
                      </a:lnTo>
                      <a:lnTo>
                        <a:pt x="5" y="0"/>
                      </a:lnTo>
                      <a:lnTo>
                        <a:pt x="5" y="0"/>
                      </a:lnTo>
                      <a:close/>
                      <a:moveTo>
                        <a:pt x="7" y="0"/>
                      </a:moveTo>
                      <a:lnTo>
                        <a:pt x="5" y="0"/>
                      </a:lnTo>
                      <a:lnTo>
                        <a:pt x="5" y="0"/>
                      </a:lnTo>
                      <a:lnTo>
                        <a:pt x="7"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Freeform: Shape 55"/>
                <p:cNvSpPr/>
                <p:nvPr/>
              </p:nvSpPr>
              <p:spPr bwMode="auto">
                <a:xfrm>
                  <a:off x="6106199" y="5422914"/>
                  <a:ext cx="5117" cy="3655"/>
                </a:xfrm>
                <a:custGeom>
                  <a:avLst/>
                  <a:gdLst>
                    <a:gd name="T0" fmla="*/ 5 w 7"/>
                    <a:gd name="T1" fmla="*/ 0 h 5"/>
                    <a:gd name="T2" fmla="*/ 3 w 7"/>
                    <a:gd name="T3" fmla="*/ 3 h 5"/>
                    <a:gd name="T4" fmla="*/ 0 w 7"/>
                    <a:gd name="T5" fmla="*/ 5 h 5"/>
                    <a:gd name="T6" fmla="*/ 5 w 7"/>
                    <a:gd name="T7" fmla="*/ 0 h 5"/>
                    <a:gd name="T8" fmla="*/ 5 w 7"/>
                    <a:gd name="T9" fmla="*/ 0 h 5"/>
                    <a:gd name="T10" fmla="*/ 7 w 7"/>
                    <a:gd name="T11" fmla="*/ 0 h 5"/>
                    <a:gd name="T12" fmla="*/ 5 w 7"/>
                    <a:gd name="T13" fmla="*/ 0 h 5"/>
                    <a:gd name="T14" fmla="*/ 5 w 7"/>
                    <a:gd name="T15" fmla="*/ 0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3" y="3"/>
                      </a:lnTo>
                      <a:lnTo>
                        <a:pt x="0" y="5"/>
                      </a:lnTo>
                      <a:lnTo>
                        <a:pt x="5" y="0"/>
                      </a:lnTo>
                      <a:lnTo>
                        <a:pt x="5" y="0"/>
                      </a:lnTo>
                      <a:moveTo>
                        <a:pt x="7" y="0"/>
                      </a:moveTo>
                      <a:lnTo>
                        <a:pt x="5" y="0"/>
                      </a:lnTo>
                      <a:lnTo>
                        <a:pt x="5"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Freeform: Shape 56"/>
                <p:cNvSpPr/>
                <p:nvPr/>
              </p:nvSpPr>
              <p:spPr bwMode="auto">
                <a:xfrm>
                  <a:off x="6106199" y="5422914"/>
                  <a:ext cx="3655" cy="2193"/>
                </a:xfrm>
                <a:custGeom>
                  <a:avLst/>
                  <a:gdLst>
                    <a:gd name="T0" fmla="*/ 5 w 5"/>
                    <a:gd name="T1" fmla="*/ 0 h 3"/>
                    <a:gd name="T2" fmla="*/ 0 w 5"/>
                    <a:gd name="T3" fmla="*/ 3 h 3"/>
                    <a:gd name="T4" fmla="*/ 0 w 5"/>
                    <a:gd name="T5" fmla="*/ 3 h 3"/>
                    <a:gd name="T6" fmla="*/ 5 w 5"/>
                    <a:gd name="T7" fmla="*/ 0 h 3"/>
                    <a:gd name="T8" fmla="*/ 5 w 5"/>
                    <a:gd name="T9" fmla="*/ 0 h 3"/>
                    <a:gd name="T10" fmla="*/ 5 w 5"/>
                    <a:gd name="T11" fmla="*/ 0 h 3"/>
                    <a:gd name="T12" fmla="*/ 3 w 5"/>
                    <a:gd name="T13" fmla="*/ 3 h 3"/>
                    <a:gd name="T14" fmla="*/ 3 w 5"/>
                    <a:gd name="T15" fmla="*/ 3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0" y="3"/>
                      </a:lnTo>
                      <a:lnTo>
                        <a:pt x="0" y="3"/>
                      </a:lnTo>
                      <a:lnTo>
                        <a:pt x="5" y="0"/>
                      </a:lnTo>
                      <a:close/>
                      <a:moveTo>
                        <a:pt x="5" y="0"/>
                      </a:moveTo>
                      <a:lnTo>
                        <a:pt x="5" y="0"/>
                      </a:lnTo>
                      <a:lnTo>
                        <a:pt x="3" y="3"/>
                      </a:lnTo>
                      <a:lnTo>
                        <a:pt x="3" y="3"/>
                      </a:lnTo>
                      <a:lnTo>
                        <a:pt x="5"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Freeform: Shape 57"/>
                <p:cNvSpPr/>
                <p:nvPr/>
              </p:nvSpPr>
              <p:spPr bwMode="auto">
                <a:xfrm>
                  <a:off x="6106199" y="5422914"/>
                  <a:ext cx="3655" cy="2193"/>
                </a:xfrm>
                <a:custGeom>
                  <a:avLst/>
                  <a:gdLst>
                    <a:gd name="T0" fmla="*/ 5 w 5"/>
                    <a:gd name="T1" fmla="*/ 0 h 3"/>
                    <a:gd name="T2" fmla="*/ 0 w 5"/>
                    <a:gd name="T3" fmla="*/ 3 h 3"/>
                    <a:gd name="T4" fmla="*/ 0 w 5"/>
                    <a:gd name="T5" fmla="*/ 3 h 3"/>
                    <a:gd name="T6" fmla="*/ 5 w 5"/>
                    <a:gd name="T7" fmla="*/ 0 h 3"/>
                    <a:gd name="T8" fmla="*/ 5 w 5"/>
                    <a:gd name="T9" fmla="*/ 0 h 3"/>
                    <a:gd name="T10" fmla="*/ 5 w 5"/>
                    <a:gd name="T11" fmla="*/ 0 h 3"/>
                    <a:gd name="T12" fmla="*/ 3 w 5"/>
                    <a:gd name="T13" fmla="*/ 3 h 3"/>
                    <a:gd name="T14" fmla="*/ 3 w 5"/>
                    <a:gd name="T15" fmla="*/ 3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0" y="3"/>
                      </a:lnTo>
                      <a:lnTo>
                        <a:pt x="0" y="3"/>
                      </a:lnTo>
                      <a:lnTo>
                        <a:pt x="5" y="0"/>
                      </a:lnTo>
                      <a:moveTo>
                        <a:pt x="5" y="0"/>
                      </a:moveTo>
                      <a:lnTo>
                        <a:pt x="5" y="0"/>
                      </a:lnTo>
                      <a:lnTo>
                        <a:pt x="3" y="3"/>
                      </a:lnTo>
                      <a:lnTo>
                        <a:pt x="3"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Rectangle 58"/>
                <p:cNvSpPr/>
                <p:nvPr/>
              </p:nvSpPr>
              <p:spPr bwMode="auto">
                <a:xfrm>
                  <a:off x="6106199" y="5426570"/>
                  <a:ext cx="731" cy="731"/>
                </a:xfrm>
                <a:prstGeom prst="rect">
                  <a:avLst/>
                </a:prstGeom>
                <a:solidFill>
                  <a:srgbClr val="BC3E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9" name="Freeform: Shape 59"/>
                <p:cNvSpPr/>
                <p:nvPr/>
              </p:nvSpPr>
              <p:spPr bwMode="auto">
                <a:xfrm>
                  <a:off x="6106199" y="542657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Freeform: Shape 60"/>
                <p:cNvSpPr/>
                <p:nvPr/>
              </p:nvSpPr>
              <p:spPr bwMode="auto">
                <a:xfrm>
                  <a:off x="6106199" y="5425107"/>
                  <a:ext cx="2193" cy="1462"/>
                </a:xfrm>
                <a:custGeom>
                  <a:avLst/>
                  <a:gdLst>
                    <a:gd name="T0" fmla="*/ 3 w 3"/>
                    <a:gd name="T1" fmla="*/ 0 h 2"/>
                    <a:gd name="T2" fmla="*/ 3 w 3"/>
                    <a:gd name="T3" fmla="*/ 0 h 2"/>
                    <a:gd name="T4" fmla="*/ 0 w 3"/>
                    <a:gd name="T5" fmla="*/ 2 h 2"/>
                    <a:gd name="T6" fmla="*/ 0 w 3"/>
                    <a:gd name="T7" fmla="*/ 2 h 2"/>
                    <a:gd name="T8" fmla="*/ 0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2"/>
                      </a:lnTo>
                      <a:lnTo>
                        <a:pt x="0" y="2"/>
                      </a:lnTo>
                      <a:lnTo>
                        <a:pt x="0" y="2"/>
                      </a:lnTo>
                      <a:lnTo>
                        <a:pt x="3" y="0"/>
                      </a:lnTo>
                      <a:close/>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Freeform: Shape 61"/>
                <p:cNvSpPr/>
                <p:nvPr/>
              </p:nvSpPr>
              <p:spPr bwMode="auto">
                <a:xfrm>
                  <a:off x="6106199" y="5425107"/>
                  <a:ext cx="2193" cy="1462"/>
                </a:xfrm>
                <a:custGeom>
                  <a:avLst/>
                  <a:gdLst>
                    <a:gd name="T0" fmla="*/ 3 w 3"/>
                    <a:gd name="T1" fmla="*/ 0 h 2"/>
                    <a:gd name="T2" fmla="*/ 3 w 3"/>
                    <a:gd name="T3" fmla="*/ 0 h 2"/>
                    <a:gd name="T4" fmla="*/ 0 w 3"/>
                    <a:gd name="T5" fmla="*/ 2 h 2"/>
                    <a:gd name="T6" fmla="*/ 0 w 3"/>
                    <a:gd name="T7" fmla="*/ 2 h 2"/>
                    <a:gd name="T8" fmla="*/ 0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2"/>
                      </a:lnTo>
                      <a:lnTo>
                        <a:pt x="0" y="2"/>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 name="Freeform: Shape 62"/>
                <p:cNvSpPr/>
                <p:nvPr/>
              </p:nvSpPr>
              <p:spPr bwMode="auto">
                <a:xfrm>
                  <a:off x="6217314" y="5251857"/>
                  <a:ext cx="326034" cy="776340"/>
                </a:xfrm>
                <a:custGeom>
                  <a:avLst/>
                  <a:gdLst>
                    <a:gd name="T0" fmla="*/ 134 w 446"/>
                    <a:gd name="T1" fmla="*/ 0 h 1062"/>
                    <a:gd name="T2" fmla="*/ 111 w 446"/>
                    <a:gd name="T3" fmla="*/ 102 h 1062"/>
                    <a:gd name="T4" fmla="*/ 0 w 446"/>
                    <a:gd name="T5" fmla="*/ 1062 h 1062"/>
                    <a:gd name="T6" fmla="*/ 191 w 446"/>
                    <a:gd name="T7" fmla="*/ 1062 h 1062"/>
                    <a:gd name="T8" fmla="*/ 402 w 446"/>
                    <a:gd name="T9" fmla="*/ 634 h 1062"/>
                    <a:gd name="T10" fmla="*/ 201 w 446"/>
                    <a:gd name="T11" fmla="*/ 499 h 1062"/>
                    <a:gd name="T12" fmla="*/ 446 w 446"/>
                    <a:gd name="T13" fmla="*/ 383 h 1062"/>
                    <a:gd name="T14" fmla="*/ 227 w 446"/>
                    <a:gd name="T15" fmla="*/ 43 h 1062"/>
                    <a:gd name="T16" fmla="*/ 134 w 446"/>
                    <a:gd name="T17"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1062">
                      <a:moveTo>
                        <a:pt x="134" y="0"/>
                      </a:moveTo>
                      <a:lnTo>
                        <a:pt x="111" y="102"/>
                      </a:lnTo>
                      <a:lnTo>
                        <a:pt x="0" y="1062"/>
                      </a:lnTo>
                      <a:lnTo>
                        <a:pt x="191" y="1062"/>
                      </a:lnTo>
                      <a:lnTo>
                        <a:pt x="402" y="634"/>
                      </a:lnTo>
                      <a:lnTo>
                        <a:pt x="201" y="499"/>
                      </a:lnTo>
                      <a:lnTo>
                        <a:pt x="446" y="383"/>
                      </a:lnTo>
                      <a:lnTo>
                        <a:pt x="227" y="43"/>
                      </a:lnTo>
                      <a:lnTo>
                        <a:pt x="13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Freeform: Shape 63"/>
                <p:cNvSpPr/>
                <p:nvPr/>
              </p:nvSpPr>
              <p:spPr bwMode="auto">
                <a:xfrm>
                  <a:off x="6217314" y="5251857"/>
                  <a:ext cx="326034" cy="776340"/>
                </a:xfrm>
                <a:custGeom>
                  <a:avLst/>
                  <a:gdLst>
                    <a:gd name="T0" fmla="*/ 134 w 446"/>
                    <a:gd name="T1" fmla="*/ 0 h 1062"/>
                    <a:gd name="T2" fmla="*/ 111 w 446"/>
                    <a:gd name="T3" fmla="*/ 102 h 1062"/>
                    <a:gd name="T4" fmla="*/ 0 w 446"/>
                    <a:gd name="T5" fmla="*/ 1062 h 1062"/>
                    <a:gd name="T6" fmla="*/ 191 w 446"/>
                    <a:gd name="T7" fmla="*/ 1062 h 1062"/>
                    <a:gd name="T8" fmla="*/ 402 w 446"/>
                    <a:gd name="T9" fmla="*/ 634 h 1062"/>
                    <a:gd name="T10" fmla="*/ 201 w 446"/>
                    <a:gd name="T11" fmla="*/ 499 h 1062"/>
                    <a:gd name="T12" fmla="*/ 446 w 446"/>
                    <a:gd name="T13" fmla="*/ 383 h 1062"/>
                    <a:gd name="T14" fmla="*/ 227 w 446"/>
                    <a:gd name="T15" fmla="*/ 43 h 1062"/>
                    <a:gd name="T16" fmla="*/ 134 w 446"/>
                    <a:gd name="T17"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1062">
                      <a:moveTo>
                        <a:pt x="134" y="0"/>
                      </a:moveTo>
                      <a:lnTo>
                        <a:pt x="111" y="102"/>
                      </a:lnTo>
                      <a:lnTo>
                        <a:pt x="0" y="1062"/>
                      </a:lnTo>
                      <a:lnTo>
                        <a:pt x="191" y="1062"/>
                      </a:lnTo>
                      <a:lnTo>
                        <a:pt x="402" y="634"/>
                      </a:lnTo>
                      <a:lnTo>
                        <a:pt x="201" y="499"/>
                      </a:lnTo>
                      <a:lnTo>
                        <a:pt x="446" y="383"/>
                      </a:lnTo>
                      <a:lnTo>
                        <a:pt x="227" y="43"/>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Freeform: Shape 64"/>
                <p:cNvSpPr/>
                <p:nvPr/>
              </p:nvSpPr>
              <p:spPr bwMode="auto">
                <a:xfrm>
                  <a:off x="5681478" y="5240160"/>
                  <a:ext cx="324571" cy="788037"/>
                </a:xfrm>
                <a:custGeom>
                  <a:avLst/>
                  <a:gdLst>
                    <a:gd name="T0" fmla="*/ 338 w 444"/>
                    <a:gd name="T1" fmla="*/ 0 h 1078"/>
                    <a:gd name="T2" fmla="*/ 338 w 444"/>
                    <a:gd name="T3" fmla="*/ 116 h 1078"/>
                    <a:gd name="T4" fmla="*/ 444 w 444"/>
                    <a:gd name="T5" fmla="*/ 1078 h 1078"/>
                    <a:gd name="T6" fmla="*/ 253 w 444"/>
                    <a:gd name="T7" fmla="*/ 1078 h 1078"/>
                    <a:gd name="T8" fmla="*/ 42 w 444"/>
                    <a:gd name="T9" fmla="*/ 650 h 1078"/>
                    <a:gd name="T10" fmla="*/ 243 w 444"/>
                    <a:gd name="T11" fmla="*/ 515 h 1078"/>
                    <a:gd name="T12" fmla="*/ 0 w 444"/>
                    <a:gd name="T13" fmla="*/ 399 h 1078"/>
                    <a:gd name="T14" fmla="*/ 201 w 444"/>
                    <a:gd name="T15" fmla="*/ 61 h 1078"/>
                    <a:gd name="T16" fmla="*/ 338 w 444"/>
                    <a:gd name="T17"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1078">
                      <a:moveTo>
                        <a:pt x="338" y="0"/>
                      </a:moveTo>
                      <a:lnTo>
                        <a:pt x="338" y="116"/>
                      </a:lnTo>
                      <a:lnTo>
                        <a:pt x="444" y="1078"/>
                      </a:lnTo>
                      <a:lnTo>
                        <a:pt x="253" y="1078"/>
                      </a:lnTo>
                      <a:lnTo>
                        <a:pt x="42" y="650"/>
                      </a:lnTo>
                      <a:lnTo>
                        <a:pt x="243" y="515"/>
                      </a:lnTo>
                      <a:lnTo>
                        <a:pt x="0" y="399"/>
                      </a:lnTo>
                      <a:lnTo>
                        <a:pt x="201" y="61"/>
                      </a:lnTo>
                      <a:lnTo>
                        <a:pt x="338"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Freeform: Shape 65"/>
                <p:cNvSpPr/>
                <p:nvPr/>
              </p:nvSpPr>
              <p:spPr bwMode="auto">
                <a:xfrm>
                  <a:off x="6007512" y="5578621"/>
                  <a:ext cx="203954" cy="449576"/>
                </a:xfrm>
                <a:custGeom>
                  <a:avLst/>
                  <a:gdLst>
                    <a:gd name="T0" fmla="*/ 192 w 279"/>
                    <a:gd name="T1" fmla="*/ 0 h 615"/>
                    <a:gd name="T2" fmla="*/ 279 w 279"/>
                    <a:gd name="T3" fmla="*/ 615 h 615"/>
                    <a:gd name="T4" fmla="*/ 0 w 279"/>
                    <a:gd name="T5" fmla="*/ 615 h 615"/>
                    <a:gd name="T6" fmla="*/ 88 w 279"/>
                    <a:gd name="T7" fmla="*/ 0 h 615"/>
                    <a:gd name="T8" fmla="*/ 192 w 279"/>
                    <a:gd name="T9" fmla="*/ 0 h 615"/>
                  </a:gdLst>
                  <a:ahLst/>
                  <a:cxnLst>
                    <a:cxn ang="0">
                      <a:pos x="T0" y="T1"/>
                    </a:cxn>
                    <a:cxn ang="0">
                      <a:pos x="T2" y="T3"/>
                    </a:cxn>
                    <a:cxn ang="0">
                      <a:pos x="T4" y="T5"/>
                    </a:cxn>
                    <a:cxn ang="0">
                      <a:pos x="T6" y="T7"/>
                    </a:cxn>
                    <a:cxn ang="0">
                      <a:pos x="T8" y="T9"/>
                    </a:cxn>
                  </a:cxnLst>
                  <a:rect l="0" t="0" r="r" b="b"/>
                  <a:pathLst>
                    <a:path w="279" h="615">
                      <a:moveTo>
                        <a:pt x="192" y="0"/>
                      </a:moveTo>
                      <a:lnTo>
                        <a:pt x="279" y="615"/>
                      </a:lnTo>
                      <a:lnTo>
                        <a:pt x="0" y="615"/>
                      </a:lnTo>
                      <a:lnTo>
                        <a:pt x="88" y="0"/>
                      </a:lnTo>
                      <a:lnTo>
                        <a:pt x="192"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Freeform: Shape 66"/>
                <p:cNvSpPr/>
                <p:nvPr/>
              </p:nvSpPr>
              <p:spPr bwMode="auto">
                <a:xfrm>
                  <a:off x="6007512" y="5578621"/>
                  <a:ext cx="203954" cy="449576"/>
                </a:xfrm>
                <a:custGeom>
                  <a:avLst/>
                  <a:gdLst>
                    <a:gd name="T0" fmla="*/ 192 w 279"/>
                    <a:gd name="T1" fmla="*/ 0 h 615"/>
                    <a:gd name="T2" fmla="*/ 279 w 279"/>
                    <a:gd name="T3" fmla="*/ 615 h 615"/>
                    <a:gd name="T4" fmla="*/ 0 w 279"/>
                    <a:gd name="T5" fmla="*/ 615 h 615"/>
                    <a:gd name="T6" fmla="*/ 88 w 279"/>
                    <a:gd name="T7" fmla="*/ 0 h 615"/>
                    <a:gd name="T8" fmla="*/ 192 w 279"/>
                    <a:gd name="T9" fmla="*/ 0 h 615"/>
                  </a:gdLst>
                  <a:ahLst/>
                  <a:cxnLst>
                    <a:cxn ang="0">
                      <a:pos x="T0" y="T1"/>
                    </a:cxn>
                    <a:cxn ang="0">
                      <a:pos x="T2" y="T3"/>
                    </a:cxn>
                    <a:cxn ang="0">
                      <a:pos x="T4" y="T5"/>
                    </a:cxn>
                    <a:cxn ang="0">
                      <a:pos x="T6" y="T7"/>
                    </a:cxn>
                    <a:cxn ang="0">
                      <a:pos x="T8" y="T9"/>
                    </a:cxn>
                  </a:cxnLst>
                  <a:rect l="0" t="0" r="r" b="b"/>
                  <a:pathLst>
                    <a:path w="279" h="615">
                      <a:moveTo>
                        <a:pt x="192" y="0"/>
                      </a:moveTo>
                      <a:lnTo>
                        <a:pt x="279" y="615"/>
                      </a:lnTo>
                      <a:lnTo>
                        <a:pt x="0" y="615"/>
                      </a:lnTo>
                      <a:lnTo>
                        <a:pt x="88" y="0"/>
                      </a:lnTo>
                      <a:lnTo>
                        <a:pt x="1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Freeform: Shape 67"/>
                <p:cNvSpPr/>
                <p:nvPr/>
              </p:nvSpPr>
              <p:spPr bwMode="auto">
                <a:xfrm>
                  <a:off x="5952686" y="5592510"/>
                  <a:ext cx="0" cy="3655"/>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Freeform: Shape 68"/>
                <p:cNvSpPr/>
                <p:nvPr/>
              </p:nvSpPr>
              <p:spPr bwMode="auto">
                <a:xfrm>
                  <a:off x="5952686" y="5592510"/>
                  <a:ext cx="0" cy="3655"/>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Freeform: Shape 69"/>
                <p:cNvSpPr/>
                <p:nvPr/>
              </p:nvSpPr>
              <p:spPr bwMode="auto">
                <a:xfrm>
                  <a:off x="6095965" y="5425107"/>
                  <a:ext cx="10235" cy="15351"/>
                </a:xfrm>
                <a:custGeom>
                  <a:avLst/>
                  <a:gdLst>
                    <a:gd name="T0" fmla="*/ 14 w 14"/>
                    <a:gd name="T1" fmla="*/ 0 h 21"/>
                    <a:gd name="T2" fmla="*/ 10 w 14"/>
                    <a:gd name="T3" fmla="*/ 7 h 21"/>
                    <a:gd name="T4" fmla="*/ 0 w 14"/>
                    <a:gd name="T5" fmla="*/ 21 h 21"/>
                    <a:gd name="T6" fmla="*/ 14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0" y="7"/>
                      </a:lnTo>
                      <a:lnTo>
                        <a:pt x="0" y="21"/>
                      </a:lnTo>
                      <a:lnTo>
                        <a:pt x="14" y="2"/>
                      </a:lnTo>
                      <a:lnTo>
                        <a:pt x="14"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Freeform: Shape 70"/>
                <p:cNvSpPr/>
                <p:nvPr/>
              </p:nvSpPr>
              <p:spPr bwMode="auto">
                <a:xfrm>
                  <a:off x="6095965" y="5425107"/>
                  <a:ext cx="10235" cy="15351"/>
                </a:xfrm>
                <a:custGeom>
                  <a:avLst/>
                  <a:gdLst>
                    <a:gd name="T0" fmla="*/ 14 w 14"/>
                    <a:gd name="T1" fmla="*/ 0 h 21"/>
                    <a:gd name="T2" fmla="*/ 10 w 14"/>
                    <a:gd name="T3" fmla="*/ 7 h 21"/>
                    <a:gd name="T4" fmla="*/ 0 w 14"/>
                    <a:gd name="T5" fmla="*/ 21 h 21"/>
                    <a:gd name="T6" fmla="*/ 14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0" y="7"/>
                      </a:lnTo>
                      <a:lnTo>
                        <a:pt x="0" y="21"/>
                      </a:lnTo>
                      <a:lnTo>
                        <a:pt x="14" y="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Freeform: Shape 71"/>
                <p:cNvSpPr/>
                <p:nvPr/>
              </p:nvSpPr>
              <p:spPr bwMode="auto">
                <a:xfrm>
                  <a:off x="5952686" y="5509905"/>
                  <a:ext cx="81143" cy="103073"/>
                </a:xfrm>
                <a:custGeom>
                  <a:avLst/>
                  <a:gdLst>
                    <a:gd name="T0" fmla="*/ 104 w 111"/>
                    <a:gd name="T1" fmla="*/ 0 h 141"/>
                    <a:gd name="T2" fmla="*/ 0 w 111"/>
                    <a:gd name="T3" fmla="*/ 113 h 141"/>
                    <a:gd name="T4" fmla="*/ 0 w 111"/>
                    <a:gd name="T5" fmla="*/ 118 h 141"/>
                    <a:gd name="T6" fmla="*/ 2 w 111"/>
                    <a:gd name="T7" fmla="*/ 141 h 141"/>
                    <a:gd name="T8" fmla="*/ 111 w 111"/>
                    <a:gd name="T9" fmla="*/ 9 h 141"/>
                    <a:gd name="T10" fmla="*/ 104 w 111"/>
                    <a:gd name="T11" fmla="*/ 0 h 141"/>
                  </a:gdLst>
                  <a:ahLst/>
                  <a:cxnLst>
                    <a:cxn ang="0">
                      <a:pos x="T0" y="T1"/>
                    </a:cxn>
                    <a:cxn ang="0">
                      <a:pos x="T2" y="T3"/>
                    </a:cxn>
                    <a:cxn ang="0">
                      <a:pos x="T4" y="T5"/>
                    </a:cxn>
                    <a:cxn ang="0">
                      <a:pos x="T6" y="T7"/>
                    </a:cxn>
                    <a:cxn ang="0">
                      <a:pos x="T8" y="T9"/>
                    </a:cxn>
                    <a:cxn ang="0">
                      <a:pos x="T10" y="T11"/>
                    </a:cxn>
                  </a:cxnLst>
                  <a:rect l="0" t="0" r="r" b="b"/>
                  <a:pathLst>
                    <a:path w="111" h="141">
                      <a:moveTo>
                        <a:pt x="104" y="0"/>
                      </a:moveTo>
                      <a:lnTo>
                        <a:pt x="0" y="113"/>
                      </a:lnTo>
                      <a:lnTo>
                        <a:pt x="0" y="118"/>
                      </a:lnTo>
                      <a:lnTo>
                        <a:pt x="2" y="141"/>
                      </a:lnTo>
                      <a:lnTo>
                        <a:pt x="111" y="9"/>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Freeform: Shape 72"/>
                <p:cNvSpPr/>
                <p:nvPr/>
              </p:nvSpPr>
              <p:spPr bwMode="auto">
                <a:xfrm>
                  <a:off x="6028712" y="5430225"/>
                  <a:ext cx="74563" cy="86260"/>
                </a:xfrm>
                <a:custGeom>
                  <a:avLst/>
                  <a:gdLst>
                    <a:gd name="T0" fmla="*/ 102 w 102"/>
                    <a:gd name="T1" fmla="*/ 0 h 118"/>
                    <a:gd name="T2" fmla="*/ 0 w 102"/>
                    <a:gd name="T3" fmla="*/ 109 h 118"/>
                    <a:gd name="T4" fmla="*/ 7 w 102"/>
                    <a:gd name="T5" fmla="*/ 118 h 118"/>
                    <a:gd name="T6" fmla="*/ 92 w 102"/>
                    <a:gd name="T7" fmla="*/ 14 h 118"/>
                    <a:gd name="T8" fmla="*/ 102 w 102"/>
                    <a:gd name="T9" fmla="*/ 0 h 118"/>
                  </a:gdLst>
                  <a:ahLst/>
                  <a:cxnLst>
                    <a:cxn ang="0">
                      <a:pos x="T0" y="T1"/>
                    </a:cxn>
                    <a:cxn ang="0">
                      <a:pos x="T2" y="T3"/>
                    </a:cxn>
                    <a:cxn ang="0">
                      <a:pos x="T4" y="T5"/>
                    </a:cxn>
                    <a:cxn ang="0">
                      <a:pos x="T6" y="T7"/>
                    </a:cxn>
                    <a:cxn ang="0">
                      <a:pos x="T8" y="T9"/>
                    </a:cxn>
                  </a:cxnLst>
                  <a:rect l="0" t="0" r="r" b="b"/>
                  <a:pathLst>
                    <a:path w="102" h="118">
                      <a:moveTo>
                        <a:pt x="102" y="0"/>
                      </a:moveTo>
                      <a:lnTo>
                        <a:pt x="0" y="109"/>
                      </a:lnTo>
                      <a:lnTo>
                        <a:pt x="7" y="118"/>
                      </a:lnTo>
                      <a:lnTo>
                        <a:pt x="92" y="14"/>
                      </a:lnTo>
                      <a:lnTo>
                        <a:pt x="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Rectangle 73"/>
                <p:cNvSpPr/>
                <p:nvPr/>
              </p:nvSpPr>
              <p:spPr bwMode="auto">
                <a:xfrm>
                  <a:off x="6109854" y="5422914"/>
                  <a:ext cx="731" cy="7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4" name="Freeform: Shape 74"/>
                <p:cNvSpPr/>
                <p:nvPr/>
              </p:nvSpPr>
              <p:spPr bwMode="auto">
                <a:xfrm>
                  <a:off x="6109854" y="54229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Freeform: Shape 75"/>
                <p:cNvSpPr/>
                <p:nvPr/>
              </p:nvSpPr>
              <p:spPr bwMode="auto">
                <a:xfrm>
                  <a:off x="6106199" y="5422914"/>
                  <a:ext cx="3655" cy="2193"/>
                </a:xfrm>
                <a:custGeom>
                  <a:avLst/>
                  <a:gdLst>
                    <a:gd name="T0" fmla="*/ 5 w 5"/>
                    <a:gd name="T1" fmla="*/ 0 h 3"/>
                    <a:gd name="T2" fmla="*/ 5 w 5"/>
                    <a:gd name="T3" fmla="*/ 0 h 3"/>
                    <a:gd name="T4" fmla="*/ 0 w 5"/>
                    <a:gd name="T5" fmla="*/ 3 h 3"/>
                    <a:gd name="T6" fmla="*/ 0 w 5"/>
                    <a:gd name="T7" fmla="*/ 3 h 3"/>
                    <a:gd name="T8" fmla="*/ 3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0"/>
                      </a:lnTo>
                      <a:lnTo>
                        <a:pt x="0" y="3"/>
                      </a:lnTo>
                      <a:lnTo>
                        <a:pt x="0" y="3"/>
                      </a:lnTo>
                      <a:lnTo>
                        <a:pt x="3" y="3"/>
                      </a:lnTo>
                      <a:lnTo>
                        <a:pt x="5" y="0"/>
                      </a:lnTo>
                      <a:close/>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Freeform: Shape 76"/>
                <p:cNvSpPr/>
                <p:nvPr/>
              </p:nvSpPr>
              <p:spPr bwMode="auto">
                <a:xfrm>
                  <a:off x="6106199" y="5422914"/>
                  <a:ext cx="3655" cy="2193"/>
                </a:xfrm>
                <a:custGeom>
                  <a:avLst/>
                  <a:gdLst>
                    <a:gd name="T0" fmla="*/ 5 w 5"/>
                    <a:gd name="T1" fmla="*/ 0 h 3"/>
                    <a:gd name="T2" fmla="*/ 5 w 5"/>
                    <a:gd name="T3" fmla="*/ 0 h 3"/>
                    <a:gd name="T4" fmla="*/ 0 w 5"/>
                    <a:gd name="T5" fmla="*/ 3 h 3"/>
                    <a:gd name="T6" fmla="*/ 0 w 5"/>
                    <a:gd name="T7" fmla="*/ 3 h 3"/>
                    <a:gd name="T8" fmla="*/ 3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0"/>
                      </a:lnTo>
                      <a:lnTo>
                        <a:pt x="0" y="3"/>
                      </a:lnTo>
                      <a:lnTo>
                        <a:pt x="0" y="3"/>
                      </a:lnTo>
                      <a:lnTo>
                        <a:pt x="3"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Freeform: Shape 77"/>
                <p:cNvSpPr/>
                <p:nvPr/>
              </p:nvSpPr>
              <p:spPr bwMode="auto">
                <a:xfrm>
                  <a:off x="6106199" y="5425107"/>
                  <a:ext cx="2193" cy="146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Freeform: Shape 78"/>
                <p:cNvSpPr/>
                <p:nvPr/>
              </p:nvSpPr>
              <p:spPr bwMode="auto">
                <a:xfrm>
                  <a:off x="6106199" y="5425107"/>
                  <a:ext cx="2193" cy="146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Freeform: Shape 79"/>
                <p:cNvSpPr/>
                <p:nvPr/>
              </p:nvSpPr>
              <p:spPr bwMode="auto">
                <a:xfrm>
                  <a:off x="6109854" y="5422914"/>
                  <a:ext cx="15351" cy="17544"/>
                </a:xfrm>
                <a:custGeom>
                  <a:avLst/>
                  <a:gdLst>
                    <a:gd name="T0" fmla="*/ 0 w 21"/>
                    <a:gd name="T1" fmla="*/ 0 h 24"/>
                    <a:gd name="T2" fmla="*/ 0 w 21"/>
                    <a:gd name="T3" fmla="*/ 0 h 24"/>
                    <a:gd name="T4" fmla="*/ 21 w 21"/>
                    <a:gd name="T5" fmla="*/ 24 h 24"/>
                    <a:gd name="T6" fmla="*/ 9 w 21"/>
                    <a:gd name="T7" fmla="*/ 10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0" y="0"/>
                      </a:lnTo>
                      <a:lnTo>
                        <a:pt x="21" y="24"/>
                      </a:lnTo>
                      <a:lnTo>
                        <a:pt x="9" y="10"/>
                      </a:lnTo>
                      <a:lnTo>
                        <a:pt x="0"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Freeform: Shape 80"/>
                <p:cNvSpPr/>
                <p:nvPr/>
              </p:nvSpPr>
              <p:spPr bwMode="auto">
                <a:xfrm>
                  <a:off x="6109854" y="5422914"/>
                  <a:ext cx="15351" cy="17544"/>
                </a:xfrm>
                <a:custGeom>
                  <a:avLst/>
                  <a:gdLst>
                    <a:gd name="T0" fmla="*/ 0 w 21"/>
                    <a:gd name="T1" fmla="*/ 0 h 24"/>
                    <a:gd name="T2" fmla="*/ 0 w 21"/>
                    <a:gd name="T3" fmla="*/ 0 h 24"/>
                    <a:gd name="T4" fmla="*/ 21 w 21"/>
                    <a:gd name="T5" fmla="*/ 24 h 24"/>
                    <a:gd name="T6" fmla="*/ 9 w 21"/>
                    <a:gd name="T7" fmla="*/ 10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0" y="0"/>
                      </a:lnTo>
                      <a:lnTo>
                        <a:pt x="21" y="24"/>
                      </a:lnTo>
                      <a:lnTo>
                        <a:pt x="9"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Rectangle 81"/>
                <p:cNvSpPr/>
                <p:nvPr/>
              </p:nvSpPr>
              <p:spPr bwMode="auto">
                <a:xfrm>
                  <a:off x="6109854" y="5422914"/>
                  <a:ext cx="731" cy="7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 name="Freeform: Shape 82"/>
                <p:cNvSpPr/>
                <p:nvPr/>
              </p:nvSpPr>
              <p:spPr bwMode="auto">
                <a:xfrm>
                  <a:off x="6109854" y="54229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Freeform: Shape 83"/>
                <p:cNvSpPr/>
                <p:nvPr/>
              </p:nvSpPr>
              <p:spPr bwMode="auto">
                <a:xfrm>
                  <a:off x="6187342" y="5509905"/>
                  <a:ext cx="81874" cy="103073"/>
                </a:xfrm>
                <a:custGeom>
                  <a:avLst/>
                  <a:gdLst>
                    <a:gd name="T0" fmla="*/ 7 w 112"/>
                    <a:gd name="T1" fmla="*/ 0 h 141"/>
                    <a:gd name="T2" fmla="*/ 0 w 112"/>
                    <a:gd name="T3" fmla="*/ 9 h 141"/>
                    <a:gd name="T4" fmla="*/ 107 w 112"/>
                    <a:gd name="T5" fmla="*/ 141 h 141"/>
                    <a:gd name="T6" fmla="*/ 112 w 112"/>
                    <a:gd name="T7" fmla="*/ 108 h 141"/>
                    <a:gd name="T8" fmla="*/ 7 w 112"/>
                    <a:gd name="T9" fmla="*/ 0 h 141"/>
                  </a:gdLst>
                  <a:ahLst/>
                  <a:cxnLst>
                    <a:cxn ang="0">
                      <a:pos x="T0" y="T1"/>
                    </a:cxn>
                    <a:cxn ang="0">
                      <a:pos x="T2" y="T3"/>
                    </a:cxn>
                    <a:cxn ang="0">
                      <a:pos x="T4" y="T5"/>
                    </a:cxn>
                    <a:cxn ang="0">
                      <a:pos x="T6" y="T7"/>
                    </a:cxn>
                    <a:cxn ang="0">
                      <a:pos x="T8" y="T9"/>
                    </a:cxn>
                  </a:cxnLst>
                  <a:rect l="0" t="0" r="r" b="b"/>
                  <a:pathLst>
                    <a:path w="112" h="141">
                      <a:moveTo>
                        <a:pt x="7" y="0"/>
                      </a:moveTo>
                      <a:lnTo>
                        <a:pt x="0" y="9"/>
                      </a:lnTo>
                      <a:lnTo>
                        <a:pt x="107" y="141"/>
                      </a:lnTo>
                      <a:lnTo>
                        <a:pt x="112" y="10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Freeform: Shape 84"/>
                <p:cNvSpPr/>
                <p:nvPr/>
              </p:nvSpPr>
              <p:spPr bwMode="auto">
                <a:xfrm>
                  <a:off x="6116433" y="5430225"/>
                  <a:ext cx="76026" cy="86260"/>
                </a:xfrm>
                <a:custGeom>
                  <a:avLst/>
                  <a:gdLst>
                    <a:gd name="T0" fmla="*/ 0 w 104"/>
                    <a:gd name="T1" fmla="*/ 0 h 118"/>
                    <a:gd name="T2" fmla="*/ 12 w 104"/>
                    <a:gd name="T3" fmla="*/ 14 h 118"/>
                    <a:gd name="T4" fmla="*/ 97 w 104"/>
                    <a:gd name="T5" fmla="*/ 118 h 118"/>
                    <a:gd name="T6" fmla="*/ 104 w 104"/>
                    <a:gd name="T7" fmla="*/ 109 h 118"/>
                    <a:gd name="T8" fmla="*/ 0 w 104"/>
                    <a:gd name="T9" fmla="*/ 0 h 118"/>
                  </a:gdLst>
                  <a:ahLst/>
                  <a:cxnLst>
                    <a:cxn ang="0">
                      <a:pos x="T0" y="T1"/>
                    </a:cxn>
                    <a:cxn ang="0">
                      <a:pos x="T2" y="T3"/>
                    </a:cxn>
                    <a:cxn ang="0">
                      <a:pos x="T4" y="T5"/>
                    </a:cxn>
                    <a:cxn ang="0">
                      <a:pos x="T6" y="T7"/>
                    </a:cxn>
                    <a:cxn ang="0">
                      <a:pos x="T8" y="T9"/>
                    </a:cxn>
                  </a:cxnLst>
                  <a:rect l="0" t="0" r="r" b="b"/>
                  <a:pathLst>
                    <a:path w="104" h="118">
                      <a:moveTo>
                        <a:pt x="0" y="0"/>
                      </a:moveTo>
                      <a:lnTo>
                        <a:pt x="12" y="14"/>
                      </a:lnTo>
                      <a:lnTo>
                        <a:pt x="97" y="118"/>
                      </a:lnTo>
                      <a:lnTo>
                        <a:pt x="104" y="10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Rectangle 85"/>
                <p:cNvSpPr/>
                <p:nvPr/>
              </p:nvSpPr>
              <p:spPr bwMode="auto">
                <a:xfrm>
                  <a:off x="6109854" y="5422914"/>
                  <a:ext cx="731" cy="731"/>
                </a:xfrm>
                <a:prstGeom prst="rect">
                  <a:avLst/>
                </a:prstGeom>
                <a:solidFill>
                  <a:srgbClr val="BC3E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 name="Rectangle 86"/>
                <p:cNvSpPr/>
                <p:nvPr/>
              </p:nvSpPr>
              <p:spPr bwMode="auto">
                <a:xfrm>
                  <a:off x="6109854" y="5422914"/>
                  <a:ext cx="73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 name="Rectangle 87"/>
                <p:cNvSpPr/>
                <p:nvPr/>
              </p:nvSpPr>
              <p:spPr bwMode="auto">
                <a:xfrm>
                  <a:off x="6109854" y="5422914"/>
                  <a:ext cx="731" cy="73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 name="Rectangle 88"/>
                <p:cNvSpPr/>
                <p:nvPr/>
              </p:nvSpPr>
              <p:spPr bwMode="auto">
                <a:xfrm>
                  <a:off x="6109854" y="5422914"/>
                  <a:ext cx="73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 name="Freeform: Shape 89"/>
                <p:cNvSpPr/>
                <p:nvPr/>
              </p:nvSpPr>
              <p:spPr bwMode="auto">
                <a:xfrm>
                  <a:off x="6070380" y="5578621"/>
                  <a:ext cx="78950" cy="17544"/>
                </a:xfrm>
                <a:custGeom>
                  <a:avLst/>
                  <a:gdLst>
                    <a:gd name="T0" fmla="*/ 106 w 108"/>
                    <a:gd name="T1" fmla="*/ 0 h 24"/>
                    <a:gd name="T2" fmla="*/ 106 w 108"/>
                    <a:gd name="T3" fmla="*/ 0 h 24"/>
                    <a:gd name="T4" fmla="*/ 49 w 108"/>
                    <a:gd name="T5" fmla="*/ 0 h 24"/>
                    <a:gd name="T6" fmla="*/ 4 w 108"/>
                    <a:gd name="T7" fmla="*/ 0 h 24"/>
                    <a:gd name="T8" fmla="*/ 2 w 108"/>
                    <a:gd name="T9" fmla="*/ 0 h 24"/>
                    <a:gd name="T10" fmla="*/ 0 w 108"/>
                    <a:gd name="T11" fmla="*/ 24 h 24"/>
                    <a:gd name="T12" fmla="*/ 108 w 108"/>
                    <a:gd name="T13" fmla="*/ 24 h 24"/>
                    <a:gd name="T14" fmla="*/ 106 w 10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4">
                      <a:moveTo>
                        <a:pt x="106" y="0"/>
                      </a:moveTo>
                      <a:lnTo>
                        <a:pt x="106" y="0"/>
                      </a:lnTo>
                      <a:lnTo>
                        <a:pt x="49" y="0"/>
                      </a:lnTo>
                      <a:lnTo>
                        <a:pt x="4" y="0"/>
                      </a:lnTo>
                      <a:lnTo>
                        <a:pt x="2" y="0"/>
                      </a:lnTo>
                      <a:lnTo>
                        <a:pt x="0" y="24"/>
                      </a:lnTo>
                      <a:lnTo>
                        <a:pt x="108" y="24"/>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 name="Rectangle 90"/>
                <p:cNvSpPr/>
                <p:nvPr/>
              </p:nvSpPr>
              <p:spPr bwMode="auto">
                <a:xfrm>
                  <a:off x="6547002" y="5705087"/>
                  <a:ext cx="206147" cy="62137"/>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 name="Rectangle 91"/>
                <p:cNvSpPr/>
                <p:nvPr/>
              </p:nvSpPr>
              <p:spPr bwMode="auto">
                <a:xfrm>
                  <a:off x="6547002" y="5705087"/>
                  <a:ext cx="206147" cy="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 name="Freeform: Shape 92"/>
                <p:cNvSpPr/>
                <p:nvPr/>
              </p:nvSpPr>
              <p:spPr bwMode="auto">
                <a:xfrm>
                  <a:off x="6560892" y="5578621"/>
                  <a:ext cx="181292" cy="126466"/>
                </a:xfrm>
                <a:custGeom>
                  <a:avLst/>
                  <a:gdLst>
                    <a:gd name="T0" fmla="*/ 0 w 248"/>
                    <a:gd name="T1" fmla="*/ 173 h 173"/>
                    <a:gd name="T2" fmla="*/ 107 w 248"/>
                    <a:gd name="T3" fmla="*/ 0 h 173"/>
                    <a:gd name="T4" fmla="*/ 248 w 248"/>
                    <a:gd name="T5" fmla="*/ 173 h 173"/>
                    <a:gd name="T6" fmla="*/ 0 w 248"/>
                    <a:gd name="T7" fmla="*/ 173 h 173"/>
                  </a:gdLst>
                  <a:ahLst/>
                  <a:cxnLst>
                    <a:cxn ang="0">
                      <a:pos x="T0" y="T1"/>
                    </a:cxn>
                    <a:cxn ang="0">
                      <a:pos x="T2" y="T3"/>
                    </a:cxn>
                    <a:cxn ang="0">
                      <a:pos x="T4" y="T5"/>
                    </a:cxn>
                    <a:cxn ang="0">
                      <a:pos x="T6" y="T7"/>
                    </a:cxn>
                  </a:cxnLst>
                  <a:rect l="0" t="0" r="r" b="b"/>
                  <a:pathLst>
                    <a:path w="248" h="173">
                      <a:moveTo>
                        <a:pt x="0" y="173"/>
                      </a:moveTo>
                      <a:lnTo>
                        <a:pt x="107" y="0"/>
                      </a:lnTo>
                      <a:lnTo>
                        <a:pt x="248" y="173"/>
                      </a:lnTo>
                      <a:lnTo>
                        <a:pt x="0" y="17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3" name="Freeform: Shape 93"/>
                <p:cNvSpPr/>
                <p:nvPr/>
              </p:nvSpPr>
              <p:spPr bwMode="auto">
                <a:xfrm>
                  <a:off x="6560892" y="5578621"/>
                  <a:ext cx="181292" cy="126466"/>
                </a:xfrm>
                <a:custGeom>
                  <a:avLst/>
                  <a:gdLst>
                    <a:gd name="T0" fmla="*/ 0 w 248"/>
                    <a:gd name="T1" fmla="*/ 173 h 173"/>
                    <a:gd name="T2" fmla="*/ 107 w 248"/>
                    <a:gd name="T3" fmla="*/ 0 h 173"/>
                    <a:gd name="T4" fmla="*/ 248 w 248"/>
                    <a:gd name="T5" fmla="*/ 173 h 173"/>
                    <a:gd name="T6" fmla="*/ 0 w 248"/>
                    <a:gd name="T7" fmla="*/ 173 h 173"/>
                  </a:gdLst>
                  <a:ahLst/>
                  <a:cxnLst>
                    <a:cxn ang="0">
                      <a:pos x="T0" y="T1"/>
                    </a:cxn>
                    <a:cxn ang="0">
                      <a:pos x="T2" y="T3"/>
                    </a:cxn>
                    <a:cxn ang="0">
                      <a:pos x="T4" y="T5"/>
                    </a:cxn>
                    <a:cxn ang="0">
                      <a:pos x="T6" y="T7"/>
                    </a:cxn>
                  </a:cxnLst>
                  <a:rect l="0" t="0" r="r" b="b"/>
                  <a:pathLst>
                    <a:path w="248" h="173">
                      <a:moveTo>
                        <a:pt x="0" y="173"/>
                      </a:moveTo>
                      <a:lnTo>
                        <a:pt x="107" y="0"/>
                      </a:lnTo>
                      <a:lnTo>
                        <a:pt x="248" y="173"/>
                      </a:lnTo>
                      <a:lnTo>
                        <a:pt x="0"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4" name="Freeform: Shape 94"/>
                <p:cNvSpPr/>
                <p:nvPr/>
              </p:nvSpPr>
              <p:spPr bwMode="auto">
                <a:xfrm>
                  <a:off x="6652269" y="5587394"/>
                  <a:ext cx="89915" cy="117694"/>
                </a:xfrm>
                <a:custGeom>
                  <a:avLst/>
                  <a:gdLst>
                    <a:gd name="T0" fmla="*/ 4 w 52"/>
                    <a:gd name="T1" fmla="*/ 11 h 68"/>
                    <a:gd name="T2" fmla="*/ 14 w 52"/>
                    <a:gd name="T3" fmla="*/ 0 h 68"/>
                    <a:gd name="T4" fmla="*/ 52 w 52"/>
                    <a:gd name="T5" fmla="*/ 68 h 68"/>
                    <a:gd name="T6" fmla="*/ 4 w 52"/>
                    <a:gd name="T7" fmla="*/ 11 h 68"/>
                  </a:gdLst>
                  <a:ahLst/>
                  <a:cxnLst>
                    <a:cxn ang="0">
                      <a:pos x="T0" y="T1"/>
                    </a:cxn>
                    <a:cxn ang="0">
                      <a:pos x="T2" y="T3"/>
                    </a:cxn>
                    <a:cxn ang="0">
                      <a:pos x="T4" y="T5"/>
                    </a:cxn>
                    <a:cxn ang="0">
                      <a:pos x="T6" y="T7"/>
                    </a:cxn>
                  </a:cxnLst>
                  <a:rect l="0" t="0" r="r" b="b"/>
                  <a:pathLst>
                    <a:path w="52" h="68">
                      <a:moveTo>
                        <a:pt x="4" y="11"/>
                      </a:moveTo>
                      <a:cubicBezTo>
                        <a:pt x="14" y="0"/>
                        <a:pt x="14" y="0"/>
                        <a:pt x="14" y="0"/>
                      </a:cubicBezTo>
                      <a:cubicBezTo>
                        <a:pt x="52" y="68"/>
                        <a:pt x="52" y="68"/>
                        <a:pt x="52" y="68"/>
                      </a:cubicBezTo>
                      <a:cubicBezTo>
                        <a:pt x="52" y="68"/>
                        <a:pt x="0" y="8"/>
                        <a:pt x="4" y="1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 name="Freeform: Shape 95"/>
                <p:cNvSpPr/>
                <p:nvPr/>
              </p:nvSpPr>
              <p:spPr bwMode="auto">
                <a:xfrm>
                  <a:off x="6659579" y="5593973"/>
                  <a:ext cx="10235" cy="12428"/>
                </a:xfrm>
                <a:custGeom>
                  <a:avLst/>
                  <a:gdLst>
                    <a:gd name="T0" fmla="*/ 14 w 14"/>
                    <a:gd name="T1" fmla="*/ 0 h 17"/>
                    <a:gd name="T2" fmla="*/ 0 w 14"/>
                    <a:gd name="T3" fmla="*/ 17 h 17"/>
                    <a:gd name="T4" fmla="*/ 14 w 14"/>
                    <a:gd name="T5" fmla="*/ 0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14" y="0"/>
                      </a:lnTo>
                      <a:lnTo>
                        <a:pt x="14" y="0"/>
                      </a:lnTo>
                      <a:close/>
                    </a:path>
                  </a:pathLst>
                </a:custGeom>
                <a:solidFill>
                  <a:srgbClr val="283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 name="Freeform: Shape 96"/>
                <p:cNvSpPr/>
                <p:nvPr/>
              </p:nvSpPr>
              <p:spPr bwMode="auto">
                <a:xfrm>
                  <a:off x="6659579" y="5593973"/>
                  <a:ext cx="10235" cy="12428"/>
                </a:xfrm>
                <a:custGeom>
                  <a:avLst/>
                  <a:gdLst>
                    <a:gd name="T0" fmla="*/ 14 w 14"/>
                    <a:gd name="T1" fmla="*/ 0 h 17"/>
                    <a:gd name="T2" fmla="*/ 0 w 14"/>
                    <a:gd name="T3" fmla="*/ 17 h 17"/>
                    <a:gd name="T4" fmla="*/ 14 w 14"/>
                    <a:gd name="T5" fmla="*/ 0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 name="Freeform: Shape 97"/>
                <p:cNvSpPr/>
                <p:nvPr/>
              </p:nvSpPr>
              <p:spPr bwMode="auto">
                <a:xfrm>
                  <a:off x="6659579" y="5593973"/>
                  <a:ext cx="82605" cy="111114"/>
                </a:xfrm>
                <a:custGeom>
                  <a:avLst/>
                  <a:gdLst>
                    <a:gd name="T0" fmla="*/ 14 w 113"/>
                    <a:gd name="T1" fmla="*/ 0 h 152"/>
                    <a:gd name="T2" fmla="*/ 0 w 113"/>
                    <a:gd name="T3" fmla="*/ 17 h 152"/>
                    <a:gd name="T4" fmla="*/ 0 w 113"/>
                    <a:gd name="T5" fmla="*/ 17 h 152"/>
                    <a:gd name="T6" fmla="*/ 9 w 113"/>
                    <a:gd name="T7" fmla="*/ 8 h 152"/>
                    <a:gd name="T8" fmla="*/ 113 w 113"/>
                    <a:gd name="T9" fmla="*/ 152 h 152"/>
                    <a:gd name="T10" fmla="*/ 0 w 113"/>
                    <a:gd name="T11" fmla="*/ 17 h 152"/>
                    <a:gd name="T12" fmla="*/ 113 w 113"/>
                    <a:gd name="T13" fmla="*/ 152 h 152"/>
                    <a:gd name="T14" fmla="*/ 14 w 11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52">
                      <a:moveTo>
                        <a:pt x="14" y="0"/>
                      </a:moveTo>
                      <a:lnTo>
                        <a:pt x="0" y="17"/>
                      </a:lnTo>
                      <a:lnTo>
                        <a:pt x="0" y="17"/>
                      </a:lnTo>
                      <a:lnTo>
                        <a:pt x="9" y="8"/>
                      </a:lnTo>
                      <a:lnTo>
                        <a:pt x="113" y="152"/>
                      </a:lnTo>
                      <a:lnTo>
                        <a:pt x="0" y="17"/>
                      </a:lnTo>
                      <a:lnTo>
                        <a:pt x="113" y="152"/>
                      </a:lnTo>
                      <a:lnTo>
                        <a:pt x="14" y="0"/>
                      </a:ln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 name="Freeform: Shape 98"/>
                <p:cNvSpPr/>
                <p:nvPr/>
              </p:nvSpPr>
              <p:spPr bwMode="auto">
                <a:xfrm>
                  <a:off x="6659579" y="5593973"/>
                  <a:ext cx="82605" cy="111114"/>
                </a:xfrm>
                <a:custGeom>
                  <a:avLst/>
                  <a:gdLst>
                    <a:gd name="T0" fmla="*/ 14 w 113"/>
                    <a:gd name="T1" fmla="*/ 0 h 152"/>
                    <a:gd name="T2" fmla="*/ 0 w 113"/>
                    <a:gd name="T3" fmla="*/ 17 h 152"/>
                    <a:gd name="T4" fmla="*/ 0 w 113"/>
                    <a:gd name="T5" fmla="*/ 17 h 152"/>
                    <a:gd name="T6" fmla="*/ 9 w 113"/>
                    <a:gd name="T7" fmla="*/ 8 h 152"/>
                    <a:gd name="T8" fmla="*/ 113 w 113"/>
                    <a:gd name="T9" fmla="*/ 152 h 152"/>
                    <a:gd name="T10" fmla="*/ 0 w 113"/>
                    <a:gd name="T11" fmla="*/ 17 h 152"/>
                    <a:gd name="T12" fmla="*/ 113 w 113"/>
                    <a:gd name="T13" fmla="*/ 152 h 152"/>
                    <a:gd name="T14" fmla="*/ 14 w 11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52">
                      <a:moveTo>
                        <a:pt x="14" y="0"/>
                      </a:moveTo>
                      <a:lnTo>
                        <a:pt x="0" y="17"/>
                      </a:lnTo>
                      <a:lnTo>
                        <a:pt x="0" y="17"/>
                      </a:lnTo>
                      <a:lnTo>
                        <a:pt x="9" y="8"/>
                      </a:lnTo>
                      <a:lnTo>
                        <a:pt x="113" y="152"/>
                      </a:lnTo>
                      <a:lnTo>
                        <a:pt x="0" y="17"/>
                      </a:lnTo>
                      <a:lnTo>
                        <a:pt x="113" y="15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 name="Freeform: Shape 99"/>
                <p:cNvSpPr/>
                <p:nvPr/>
              </p:nvSpPr>
              <p:spPr bwMode="auto">
                <a:xfrm>
                  <a:off x="6659579" y="5599821"/>
                  <a:ext cx="82605" cy="105266"/>
                </a:xfrm>
                <a:custGeom>
                  <a:avLst/>
                  <a:gdLst>
                    <a:gd name="T0" fmla="*/ 9 w 113"/>
                    <a:gd name="T1" fmla="*/ 0 h 144"/>
                    <a:gd name="T2" fmla="*/ 0 w 113"/>
                    <a:gd name="T3" fmla="*/ 9 h 144"/>
                    <a:gd name="T4" fmla="*/ 113 w 113"/>
                    <a:gd name="T5" fmla="*/ 144 h 144"/>
                    <a:gd name="T6" fmla="*/ 9 w 113"/>
                    <a:gd name="T7" fmla="*/ 0 h 144"/>
                  </a:gdLst>
                  <a:ahLst/>
                  <a:cxnLst>
                    <a:cxn ang="0">
                      <a:pos x="T0" y="T1"/>
                    </a:cxn>
                    <a:cxn ang="0">
                      <a:pos x="T2" y="T3"/>
                    </a:cxn>
                    <a:cxn ang="0">
                      <a:pos x="T4" y="T5"/>
                    </a:cxn>
                    <a:cxn ang="0">
                      <a:pos x="T6" y="T7"/>
                    </a:cxn>
                  </a:cxnLst>
                  <a:rect l="0" t="0" r="r" b="b"/>
                  <a:pathLst>
                    <a:path w="113" h="144">
                      <a:moveTo>
                        <a:pt x="9" y="0"/>
                      </a:moveTo>
                      <a:lnTo>
                        <a:pt x="0" y="9"/>
                      </a:lnTo>
                      <a:lnTo>
                        <a:pt x="113" y="144"/>
                      </a:lnTo>
                      <a:lnTo>
                        <a:pt x="9" y="0"/>
                      </a:ln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 name="Freeform: Shape 100"/>
                <p:cNvSpPr/>
                <p:nvPr/>
              </p:nvSpPr>
              <p:spPr bwMode="auto">
                <a:xfrm>
                  <a:off x="6659579" y="5599821"/>
                  <a:ext cx="82605" cy="105266"/>
                </a:xfrm>
                <a:custGeom>
                  <a:avLst/>
                  <a:gdLst>
                    <a:gd name="T0" fmla="*/ 9 w 113"/>
                    <a:gd name="T1" fmla="*/ 0 h 144"/>
                    <a:gd name="T2" fmla="*/ 0 w 113"/>
                    <a:gd name="T3" fmla="*/ 9 h 144"/>
                    <a:gd name="T4" fmla="*/ 113 w 113"/>
                    <a:gd name="T5" fmla="*/ 144 h 144"/>
                    <a:gd name="T6" fmla="*/ 9 w 113"/>
                    <a:gd name="T7" fmla="*/ 0 h 144"/>
                  </a:gdLst>
                  <a:ahLst/>
                  <a:cxnLst>
                    <a:cxn ang="0">
                      <a:pos x="T0" y="T1"/>
                    </a:cxn>
                    <a:cxn ang="0">
                      <a:pos x="T2" y="T3"/>
                    </a:cxn>
                    <a:cxn ang="0">
                      <a:pos x="T4" y="T5"/>
                    </a:cxn>
                    <a:cxn ang="0">
                      <a:pos x="T6" y="T7"/>
                    </a:cxn>
                  </a:cxnLst>
                  <a:rect l="0" t="0" r="r" b="b"/>
                  <a:pathLst>
                    <a:path w="113" h="144">
                      <a:moveTo>
                        <a:pt x="9" y="0"/>
                      </a:moveTo>
                      <a:lnTo>
                        <a:pt x="0" y="9"/>
                      </a:lnTo>
                      <a:lnTo>
                        <a:pt x="113" y="14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 name="Freeform: Shape 101"/>
                <p:cNvSpPr/>
                <p:nvPr/>
              </p:nvSpPr>
              <p:spPr bwMode="auto">
                <a:xfrm>
                  <a:off x="5713643" y="4161179"/>
                  <a:ext cx="776340" cy="639640"/>
                </a:xfrm>
                <a:custGeom>
                  <a:avLst/>
                  <a:gdLst>
                    <a:gd name="T0" fmla="*/ 439 w 449"/>
                    <a:gd name="T1" fmla="*/ 166 h 370"/>
                    <a:gd name="T2" fmla="*/ 439 w 449"/>
                    <a:gd name="T3" fmla="*/ 166 h 370"/>
                    <a:gd name="T4" fmla="*/ 425 w 449"/>
                    <a:gd name="T5" fmla="*/ 111 h 370"/>
                    <a:gd name="T6" fmla="*/ 372 w 449"/>
                    <a:gd name="T7" fmla="*/ 53 h 370"/>
                    <a:gd name="T8" fmla="*/ 372 w 449"/>
                    <a:gd name="T9" fmla="*/ 53 h 370"/>
                    <a:gd name="T10" fmla="*/ 371 w 449"/>
                    <a:gd name="T11" fmla="*/ 52 h 370"/>
                    <a:gd name="T12" fmla="*/ 355 w 449"/>
                    <a:gd name="T13" fmla="*/ 43 h 370"/>
                    <a:gd name="T14" fmla="*/ 135 w 449"/>
                    <a:gd name="T15" fmla="*/ 25 h 370"/>
                    <a:gd name="T16" fmla="*/ 102 w 449"/>
                    <a:gd name="T17" fmla="*/ 36 h 370"/>
                    <a:gd name="T18" fmla="*/ 102 w 449"/>
                    <a:gd name="T19" fmla="*/ 36 h 370"/>
                    <a:gd name="T20" fmla="*/ 102 w 449"/>
                    <a:gd name="T21" fmla="*/ 36 h 370"/>
                    <a:gd name="T22" fmla="*/ 72 w 449"/>
                    <a:gd name="T23" fmla="*/ 75 h 370"/>
                    <a:gd name="T24" fmla="*/ 6 w 449"/>
                    <a:gd name="T25" fmla="*/ 147 h 370"/>
                    <a:gd name="T26" fmla="*/ 4 w 449"/>
                    <a:gd name="T27" fmla="*/ 162 h 370"/>
                    <a:gd name="T28" fmla="*/ 3 w 449"/>
                    <a:gd name="T29" fmla="*/ 169 h 370"/>
                    <a:gd name="T30" fmla="*/ 3 w 449"/>
                    <a:gd name="T31" fmla="*/ 170 h 370"/>
                    <a:gd name="T32" fmla="*/ 20 w 449"/>
                    <a:gd name="T33" fmla="*/ 370 h 370"/>
                    <a:gd name="T34" fmla="*/ 70 w 449"/>
                    <a:gd name="T35" fmla="*/ 204 h 370"/>
                    <a:gd name="T36" fmla="*/ 70 w 449"/>
                    <a:gd name="T37" fmla="*/ 204 h 370"/>
                    <a:gd name="T38" fmla="*/ 79 w 449"/>
                    <a:gd name="T39" fmla="*/ 197 h 370"/>
                    <a:gd name="T40" fmla="*/ 79 w 449"/>
                    <a:gd name="T41" fmla="*/ 197 h 370"/>
                    <a:gd name="T42" fmla="*/ 81 w 449"/>
                    <a:gd name="T43" fmla="*/ 196 h 370"/>
                    <a:gd name="T44" fmla="*/ 81 w 449"/>
                    <a:gd name="T45" fmla="*/ 196 h 370"/>
                    <a:gd name="T46" fmla="*/ 83 w 449"/>
                    <a:gd name="T47" fmla="*/ 196 h 370"/>
                    <a:gd name="T48" fmla="*/ 84 w 449"/>
                    <a:gd name="T49" fmla="*/ 195 h 370"/>
                    <a:gd name="T50" fmla="*/ 84 w 449"/>
                    <a:gd name="T51" fmla="*/ 195 h 370"/>
                    <a:gd name="T52" fmla="*/ 89 w 449"/>
                    <a:gd name="T53" fmla="*/ 194 h 370"/>
                    <a:gd name="T54" fmla="*/ 332 w 449"/>
                    <a:gd name="T55" fmla="*/ 253 h 370"/>
                    <a:gd name="T56" fmla="*/ 331 w 449"/>
                    <a:gd name="T57" fmla="*/ 254 h 370"/>
                    <a:gd name="T58" fmla="*/ 332 w 449"/>
                    <a:gd name="T59" fmla="*/ 254 h 370"/>
                    <a:gd name="T60" fmla="*/ 329 w 449"/>
                    <a:gd name="T61" fmla="*/ 252 h 370"/>
                    <a:gd name="T62" fmla="*/ 329 w 449"/>
                    <a:gd name="T63" fmla="*/ 252 h 370"/>
                    <a:gd name="T64" fmla="*/ 268 w 449"/>
                    <a:gd name="T65" fmla="*/ 211 h 370"/>
                    <a:gd name="T66" fmla="*/ 268 w 449"/>
                    <a:gd name="T67" fmla="*/ 211 h 370"/>
                    <a:gd name="T68" fmla="*/ 261 w 449"/>
                    <a:gd name="T69" fmla="*/ 198 h 370"/>
                    <a:gd name="T70" fmla="*/ 357 w 449"/>
                    <a:gd name="T71" fmla="*/ 243 h 370"/>
                    <a:gd name="T72" fmla="*/ 357 w 449"/>
                    <a:gd name="T73" fmla="*/ 244 h 370"/>
                    <a:gd name="T74" fmla="*/ 357 w 449"/>
                    <a:gd name="T75" fmla="*/ 244 h 370"/>
                    <a:gd name="T76" fmla="*/ 357 w 449"/>
                    <a:gd name="T77" fmla="*/ 243 h 370"/>
                    <a:gd name="T78" fmla="*/ 330 w 449"/>
                    <a:gd name="T79" fmla="*/ 185 h 370"/>
                    <a:gd name="T80" fmla="*/ 437 w 449"/>
                    <a:gd name="T81" fmla="*/ 370 h 370"/>
                    <a:gd name="T82" fmla="*/ 439 w 449"/>
                    <a:gd name="T83" fmla="*/ 16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370">
                      <a:moveTo>
                        <a:pt x="439" y="166"/>
                      </a:moveTo>
                      <a:cubicBezTo>
                        <a:pt x="439" y="166"/>
                        <a:pt x="439" y="166"/>
                        <a:pt x="439" y="166"/>
                      </a:cubicBezTo>
                      <a:cubicBezTo>
                        <a:pt x="436" y="144"/>
                        <a:pt x="431" y="125"/>
                        <a:pt x="425" y="111"/>
                      </a:cubicBezTo>
                      <a:cubicBezTo>
                        <a:pt x="414" y="86"/>
                        <a:pt x="395" y="67"/>
                        <a:pt x="372" y="53"/>
                      </a:cubicBezTo>
                      <a:cubicBezTo>
                        <a:pt x="372" y="53"/>
                        <a:pt x="372" y="53"/>
                        <a:pt x="372" y="53"/>
                      </a:cubicBezTo>
                      <a:cubicBezTo>
                        <a:pt x="372" y="52"/>
                        <a:pt x="371" y="52"/>
                        <a:pt x="371" y="52"/>
                      </a:cubicBezTo>
                      <a:cubicBezTo>
                        <a:pt x="366" y="49"/>
                        <a:pt x="360" y="46"/>
                        <a:pt x="355" y="43"/>
                      </a:cubicBezTo>
                      <a:cubicBezTo>
                        <a:pt x="267" y="0"/>
                        <a:pt x="180" y="13"/>
                        <a:pt x="135" y="25"/>
                      </a:cubicBezTo>
                      <a:cubicBezTo>
                        <a:pt x="121" y="28"/>
                        <a:pt x="111" y="32"/>
                        <a:pt x="102" y="36"/>
                      </a:cubicBezTo>
                      <a:cubicBezTo>
                        <a:pt x="102" y="36"/>
                        <a:pt x="102" y="36"/>
                        <a:pt x="102" y="36"/>
                      </a:cubicBezTo>
                      <a:cubicBezTo>
                        <a:pt x="102" y="36"/>
                        <a:pt x="102" y="36"/>
                        <a:pt x="102" y="36"/>
                      </a:cubicBezTo>
                      <a:cubicBezTo>
                        <a:pt x="69" y="52"/>
                        <a:pt x="72" y="75"/>
                        <a:pt x="72" y="75"/>
                      </a:cubicBezTo>
                      <a:cubicBezTo>
                        <a:pt x="30" y="55"/>
                        <a:pt x="12" y="110"/>
                        <a:pt x="6" y="147"/>
                      </a:cubicBezTo>
                      <a:cubicBezTo>
                        <a:pt x="5" y="153"/>
                        <a:pt x="4" y="158"/>
                        <a:pt x="4" y="162"/>
                      </a:cubicBezTo>
                      <a:cubicBezTo>
                        <a:pt x="3" y="165"/>
                        <a:pt x="3" y="167"/>
                        <a:pt x="3" y="169"/>
                      </a:cubicBezTo>
                      <a:cubicBezTo>
                        <a:pt x="3" y="170"/>
                        <a:pt x="3" y="170"/>
                        <a:pt x="3" y="170"/>
                      </a:cubicBezTo>
                      <a:cubicBezTo>
                        <a:pt x="0" y="223"/>
                        <a:pt x="10" y="314"/>
                        <a:pt x="20" y="370"/>
                      </a:cubicBezTo>
                      <a:cubicBezTo>
                        <a:pt x="20" y="370"/>
                        <a:pt x="33" y="241"/>
                        <a:pt x="70" y="204"/>
                      </a:cubicBezTo>
                      <a:cubicBezTo>
                        <a:pt x="70" y="204"/>
                        <a:pt x="70" y="204"/>
                        <a:pt x="70" y="204"/>
                      </a:cubicBezTo>
                      <a:cubicBezTo>
                        <a:pt x="72" y="201"/>
                        <a:pt x="75" y="199"/>
                        <a:pt x="79" y="197"/>
                      </a:cubicBezTo>
                      <a:cubicBezTo>
                        <a:pt x="79" y="197"/>
                        <a:pt x="79" y="197"/>
                        <a:pt x="79" y="197"/>
                      </a:cubicBezTo>
                      <a:cubicBezTo>
                        <a:pt x="79" y="197"/>
                        <a:pt x="80" y="197"/>
                        <a:pt x="81" y="196"/>
                      </a:cubicBezTo>
                      <a:cubicBezTo>
                        <a:pt x="81" y="196"/>
                        <a:pt x="81" y="196"/>
                        <a:pt x="81" y="196"/>
                      </a:cubicBezTo>
                      <a:cubicBezTo>
                        <a:pt x="83" y="196"/>
                        <a:pt x="83" y="196"/>
                        <a:pt x="83" y="196"/>
                      </a:cubicBezTo>
                      <a:cubicBezTo>
                        <a:pt x="83" y="195"/>
                        <a:pt x="84" y="195"/>
                        <a:pt x="84" y="195"/>
                      </a:cubicBezTo>
                      <a:cubicBezTo>
                        <a:pt x="84" y="195"/>
                        <a:pt x="84" y="195"/>
                        <a:pt x="84" y="195"/>
                      </a:cubicBezTo>
                      <a:cubicBezTo>
                        <a:pt x="86" y="195"/>
                        <a:pt x="87" y="194"/>
                        <a:pt x="89" y="194"/>
                      </a:cubicBezTo>
                      <a:cubicBezTo>
                        <a:pt x="136" y="235"/>
                        <a:pt x="260" y="252"/>
                        <a:pt x="332" y="253"/>
                      </a:cubicBezTo>
                      <a:cubicBezTo>
                        <a:pt x="331" y="254"/>
                        <a:pt x="331" y="254"/>
                        <a:pt x="331" y="254"/>
                      </a:cubicBezTo>
                      <a:cubicBezTo>
                        <a:pt x="332" y="254"/>
                        <a:pt x="332" y="254"/>
                        <a:pt x="332" y="254"/>
                      </a:cubicBezTo>
                      <a:cubicBezTo>
                        <a:pt x="331" y="254"/>
                        <a:pt x="330" y="253"/>
                        <a:pt x="329" y="252"/>
                      </a:cubicBezTo>
                      <a:cubicBezTo>
                        <a:pt x="329" y="252"/>
                        <a:pt x="329" y="252"/>
                        <a:pt x="329" y="252"/>
                      </a:cubicBezTo>
                      <a:cubicBezTo>
                        <a:pt x="296" y="237"/>
                        <a:pt x="277" y="222"/>
                        <a:pt x="268" y="211"/>
                      </a:cubicBezTo>
                      <a:cubicBezTo>
                        <a:pt x="268" y="211"/>
                        <a:pt x="268" y="211"/>
                        <a:pt x="268" y="211"/>
                      </a:cubicBezTo>
                      <a:cubicBezTo>
                        <a:pt x="264" y="206"/>
                        <a:pt x="261" y="202"/>
                        <a:pt x="261" y="198"/>
                      </a:cubicBezTo>
                      <a:cubicBezTo>
                        <a:pt x="306" y="230"/>
                        <a:pt x="357" y="243"/>
                        <a:pt x="357" y="243"/>
                      </a:cubicBezTo>
                      <a:cubicBezTo>
                        <a:pt x="357" y="244"/>
                        <a:pt x="357" y="244"/>
                        <a:pt x="357" y="244"/>
                      </a:cubicBezTo>
                      <a:cubicBezTo>
                        <a:pt x="357" y="244"/>
                        <a:pt x="357" y="244"/>
                        <a:pt x="357" y="244"/>
                      </a:cubicBezTo>
                      <a:cubicBezTo>
                        <a:pt x="357" y="243"/>
                        <a:pt x="357" y="243"/>
                        <a:pt x="357" y="243"/>
                      </a:cubicBezTo>
                      <a:cubicBezTo>
                        <a:pt x="342" y="221"/>
                        <a:pt x="330" y="185"/>
                        <a:pt x="330" y="185"/>
                      </a:cubicBezTo>
                      <a:cubicBezTo>
                        <a:pt x="433" y="176"/>
                        <a:pt x="437" y="370"/>
                        <a:pt x="437" y="370"/>
                      </a:cubicBezTo>
                      <a:cubicBezTo>
                        <a:pt x="446" y="320"/>
                        <a:pt x="449" y="231"/>
                        <a:pt x="439" y="16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 name="Rectangle 102"/>
                <p:cNvSpPr/>
                <p:nvPr/>
              </p:nvSpPr>
              <p:spPr bwMode="auto">
                <a:xfrm>
                  <a:off x="5419774" y="5829360"/>
                  <a:ext cx="1379430" cy="83993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 name="Rectangle 103"/>
                <p:cNvSpPr/>
                <p:nvPr/>
              </p:nvSpPr>
              <p:spPr bwMode="auto">
                <a:xfrm>
                  <a:off x="5419774" y="5829360"/>
                  <a:ext cx="1379430" cy="83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4" name="Rectangle 104"/>
                <p:cNvSpPr/>
                <p:nvPr/>
              </p:nvSpPr>
              <p:spPr bwMode="auto">
                <a:xfrm>
                  <a:off x="4355413" y="6799420"/>
                  <a:ext cx="3512538" cy="95032"/>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 name="Rectangle 105"/>
                <p:cNvSpPr/>
                <p:nvPr/>
              </p:nvSpPr>
              <p:spPr bwMode="auto">
                <a:xfrm>
                  <a:off x="5419774" y="6669299"/>
                  <a:ext cx="1379430" cy="130121"/>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6" name="Freeform: Shape 106"/>
                <p:cNvSpPr/>
                <p:nvPr/>
              </p:nvSpPr>
              <p:spPr bwMode="auto">
                <a:xfrm>
                  <a:off x="5210703" y="5558153"/>
                  <a:ext cx="209071" cy="1111146"/>
                </a:xfrm>
                <a:custGeom>
                  <a:avLst/>
                  <a:gdLst>
                    <a:gd name="T0" fmla="*/ 121 w 121"/>
                    <a:gd name="T1" fmla="*/ 643 h 643"/>
                    <a:gd name="T2" fmla="*/ 103 w 121"/>
                    <a:gd name="T3" fmla="*/ 368 h 643"/>
                    <a:gd name="T4" fmla="*/ 92 w 121"/>
                    <a:gd name="T5" fmla="*/ 198 h 643"/>
                    <a:gd name="T6" fmla="*/ 69 w 121"/>
                    <a:gd name="T7" fmla="*/ 0 h 643"/>
                    <a:gd name="T8" fmla="*/ 3 w 121"/>
                    <a:gd name="T9" fmla="*/ 262 h 643"/>
                    <a:gd name="T10" fmla="*/ 3 w 121"/>
                    <a:gd name="T11" fmla="*/ 262 h 643"/>
                    <a:gd name="T12" fmla="*/ 0 w 121"/>
                    <a:gd name="T13" fmla="*/ 284 h 643"/>
                    <a:gd name="T14" fmla="*/ 6 w 121"/>
                    <a:gd name="T15" fmla="*/ 313 h 643"/>
                    <a:gd name="T16" fmla="*/ 6 w 121"/>
                    <a:gd name="T17" fmla="*/ 314 h 643"/>
                    <a:gd name="T18" fmla="*/ 121 w 121"/>
                    <a:gd name="T19"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643">
                      <a:moveTo>
                        <a:pt x="121" y="643"/>
                      </a:moveTo>
                      <a:cubicBezTo>
                        <a:pt x="103" y="368"/>
                        <a:pt x="103" y="368"/>
                        <a:pt x="103" y="368"/>
                      </a:cubicBezTo>
                      <a:cubicBezTo>
                        <a:pt x="92" y="198"/>
                        <a:pt x="92" y="198"/>
                        <a:pt x="92" y="198"/>
                      </a:cubicBezTo>
                      <a:cubicBezTo>
                        <a:pt x="69" y="0"/>
                        <a:pt x="69" y="0"/>
                        <a:pt x="69" y="0"/>
                      </a:cubicBezTo>
                      <a:cubicBezTo>
                        <a:pt x="3" y="262"/>
                        <a:pt x="3" y="262"/>
                        <a:pt x="3" y="262"/>
                      </a:cubicBezTo>
                      <a:cubicBezTo>
                        <a:pt x="3" y="262"/>
                        <a:pt x="3" y="262"/>
                        <a:pt x="3" y="262"/>
                      </a:cubicBezTo>
                      <a:cubicBezTo>
                        <a:pt x="1" y="269"/>
                        <a:pt x="0" y="276"/>
                        <a:pt x="0" y="284"/>
                      </a:cubicBezTo>
                      <a:cubicBezTo>
                        <a:pt x="0" y="294"/>
                        <a:pt x="2" y="304"/>
                        <a:pt x="6" y="313"/>
                      </a:cubicBezTo>
                      <a:cubicBezTo>
                        <a:pt x="6" y="314"/>
                        <a:pt x="6" y="314"/>
                        <a:pt x="6" y="314"/>
                      </a:cubicBezTo>
                      <a:lnTo>
                        <a:pt x="121" y="64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7" name="Freeform: Shape 107"/>
                <p:cNvSpPr/>
                <p:nvPr/>
              </p:nvSpPr>
              <p:spPr bwMode="auto">
                <a:xfrm>
                  <a:off x="6799203" y="5558153"/>
                  <a:ext cx="209802" cy="1111146"/>
                </a:xfrm>
                <a:custGeom>
                  <a:avLst/>
                  <a:gdLst>
                    <a:gd name="T0" fmla="*/ 0 w 121"/>
                    <a:gd name="T1" fmla="*/ 643 h 643"/>
                    <a:gd name="T2" fmla="*/ 18 w 121"/>
                    <a:gd name="T3" fmla="*/ 368 h 643"/>
                    <a:gd name="T4" fmla="*/ 30 w 121"/>
                    <a:gd name="T5" fmla="*/ 198 h 643"/>
                    <a:gd name="T6" fmla="*/ 53 w 121"/>
                    <a:gd name="T7" fmla="*/ 0 h 643"/>
                    <a:gd name="T8" fmla="*/ 118 w 121"/>
                    <a:gd name="T9" fmla="*/ 262 h 643"/>
                    <a:gd name="T10" fmla="*/ 118 w 121"/>
                    <a:gd name="T11" fmla="*/ 262 h 643"/>
                    <a:gd name="T12" fmla="*/ 121 w 121"/>
                    <a:gd name="T13" fmla="*/ 284 h 643"/>
                    <a:gd name="T14" fmla="*/ 115 w 121"/>
                    <a:gd name="T15" fmla="*/ 313 h 643"/>
                    <a:gd name="T16" fmla="*/ 115 w 121"/>
                    <a:gd name="T17" fmla="*/ 314 h 643"/>
                    <a:gd name="T18" fmla="*/ 0 w 121"/>
                    <a:gd name="T19"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643">
                      <a:moveTo>
                        <a:pt x="0" y="643"/>
                      </a:moveTo>
                      <a:cubicBezTo>
                        <a:pt x="18" y="368"/>
                        <a:pt x="18" y="368"/>
                        <a:pt x="18" y="368"/>
                      </a:cubicBezTo>
                      <a:cubicBezTo>
                        <a:pt x="30" y="198"/>
                        <a:pt x="30" y="198"/>
                        <a:pt x="30" y="198"/>
                      </a:cubicBezTo>
                      <a:cubicBezTo>
                        <a:pt x="53" y="0"/>
                        <a:pt x="53" y="0"/>
                        <a:pt x="53" y="0"/>
                      </a:cubicBezTo>
                      <a:cubicBezTo>
                        <a:pt x="118" y="262"/>
                        <a:pt x="118" y="262"/>
                        <a:pt x="118" y="262"/>
                      </a:cubicBezTo>
                      <a:cubicBezTo>
                        <a:pt x="118" y="262"/>
                        <a:pt x="118" y="262"/>
                        <a:pt x="118" y="262"/>
                      </a:cubicBezTo>
                      <a:cubicBezTo>
                        <a:pt x="120" y="269"/>
                        <a:pt x="121" y="276"/>
                        <a:pt x="121" y="284"/>
                      </a:cubicBezTo>
                      <a:cubicBezTo>
                        <a:pt x="121" y="294"/>
                        <a:pt x="119" y="304"/>
                        <a:pt x="115" y="313"/>
                      </a:cubicBezTo>
                      <a:cubicBezTo>
                        <a:pt x="115" y="314"/>
                        <a:pt x="115" y="314"/>
                        <a:pt x="115" y="314"/>
                      </a:cubicBezTo>
                      <a:lnTo>
                        <a:pt x="0" y="64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8" name="Oval 108"/>
                <p:cNvSpPr/>
                <p:nvPr/>
              </p:nvSpPr>
              <p:spPr bwMode="auto">
                <a:xfrm>
                  <a:off x="6013360" y="6161242"/>
                  <a:ext cx="176175" cy="176175"/>
                </a:xfrm>
                <a:prstGeom prst="ellipse">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9" name="Freeform: Shape 109"/>
                <p:cNvSpPr/>
                <p:nvPr/>
              </p:nvSpPr>
              <p:spPr bwMode="auto">
                <a:xfrm>
                  <a:off x="7055060" y="6444877"/>
                  <a:ext cx="363315" cy="354543"/>
                </a:xfrm>
                <a:custGeom>
                  <a:avLst/>
                  <a:gdLst>
                    <a:gd name="T0" fmla="*/ 52 w 210"/>
                    <a:gd name="T1" fmla="*/ 0 h 205"/>
                    <a:gd name="T2" fmla="*/ 52 w 210"/>
                    <a:gd name="T3" fmla="*/ 16 h 205"/>
                    <a:gd name="T4" fmla="*/ 0 w 210"/>
                    <a:gd name="T5" fmla="*/ 97 h 205"/>
                    <a:gd name="T6" fmla="*/ 52 w 210"/>
                    <a:gd name="T7" fmla="*/ 178 h 205"/>
                    <a:gd name="T8" fmla="*/ 52 w 210"/>
                    <a:gd name="T9" fmla="*/ 205 h 205"/>
                    <a:gd name="T10" fmla="*/ 210 w 210"/>
                    <a:gd name="T11" fmla="*/ 205 h 205"/>
                    <a:gd name="T12" fmla="*/ 210 w 210"/>
                    <a:gd name="T13" fmla="*/ 0 h 205"/>
                    <a:gd name="T14" fmla="*/ 52 w 210"/>
                    <a:gd name="T15" fmla="*/ 0 h 205"/>
                    <a:gd name="T16" fmla="*/ 29 w 210"/>
                    <a:gd name="T17" fmla="*/ 147 h 205"/>
                    <a:gd name="T18" fmla="*/ 26 w 210"/>
                    <a:gd name="T19" fmla="*/ 97 h 205"/>
                    <a:gd name="T20" fmla="*/ 52 w 210"/>
                    <a:gd name="T21" fmla="*/ 42 h 205"/>
                    <a:gd name="T22" fmla="*/ 52 w 210"/>
                    <a:gd name="T23" fmla="*/ 152 h 205"/>
                    <a:gd name="T24" fmla="*/ 29 w 210"/>
                    <a:gd name="T25" fmla="*/ 14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205">
                      <a:moveTo>
                        <a:pt x="52" y="0"/>
                      </a:moveTo>
                      <a:cubicBezTo>
                        <a:pt x="52" y="16"/>
                        <a:pt x="52" y="16"/>
                        <a:pt x="52" y="16"/>
                      </a:cubicBezTo>
                      <a:cubicBezTo>
                        <a:pt x="7" y="16"/>
                        <a:pt x="0" y="34"/>
                        <a:pt x="0" y="97"/>
                      </a:cubicBezTo>
                      <a:cubicBezTo>
                        <a:pt x="0" y="154"/>
                        <a:pt x="0" y="178"/>
                        <a:pt x="52" y="178"/>
                      </a:cubicBezTo>
                      <a:cubicBezTo>
                        <a:pt x="52" y="205"/>
                        <a:pt x="52" y="205"/>
                        <a:pt x="52" y="205"/>
                      </a:cubicBezTo>
                      <a:cubicBezTo>
                        <a:pt x="210" y="205"/>
                        <a:pt x="210" y="205"/>
                        <a:pt x="210" y="205"/>
                      </a:cubicBezTo>
                      <a:cubicBezTo>
                        <a:pt x="210" y="0"/>
                        <a:pt x="210" y="0"/>
                        <a:pt x="210" y="0"/>
                      </a:cubicBezTo>
                      <a:lnTo>
                        <a:pt x="52" y="0"/>
                      </a:lnTo>
                      <a:close/>
                      <a:moveTo>
                        <a:pt x="29" y="147"/>
                      </a:moveTo>
                      <a:cubicBezTo>
                        <a:pt x="26" y="140"/>
                        <a:pt x="26" y="122"/>
                        <a:pt x="26" y="97"/>
                      </a:cubicBezTo>
                      <a:cubicBezTo>
                        <a:pt x="26" y="42"/>
                        <a:pt x="28" y="42"/>
                        <a:pt x="52" y="42"/>
                      </a:cubicBezTo>
                      <a:cubicBezTo>
                        <a:pt x="52" y="152"/>
                        <a:pt x="52" y="152"/>
                        <a:pt x="52" y="152"/>
                      </a:cubicBezTo>
                      <a:cubicBezTo>
                        <a:pt x="32" y="152"/>
                        <a:pt x="30" y="149"/>
                        <a:pt x="29" y="147"/>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0" name="Freeform: Shape 110"/>
                <p:cNvSpPr/>
                <p:nvPr/>
              </p:nvSpPr>
              <p:spPr bwMode="auto">
                <a:xfrm>
                  <a:off x="6671276" y="6709505"/>
                  <a:ext cx="60675" cy="51902"/>
                </a:xfrm>
                <a:custGeom>
                  <a:avLst/>
                  <a:gdLst>
                    <a:gd name="T0" fmla="*/ 19 w 83"/>
                    <a:gd name="T1" fmla="*/ 71 h 71"/>
                    <a:gd name="T2" fmla="*/ 0 w 83"/>
                    <a:gd name="T3" fmla="*/ 35 h 71"/>
                    <a:gd name="T4" fmla="*/ 19 w 83"/>
                    <a:gd name="T5" fmla="*/ 0 h 71"/>
                    <a:gd name="T6" fmla="*/ 62 w 83"/>
                    <a:gd name="T7" fmla="*/ 0 h 71"/>
                    <a:gd name="T8" fmla="*/ 83 w 83"/>
                    <a:gd name="T9" fmla="*/ 35 h 71"/>
                    <a:gd name="T10" fmla="*/ 62 w 83"/>
                    <a:gd name="T11" fmla="*/ 71 h 71"/>
                    <a:gd name="T12" fmla="*/ 19 w 83"/>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3" h="71">
                      <a:moveTo>
                        <a:pt x="19" y="71"/>
                      </a:moveTo>
                      <a:lnTo>
                        <a:pt x="0" y="35"/>
                      </a:lnTo>
                      <a:lnTo>
                        <a:pt x="19" y="0"/>
                      </a:lnTo>
                      <a:lnTo>
                        <a:pt x="62" y="0"/>
                      </a:lnTo>
                      <a:lnTo>
                        <a:pt x="83" y="35"/>
                      </a:lnTo>
                      <a:lnTo>
                        <a:pt x="62" y="71"/>
                      </a:lnTo>
                      <a:lnTo>
                        <a:pt x="19" y="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1" name="Freeform: Shape 111"/>
                <p:cNvSpPr/>
                <p:nvPr/>
              </p:nvSpPr>
              <p:spPr bwMode="auto">
                <a:xfrm>
                  <a:off x="6592326" y="6709505"/>
                  <a:ext cx="58481" cy="51902"/>
                </a:xfrm>
                <a:custGeom>
                  <a:avLst/>
                  <a:gdLst>
                    <a:gd name="T0" fmla="*/ 19 w 80"/>
                    <a:gd name="T1" fmla="*/ 71 h 71"/>
                    <a:gd name="T2" fmla="*/ 0 w 80"/>
                    <a:gd name="T3" fmla="*/ 35 h 71"/>
                    <a:gd name="T4" fmla="*/ 19 w 80"/>
                    <a:gd name="T5" fmla="*/ 0 h 71"/>
                    <a:gd name="T6" fmla="*/ 61 w 80"/>
                    <a:gd name="T7" fmla="*/ 0 h 71"/>
                    <a:gd name="T8" fmla="*/ 80 w 80"/>
                    <a:gd name="T9" fmla="*/ 35 h 71"/>
                    <a:gd name="T10" fmla="*/ 61 w 80"/>
                    <a:gd name="T11" fmla="*/ 71 h 71"/>
                    <a:gd name="T12" fmla="*/ 19 w 80"/>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0" h="71">
                      <a:moveTo>
                        <a:pt x="19" y="71"/>
                      </a:moveTo>
                      <a:lnTo>
                        <a:pt x="0" y="35"/>
                      </a:lnTo>
                      <a:lnTo>
                        <a:pt x="19" y="0"/>
                      </a:lnTo>
                      <a:lnTo>
                        <a:pt x="61" y="0"/>
                      </a:lnTo>
                      <a:lnTo>
                        <a:pt x="80" y="35"/>
                      </a:lnTo>
                      <a:lnTo>
                        <a:pt x="61" y="71"/>
                      </a:lnTo>
                      <a:lnTo>
                        <a:pt x="19" y="71"/>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Freeform: Shape 112"/>
                <p:cNvSpPr/>
                <p:nvPr/>
              </p:nvSpPr>
              <p:spPr bwMode="auto">
                <a:xfrm>
                  <a:off x="6516300" y="6709505"/>
                  <a:ext cx="59944" cy="51902"/>
                </a:xfrm>
                <a:custGeom>
                  <a:avLst/>
                  <a:gdLst>
                    <a:gd name="T0" fmla="*/ 21 w 82"/>
                    <a:gd name="T1" fmla="*/ 71 h 71"/>
                    <a:gd name="T2" fmla="*/ 0 w 82"/>
                    <a:gd name="T3" fmla="*/ 35 h 71"/>
                    <a:gd name="T4" fmla="*/ 21 w 82"/>
                    <a:gd name="T5" fmla="*/ 0 h 71"/>
                    <a:gd name="T6" fmla="*/ 64 w 82"/>
                    <a:gd name="T7" fmla="*/ 0 h 71"/>
                    <a:gd name="T8" fmla="*/ 82 w 82"/>
                    <a:gd name="T9" fmla="*/ 35 h 71"/>
                    <a:gd name="T10" fmla="*/ 64 w 82"/>
                    <a:gd name="T11" fmla="*/ 71 h 71"/>
                    <a:gd name="T12" fmla="*/ 21 w 82"/>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2" h="71">
                      <a:moveTo>
                        <a:pt x="21" y="71"/>
                      </a:moveTo>
                      <a:lnTo>
                        <a:pt x="0" y="35"/>
                      </a:lnTo>
                      <a:lnTo>
                        <a:pt x="21" y="0"/>
                      </a:lnTo>
                      <a:lnTo>
                        <a:pt x="64" y="0"/>
                      </a:lnTo>
                      <a:lnTo>
                        <a:pt x="82" y="35"/>
                      </a:lnTo>
                      <a:lnTo>
                        <a:pt x="64" y="71"/>
                      </a:lnTo>
                      <a:lnTo>
                        <a:pt x="21" y="7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3" name="Freeform: Shape 113"/>
                <p:cNvSpPr/>
                <p:nvPr/>
              </p:nvSpPr>
              <p:spPr bwMode="auto">
                <a:xfrm>
                  <a:off x="5739960" y="4828598"/>
                  <a:ext cx="285097" cy="207609"/>
                </a:xfrm>
                <a:custGeom>
                  <a:avLst/>
                  <a:gdLst>
                    <a:gd name="T0" fmla="*/ 145 w 165"/>
                    <a:gd name="T1" fmla="*/ 81 h 120"/>
                    <a:gd name="T2" fmla="*/ 128 w 165"/>
                    <a:gd name="T3" fmla="*/ 92 h 120"/>
                    <a:gd name="T4" fmla="*/ 8 w 165"/>
                    <a:gd name="T5" fmla="*/ 0 h 120"/>
                    <a:gd name="T6" fmla="*/ 1 w 165"/>
                    <a:gd name="T7" fmla="*/ 8 h 120"/>
                    <a:gd name="T8" fmla="*/ 127 w 165"/>
                    <a:gd name="T9" fmla="*/ 108 h 120"/>
                    <a:gd name="T10" fmla="*/ 145 w 165"/>
                    <a:gd name="T11" fmla="*/ 120 h 120"/>
                    <a:gd name="T12" fmla="*/ 165 w 165"/>
                    <a:gd name="T13" fmla="*/ 100 h 120"/>
                    <a:gd name="T14" fmla="*/ 145 w 165"/>
                    <a:gd name="T15" fmla="*/ 81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145" y="81"/>
                      </a:moveTo>
                      <a:cubicBezTo>
                        <a:pt x="138" y="81"/>
                        <a:pt x="131" y="85"/>
                        <a:pt x="128" y="92"/>
                      </a:cubicBezTo>
                      <a:cubicBezTo>
                        <a:pt x="18" y="72"/>
                        <a:pt x="8" y="3"/>
                        <a:pt x="8" y="0"/>
                      </a:cubicBezTo>
                      <a:cubicBezTo>
                        <a:pt x="5" y="0"/>
                        <a:pt x="1" y="4"/>
                        <a:pt x="1" y="8"/>
                      </a:cubicBezTo>
                      <a:cubicBezTo>
                        <a:pt x="1" y="10"/>
                        <a:pt x="0" y="86"/>
                        <a:pt x="127" y="108"/>
                      </a:cubicBezTo>
                      <a:cubicBezTo>
                        <a:pt x="130" y="115"/>
                        <a:pt x="137" y="120"/>
                        <a:pt x="145" y="120"/>
                      </a:cubicBezTo>
                      <a:cubicBezTo>
                        <a:pt x="156" y="120"/>
                        <a:pt x="165" y="111"/>
                        <a:pt x="165" y="100"/>
                      </a:cubicBezTo>
                      <a:cubicBezTo>
                        <a:pt x="165" y="90"/>
                        <a:pt x="156" y="81"/>
                        <a:pt x="145" y="8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12" name="Group 149"/>
              <p:cNvGrpSpPr/>
              <p:nvPr/>
            </p:nvGrpSpPr>
            <p:grpSpPr>
              <a:xfrm>
                <a:off x="8176869" y="4311768"/>
                <a:ext cx="362585" cy="362585"/>
                <a:chOff x="8184481" y="4311768"/>
                <a:chExt cx="362585" cy="362585"/>
              </a:xfrm>
            </p:grpSpPr>
            <p:sp>
              <p:nvSpPr>
                <p:cNvPr id="26" name="Oval 150"/>
                <p:cNvSpPr/>
                <p:nvPr/>
              </p:nvSpPr>
              <p:spPr bwMode="auto">
                <a:xfrm>
                  <a:off x="8184481" y="4311768"/>
                  <a:ext cx="362585" cy="362585"/>
                </a:xfrm>
                <a:prstGeom prst="ellipse">
                  <a:avLst/>
                </a:prstGeom>
                <a:solidFill>
                  <a:schemeClr val="tx2">
                    <a:lumMod val="20000"/>
                    <a:lumOff val="80000"/>
                  </a:schemeClr>
                </a:solidFill>
                <a:ln>
                  <a:noFill/>
                </a:ln>
              </p:spPr>
              <p:txBody>
                <a:bodyPr anchor="ctr"/>
                <a:lstStyle/>
                <a:p>
                  <a:pPr algn="ctr"/>
                  <a:endParaRPr sz="2400"/>
                </a:p>
              </p:txBody>
            </p:sp>
            <p:sp>
              <p:nvSpPr>
                <p:cNvPr id="27" name="Freeform: Shape 151"/>
                <p:cNvSpPr>
                  <a:spLocks noChangeAspect="1"/>
                </p:cNvSpPr>
                <p:nvPr/>
              </p:nvSpPr>
              <p:spPr bwMode="auto">
                <a:xfrm>
                  <a:off x="8283231" y="4410497"/>
                  <a:ext cx="165084" cy="16512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anchor="ctr"/>
                <a:lstStyle/>
                <a:p>
                  <a:pPr algn="ctr"/>
                  <a:endParaRPr sz="2400"/>
                </a:p>
              </p:txBody>
            </p:sp>
          </p:grpSp>
          <p:grpSp>
            <p:nvGrpSpPr>
              <p:cNvPr id="13" name="Group 152"/>
              <p:cNvGrpSpPr/>
              <p:nvPr/>
            </p:nvGrpSpPr>
            <p:grpSpPr>
              <a:xfrm>
                <a:off x="6812791" y="3215242"/>
                <a:ext cx="362585" cy="363315"/>
                <a:chOff x="6820403" y="3215242"/>
                <a:chExt cx="362585" cy="363315"/>
              </a:xfrm>
            </p:grpSpPr>
            <p:sp>
              <p:nvSpPr>
                <p:cNvPr id="24" name="Oval 153"/>
                <p:cNvSpPr/>
                <p:nvPr/>
              </p:nvSpPr>
              <p:spPr bwMode="auto">
                <a:xfrm>
                  <a:off x="6820403" y="3215242"/>
                  <a:ext cx="362585" cy="363315"/>
                </a:xfrm>
                <a:prstGeom prst="ellipse">
                  <a:avLst/>
                </a:prstGeom>
                <a:solidFill>
                  <a:schemeClr val="tx2">
                    <a:lumMod val="20000"/>
                    <a:lumOff val="80000"/>
                  </a:schemeClr>
                </a:solidFill>
                <a:ln>
                  <a:noFill/>
                </a:ln>
              </p:spPr>
              <p:txBody>
                <a:bodyPr anchor="ctr"/>
                <a:lstStyle/>
                <a:p>
                  <a:pPr algn="ctr"/>
                  <a:endParaRPr sz="2400"/>
                </a:p>
              </p:txBody>
            </p:sp>
            <p:sp>
              <p:nvSpPr>
                <p:cNvPr id="25" name="Freeform: Shape 154"/>
                <p:cNvSpPr>
                  <a:spLocks noChangeAspect="1"/>
                </p:cNvSpPr>
                <p:nvPr/>
              </p:nvSpPr>
              <p:spPr bwMode="auto">
                <a:xfrm>
                  <a:off x="6920297" y="3315154"/>
                  <a:ext cx="162796" cy="163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anchor="ctr"/>
                <a:lstStyle/>
                <a:p>
                  <a:pPr algn="ctr"/>
                  <a:endParaRPr sz="2400"/>
                </a:p>
              </p:txBody>
            </p:sp>
          </p:grpSp>
          <p:grpSp>
            <p:nvGrpSpPr>
              <p:cNvPr id="14" name="Group 155"/>
              <p:cNvGrpSpPr/>
              <p:nvPr/>
            </p:nvGrpSpPr>
            <p:grpSpPr>
              <a:xfrm>
                <a:off x="3659914" y="4311768"/>
                <a:ext cx="362585" cy="362585"/>
                <a:chOff x="3667526" y="4311768"/>
                <a:chExt cx="362585" cy="362585"/>
              </a:xfrm>
            </p:grpSpPr>
            <p:sp>
              <p:nvSpPr>
                <p:cNvPr id="22" name="Oval 156"/>
                <p:cNvSpPr/>
                <p:nvPr/>
              </p:nvSpPr>
              <p:spPr bwMode="auto">
                <a:xfrm>
                  <a:off x="3667526" y="4311768"/>
                  <a:ext cx="362585" cy="362585"/>
                </a:xfrm>
                <a:prstGeom prst="ellipse">
                  <a:avLst/>
                </a:prstGeom>
                <a:solidFill>
                  <a:schemeClr val="tx2">
                    <a:lumMod val="20000"/>
                    <a:lumOff val="80000"/>
                  </a:schemeClr>
                </a:solidFill>
                <a:ln>
                  <a:noFill/>
                </a:ln>
              </p:spPr>
              <p:txBody>
                <a:bodyPr anchor="ctr"/>
                <a:lstStyle/>
                <a:p>
                  <a:pPr algn="ctr"/>
                  <a:endParaRPr sz="2400"/>
                </a:p>
              </p:txBody>
            </p:sp>
            <p:sp>
              <p:nvSpPr>
                <p:cNvPr id="23" name="Freeform: Shape 157"/>
                <p:cNvSpPr>
                  <a:spLocks noChangeAspect="1"/>
                </p:cNvSpPr>
                <p:nvPr/>
              </p:nvSpPr>
              <p:spPr bwMode="auto">
                <a:xfrm>
                  <a:off x="3754943" y="4399536"/>
                  <a:ext cx="187750" cy="18704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anchor="ctr"/>
                <a:lstStyle/>
                <a:p>
                  <a:pPr algn="ctr"/>
                  <a:endParaRPr sz="2400"/>
                </a:p>
              </p:txBody>
            </p:sp>
          </p:grpSp>
          <p:grpSp>
            <p:nvGrpSpPr>
              <p:cNvPr id="15" name="Group 158"/>
              <p:cNvGrpSpPr/>
              <p:nvPr/>
            </p:nvGrpSpPr>
            <p:grpSpPr>
              <a:xfrm>
                <a:off x="4945773" y="3215242"/>
                <a:ext cx="363315" cy="363315"/>
                <a:chOff x="4953385" y="3215242"/>
                <a:chExt cx="363315" cy="363315"/>
              </a:xfrm>
            </p:grpSpPr>
            <p:sp>
              <p:nvSpPr>
                <p:cNvPr id="16" name="Oval 159"/>
                <p:cNvSpPr/>
                <p:nvPr/>
              </p:nvSpPr>
              <p:spPr bwMode="auto">
                <a:xfrm>
                  <a:off x="4953385" y="3215242"/>
                  <a:ext cx="363315" cy="363315"/>
                </a:xfrm>
                <a:prstGeom prst="ellipse">
                  <a:avLst/>
                </a:prstGeom>
                <a:solidFill>
                  <a:schemeClr val="tx2">
                    <a:lumMod val="20000"/>
                    <a:lumOff val="80000"/>
                  </a:schemeClr>
                </a:solidFill>
                <a:ln>
                  <a:noFill/>
                </a:ln>
              </p:spPr>
              <p:txBody>
                <a:bodyPr anchor="ctr"/>
                <a:lstStyle/>
                <a:p>
                  <a:pPr algn="ctr"/>
                  <a:endParaRPr sz="2400"/>
                </a:p>
              </p:txBody>
            </p:sp>
            <p:grpSp>
              <p:nvGrpSpPr>
                <p:cNvPr id="17" name="Group 160"/>
                <p:cNvGrpSpPr>
                  <a:grpSpLocks noChangeAspect="1"/>
                </p:cNvGrpSpPr>
                <p:nvPr/>
              </p:nvGrpSpPr>
              <p:grpSpPr bwMode="auto">
                <a:xfrm>
                  <a:off x="5058609" y="3300760"/>
                  <a:ext cx="185449" cy="176265"/>
                  <a:chOff x="1835150" y="2800349"/>
                  <a:chExt cx="382588" cy="363538"/>
                </a:xfrm>
                <a:solidFill>
                  <a:schemeClr val="bg1"/>
                </a:solidFill>
              </p:grpSpPr>
              <p:sp>
                <p:nvSpPr>
                  <p:cNvPr id="18" name="Freeform: Shape 16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anchor="ctr"/>
                  <a:lstStyle/>
                  <a:p>
                    <a:pPr algn="ctr"/>
                    <a:endParaRPr sz="2400"/>
                  </a:p>
                </p:txBody>
              </p:sp>
              <p:sp>
                <p:nvSpPr>
                  <p:cNvPr id="19" name="Freeform: Shape 162"/>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anchor="ctr"/>
                  <a:lstStyle/>
                  <a:p>
                    <a:pPr algn="ctr"/>
                    <a:endParaRPr sz="2400"/>
                  </a:p>
                </p:txBody>
              </p:sp>
              <p:sp>
                <p:nvSpPr>
                  <p:cNvPr id="20" name="Freeform: Shape 163"/>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anchor="ctr"/>
                  <a:lstStyle/>
                  <a:p>
                    <a:pPr algn="ctr"/>
                    <a:endParaRPr sz="2400"/>
                  </a:p>
                </p:txBody>
              </p:sp>
              <p:sp>
                <p:nvSpPr>
                  <p:cNvPr id="21" name="Freeform: Shape 164"/>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anchor="ctr"/>
                  <a:lstStyle/>
                  <a:p>
                    <a:pPr algn="ctr"/>
                    <a:endParaRPr sz="2400"/>
                  </a:p>
                </p:txBody>
              </p:sp>
            </p:grpSp>
          </p:grpSp>
        </p:grpSp>
        <p:grpSp>
          <p:nvGrpSpPr>
            <p:cNvPr id="134" name="Group 136"/>
            <p:cNvGrpSpPr/>
            <p:nvPr/>
          </p:nvGrpSpPr>
          <p:grpSpPr>
            <a:xfrm>
              <a:off x="3385910" y="4185326"/>
              <a:ext cx="697923" cy="697923"/>
              <a:chOff x="3516747" y="4935261"/>
              <a:chExt cx="697923" cy="697923"/>
            </a:xfrm>
          </p:grpSpPr>
          <p:sp>
            <p:nvSpPr>
              <p:cNvPr id="135" name="Oval 137"/>
              <p:cNvSpPr/>
              <p:nvPr/>
            </p:nvSpPr>
            <p:spPr bwMode="auto">
              <a:xfrm>
                <a:off x="3516747" y="4935261"/>
                <a:ext cx="697923" cy="697923"/>
              </a:xfrm>
              <a:prstGeom prst="ellipse">
                <a:avLst/>
              </a:prstGeom>
              <a:solidFill>
                <a:schemeClr val="accent1"/>
              </a:solidFill>
              <a:ln>
                <a:noFill/>
              </a:ln>
            </p:spPr>
            <p:txBody>
              <a:bodyPr anchor="ctr"/>
              <a:lstStyle/>
              <a:p>
                <a:pPr algn="ctr"/>
                <a:endParaRPr sz="2400"/>
              </a:p>
            </p:txBody>
          </p:sp>
          <p:sp>
            <p:nvSpPr>
              <p:cNvPr id="136" name="Freeform: Shape 138"/>
              <p:cNvSpPr>
                <a:spLocks noChangeAspect="1"/>
              </p:cNvSpPr>
              <p:nvPr/>
            </p:nvSpPr>
            <p:spPr bwMode="auto">
              <a:xfrm>
                <a:off x="3691070" y="5109538"/>
                <a:ext cx="349277" cy="349368"/>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anchor="ctr"/>
              <a:lstStyle/>
              <a:p>
                <a:pPr algn="ctr"/>
                <a:endParaRPr sz="2400"/>
              </a:p>
            </p:txBody>
          </p:sp>
        </p:grpSp>
        <p:grpSp>
          <p:nvGrpSpPr>
            <p:cNvPr id="137" name="Group 129"/>
            <p:cNvGrpSpPr/>
            <p:nvPr/>
          </p:nvGrpSpPr>
          <p:grpSpPr>
            <a:xfrm>
              <a:off x="3931981" y="2794717"/>
              <a:ext cx="816561" cy="816561"/>
              <a:chOff x="4062817" y="3544652"/>
              <a:chExt cx="816561" cy="816561"/>
            </a:xfrm>
          </p:grpSpPr>
          <p:sp>
            <p:nvSpPr>
              <p:cNvPr id="138" name="Oval 130"/>
              <p:cNvSpPr/>
              <p:nvPr/>
            </p:nvSpPr>
            <p:spPr bwMode="auto">
              <a:xfrm>
                <a:off x="4062817" y="3544652"/>
                <a:ext cx="816561" cy="816561"/>
              </a:xfrm>
              <a:prstGeom prst="ellipse">
                <a:avLst/>
              </a:prstGeom>
              <a:solidFill>
                <a:schemeClr val="accent2"/>
              </a:solidFill>
              <a:ln>
                <a:noFill/>
              </a:ln>
            </p:spPr>
            <p:txBody>
              <a:bodyPr anchor="ctr"/>
              <a:lstStyle/>
              <a:p>
                <a:pPr algn="ctr"/>
                <a:endParaRPr sz="2400"/>
              </a:p>
            </p:txBody>
          </p:sp>
          <p:sp>
            <p:nvSpPr>
              <p:cNvPr id="139" name="Freeform: Shape 131"/>
              <p:cNvSpPr>
                <a:spLocks noChangeAspect="1"/>
              </p:cNvSpPr>
              <p:nvPr/>
            </p:nvSpPr>
            <p:spPr bwMode="auto">
              <a:xfrm>
                <a:off x="4272271" y="3756330"/>
                <a:ext cx="397653" cy="393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anchor="ctr"/>
              <a:lstStyle/>
              <a:p>
                <a:pPr algn="ctr"/>
                <a:endParaRPr sz="2400"/>
              </a:p>
            </p:txBody>
          </p:sp>
        </p:grpSp>
        <p:grpSp>
          <p:nvGrpSpPr>
            <p:cNvPr id="140" name="Group 132"/>
            <p:cNvGrpSpPr/>
            <p:nvPr/>
          </p:nvGrpSpPr>
          <p:grpSpPr>
            <a:xfrm>
              <a:off x="5567265" y="1980780"/>
              <a:ext cx="823925" cy="826380"/>
              <a:chOff x="5698102" y="2730715"/>
              <a:chExt cx="823925" cy="826380"/>
            </a:xfrm>
          </p:grpSpPr>
          <p:sp>
            <p:nvSpPr>
              <p:cNvPr id="141" name="Oval 133"/>
              <p:cNvSpPr/>
              <p:nvPr/>
            </p:nvSpPr>
            <p:spPr bwMode="auto">
              <a:xfrm>
                <a:off x="5698102" y="2730715"/>
                <a:ext cx="823925" cy="826380"/>
              </a:xfrm>
              <a:prstGeom prst="ellipse">
                <a:avLst/>
              </a:prstGeom>
              <a:solidFill>
                <a:schemeClr val="accent1"/>
              </a:solidFill>
              <a:ln>
                <a:noFill/>
              </a:ln>
            </p:spPr>
            <p:txBody>
              <a:bodyPr anchor="ctr"/>
              <a:lstStyle/>
              <a:p>
                <a:pPr algn="ctr"/>
                <a:endParaRPr sz="2400"/>
              </a:p>
            </p:txBody>
          </p:sp>
          <p:sp>
            <p:nvSpPr>
              <p:cNvPr id="142" name="Freeform: Shape 134"/>
              <p:cNvSpPr/>
              <p:nvPr/>
            </p:nvSpPr>
            <p:spPr bwMode="auto">
              <a:xfrm>
                <a:off x="5975347" y="28804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3" name="Freeform: Shape 135"/>
              <p:cNvSpPr>
                <a:spLocks noChangeAspect="1"/>
              </p:cNvSpPr>
              <p:nvPr/>
            </p:nvSpPr>
            <p:spPr bwMode="auto">
              <a:xfrm>
                <a:off x="5944367" y="2883615"/>
                <a:ext cx="331394" cy="52058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anchor="ctr"/>
              <a:lstStyle/>
              <a:p>
                <a:pPr algn="ctr"/>
                <a:endParaRPr sz="2400"/>
              </a:p>
            </p:txBody>
          </p:sp>
        </p:grpSp>
        <p:grpSp>
          <p:nvGrpSpPr>
            <p:cNvPr id="144" name="Group 142"/>
            <p:cNvGrpSpPr/>
            <p:nvPr/>
          </p:nvGrpSpPr>
          <p:grpSpPr>
            <a:xfrm>
              <a:off x="7171118" y="2792088"/>
              <a:ext cx="818197" cy="820652"/>
              <a:chOff x="7301955" y="3542023"/>
              <a:chExt cx="818197" cy="820652"/>
            </a:xfrm>
          </p:grpSpPr>
          <p:sp>
            <p:nvSpPr>
              <p:cNvPr id="145" name="Oval 143"/>
              <p:cNvSpPr/>
              <p:nvPr/>
            </p:nvSpPr>
            <p:spPr bwMode="auto">
              <a:xfrm>
                <a:off x="7301955" y="3542023"/>
                <a:ext cx="818197" cy="820652"/>
              </a:xfrm>
              <a:prstGeom prst="ellipse">
                <a:avLst/>
              </a:prstGeom>
              <a:solidFill>
                <a:schemeClr val="accent2"/>
              </a:solidFill>
              <a:ln>
                <a:solidFill>
                  <a:schemeClr val="tx2"/>
                </a:solidFill>
              </a:ln>
            </p:spPr>
            <p:txBody>
              <a:bodyPr anchor="ctr"/>
              <a:lstStyle/>
              <a:p>
                <a:pPr algn="ctr"/>
                <a:endParaRPr sz="2400"/>
              </a:p>
            </p:txBody>
          </p:sp>
          <p:grpSp>
            <p:nvGrpSpPr>
              <p:cNvPr id="146" name="Group 144"/>
              <p:cNvGrpSpPr/>
              <p:nvPr/>
            </p:nvGrpSpPr>
            <p:grpSpPr>
              <a:xfrm>
                <a:off x="7500744" y="3742022"/>
                <a:ext cx="420633" cy="420630"/>
                <a:chOff x="2522538" y="2108200"/>
                <a:chExt cx="376238" cy="376238"/>
              </a:xfrm>
              <a:solidFill>
                <a:schemeClr val="bg1"/>
              </a:solidFill>
            </p:grpSpPr>
            <p:sp>
              <p:nvSpPr>
                <p:cNvPr id="147" name="Freeform: Shape 145"/>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anchor="ctr"/>
                <a:lstStyle/>
                <a:p>
                  <a:pPr algn="ctr"/>
                  <a:endParaRPr sz="2400"/>
                </a:p>
              </p:txBody>
            </p:sp>
            <p:sp>
              <p:nvSpPr>
                <p:cNvPr id="148" name="Freeform: Shape 146"/>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anchor="ctr"/>
                <a:lstStyle/>
                <a:p>
                  <a:pPr algn="ctr"/>
                  <a:endParaRPr sz="2400"/>
                </a:p>
              </p:txBody>
            </p:sp>
            <p:sp>
              <p:nvSpPr>
                <p:cNvPr id="149" name="Freeform: Shape 147"/>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anchor="ctr"/>
                <a:lstStyle/>
                <a:p>
                  <a:pPr algn="ctr"/>
                  <a:endParaRPr sz="2400"/>
                </a:p>
              </p:txBody>
            </p:sp>
            <p:sp>
              <p:nvSpPr>
                <p:cNvPr id="150" name="Freeform: Shape 148"/>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anchor="ctr"/>
                <a:lstStyle/>
                <a:p>
                  <a:pPr algn="ctr"/>
                  <a:endParaRPr sz="2400"/>
                </a:p>
              </p:txBody>
            </p:sp>
          </p:grpSp>
        </p:grpSp>
        <p:grpSp>
          <p:nvGrpSpPr>
            <p:cNvPr id="151" name="Group 139"/>
            <p:cNvGrpSpPr/>
            <p:nvPr/>
          </p:nvGrpSpPr>
          <p:grpSpPr>
            <a:xfrm>
              <a:off x="7847309" y="4185326"/>
              <a:ext cx="697923" cy="697923"/>
              <a:chOff x="7978145" y="4935261"/>
              <a:chExt cx="697923" cy="697923"/>
            </a:xfrm>
          </p:grpSpPr>
          <p:sp>
            <p:nvSpPr>
              <p:cNvPr id="152" name="Oval 140"/>
              <p:cNvSpPr/>
              <p:nvPr/>
            </p:nvSpPr>
            <p:spPr bwMode="auto">
              <a:xfrm>
                <a:off x="7978145" y="4935261"/>
                <a:ext cx="697923" cy="697923"/>
              </a:xfrm>
              <a:prstGeom prst="ellipse">
                <a:avLst/>
              </a:prstGeom>
              <a:solidFill>
                <a:schemeClr val="accent5"/>
              </a:solidFill>
              <a:ln>
                <a:noFill/>
              </a:ln>
            </p:spPr>
            <p:txBody>
              <a:bodyPr anchor="ctr"/>
              <a:lstStyle/>
              <a:p>
                <a:pPr algn="ctr"/>
                <a:endParaRPr sz="2400"/>
              </a:p>
            </p:txBody>
          </p:sp>
          <p:sp>
            <p:nvSpPr>
              <p:cNvPr id="153" name="Freeform: Shape 141"/>
              <p:cNvSpPr>
                <a:spLocks noChangeAspect="1"/>
              </p:cNvSpPr>
              <p:nvPr/>
            </p:nvSpPr>
            <p:spPr bwMode="auto">
              <a:xfrm>
                <a:off x="8166847" y="5076468"/>
                <a:ext cx="320519" cy="415509"/>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anchor="ctr"/>
              <a:lstStyle/>
              <a:p>
                <a:pPr algn="ctr"/>
                <a:endParaRPr sz="2400"/>
              </a:p>
            </p:txBody>
          </p:sp>
        </p:grpSp>
        <p:grpSp>
          <p:nvGrpSpPr>
            <p:cNvPr id="158" name="Group 117"/>
            <p:cNvGrpSpPr/>
            <p:nvPr/>
          </p:nvGrpSpPr>
          <p:grpSpPr>
            <a:xfrm>
              <a:off x="466902" y="4287748"/>
              <a:ext cx="2593340" cy="1654175"/>
              <a:chOff x="679750" y="4752458"/>
              <a:chExt cx="2503712" cy="1654175"/>
            </a:xfrm>
          </p:grpSpPr>
          <p:sp>
            <p:nvSpPr>
              <p:cNvPr id="159" name="TextBox 121"/>
              <p:cNvSpPr txBox="1"/>
              <p:nvPr/>
            </p:nvSpPr>
            <p:spPr>
              <a:xfrm flipH="1">
                <a:off x="679750" y="5109963"/>
                <a:ext cx="2503712" cy="1296670"/>
              </a:xfrm>
              <a:prstGeom prst="rect">
                <a:avLst/>
              </a:prstGeom>
              <a:noFill/>
            </p:spPr>
            <p:txBody>
              <a:bodyPr wrap="square" lIns="0" tIns="0" rIns="0" bIns="0" anchor="ctr">
                <a:noAutofit/>
              </a:bodyPr>
              <a:lstStyle/>
              <a:p>
                <a:pPr>
                  <a:lnSpc>
                    <a:spcPct val="120000"/>
                  </a:lnSpc>
                  <a:buFont typeface="Wingdings" panose="05000000000000000000" pitchFamily="2" charset="2"/>
                  <a:buChar char="u"/>
                </a:pPr>
                <a:r>
                  <a:rPr lang="zh-CN" altLang="en-US" sz="1400" dirty="0" smtClean="0">
                    <a:solidFill>
                      <a:sysClr val="windowText" lastClr="000000"/>
                    </a:solidFill>
                    <a:latin typeface="微软雅黑" panose="020B0503020204020204" charset="-122"/>
                    <a:ea typeface="微软雅黑" panose="020B0503020204020204" charset="-122"/>
                  </a:rPr>
                  <a:t> 科技</a:t>
                </a:r>
                <a:r>
                  <a:rPr lang="zh-CN" altLang="en-US" sz="1400" dirty="0">
                    <a:solidFill>
                      <a:sysClr val="windowText" lastClr="000000"/>
                    </a:solidFill>
                    <a:latin typeface="微软雅黑" panose="020B0503020204020204" charset="-122"/>
                    <a:ea typeface="微软雅黑" panose="020B0503020204020204" charset="-122"/>
                  </a:rPr>
                  <a:t>部、财政部、税务总局按照《认定办法》的要求，可组织专家对各地高新技术企业认定管理工作进行重点检查，对存在问题的视情况给予相应处理</a:t>
                </a:r>
                <a:endParaRPr lang="zh-CN" altLang="en-US" sz="1400" dirty="0">
                  <a:solidFill>
                    <a:sysClr val="windowText" lastClr="000000"/>
                  </a:solidFill>
                  <a:latin typeface="微软雅黑" panose="020B0503020204020204" charset="-122"/>
                  <a:ea typeface="微软雅黑" panose="020B0503020204020204" charset="-122"/>
                </a:endParaRPr>
              </a:p>
            </p:txBody>
          </p:sp>
          <p:sp>
            <p:nvSpPr>
              <p:cNvPr id="160" name="TextBox 122"/>
              <p:cNvSpPr txBox="1"/>
              <p:nvPr/>
            </p:nvSpPr>
            <p:spPr>
              <a:xfrm flipH="1">
                <a:off x="804813" y="4752458"/>
                <a:ext cx="2378521" cy="242374"/>
              </a:xfrm>
              <a:prstGeom prst="rect">
                <a:avLst/>
              </a:prstGeom>
              <a:noFill/>
            </p:spPr>
            <p:txBody>
              <a:bodyPr wrap="none" lIns="0" tIns="0" rIns="0" bIns="0" anchor="ctr">
                <a:noAutofit/>
              </a:bodyPr>
              <a:lstStyle/>
              <a:p>
                <a:pPr algn="r"/>
                <a:r>
                  <a:rPr lang="zh-CN" altLang="en-US" sz="2000" b="1" dirty="0">
                    <a:solidFill>
                      <a:schemeClr val="tx1"/>
                    </a:solidFill>
                    <a:latin typeface="微软雅黑" panose="020B0503020204020204" charset="-122"/>
                    <a:ea typeface="微软雅黑" panose="020B0503020204020204" charset="-122"/>
                  </a:rPr>
                  <a:t>重点检查</a:t>
                </a:r>
                <a:endParaRPr lang="zh-CN" altLang="en-US" sz="2000" b="1" dirty="0">
                  <a:solidFill>
                    <a:schemeClr val="tx1"/>
                  </a:solidFill>
                  <a:latin typeface="微软雅黑" panose="020B0503020204020204" charset="-122"/>
                  <a:ea typeface="微软雅黑" panose="020B0503020204020204" charset="-122"/>
                </a:endParaRPr>
              </a:p>
            </p:txBody>
          </p:sp>
        </p:grpSp>
        <p:grpSp>
          <p:nvGrpSpPr>
            <p:cNvPr id="161" name="Group 114"/>
            <p:cNvGrpSpPr/>
            <p:nvPr/>
          </p:nvGrpSpPr>
          <p:grpSpPr>
            <a:xfrm>
              <a:off x="406697" y="2187220"/>
              <a:ext cx="3205480" cy="1645920"/>
              <a:chOff x="1389723" y="2762963"/>
              <a:chExt cx="2446368" cy="1412904"/>
            </a:xfrm>
          </p:grpSpPr>
          <p:sp>
            <p:nvSpPr>
              <p:cNvPr id="162" name="TextBox 124"/>
              <p:cNvSpPr txBox="1"/>
              <p:nvPr/>
            </p:nvSpPr>
            <p:spPr>
              <a:xfrm flipH="1">
                <a:off x="1457570" y="3116189"/>
                <a:ext cx="2378521" cy="1059678"/>
              </a:xfrm>
              <a:prstGeom prst="rect">
                <a:avLst/>
              </a:prstGeom>
              <a:noFill/>
            </p:spPr>
            <p:txBody>
              <a:bodyPr wrap="square" lIns="0" tIns="0" rIns="0" bIns="0" anchor="ctr" anchorCtr="0">
                <a:noAutofit/>
              </a:bodyPr>
              <a:lstStyle/>
              <a:p>
                <a:pPr marL="285750" indent="-285750" algn="l">
                  <a:lnSpc>
                    <a:spcPct val="120000"/>
                  </a:lnSpc>
                  <a:buFont typeface="Wingdings" panose="05000000000000000000" charset="0"/>
                  <a:buChar char=""/>
                </a:pPr>
                <a:r>
                  <a:rPr lang="zh-CN" altLang="en-US" sz="1400" dirty="0" smtClean="0">
                    <a:solidFill>
                      <a:sysClr val="windowText" lastClr="000000"/>
                    </a:solidFill>
                    <a:latin typeface="微软雅黑" panose="020B0503020204020204" charset="-122"/>
                    <a:ea typeface="微软雅黑" panose="020B0503020204020204" charset="-122"/>
                  </a:rPr>
                  <a:t>每年</a:t>
                </a:r>
                <a:r>
                  <a:rPr lang="en-US" altLang="zh-CN" sz="1400" dirty="0" smtClean="0">
                    <a:solidFill>
                      <a:sysClr val="windowText" lastClr="000000"/>
                    </a:solidFill>
                    <a:latin typeface="微软雅黑" panose="020B0503020204020204" charset="-122"/>
                    <a:ea typeface="微软雅黑" panose="020B0503020204020204" charset="-122"/>
                  </a:rPr>
                  <a:t>4</a:t>
                </a:r>
                <a:r>
                  <a:rPr lang="zh-CN" altLang="en-US" sz="1400" dirty="0" smtClean="0">
                    <a:solidFill>
                      <a:sysClr val="windowText" lastClr="000000"/>
                    </a:solidFill>
                    <a:latin typeface="微软雅黑" panose="020B0503020204020204" charset="-122"/>
                    <a:ea typeface="微软雅黑" panose="020B0503020204020204" charset="-122"/>
                  </a:rPr>
                  <a:t>月前报送火炬统计报表，每年5月底前</a:t>
                </a:r>
                <a:r>
                  <a:rPr lang="zh-CN" altLang="en-US" sz="1400" dirty="0">
                    <a:solidFill>
                      <a:sysClr val="windowText" lastClr="000000"/>
                    </a:solidFill>
                    <a:latin typeface="微软雅黑" panose="020B0503020204020204" charset="-122"/>
                    <a:ea typeface="微软雅黑" panose="020B0503020204020204" charset="-122"/>
                  </a:rPr>
                  <a:t>通过“高新技术企业认定管理工作网”，报送上一年度知识产权、科技人员、研发费用、经营收入等年度发展情况报表</a:t>
                </a:r>
                <a:endParaRPr lang="zh-CN" altLang="en-US" sz="1400" dirty="0">
                  <a:solidFill>
                    <a:sysClr val="windowText" lastClr="000000"/>
                  </a:solidFill>
                  <a:latin typeface="微软雅黑" panose="020B0503020204020204" charset="-122"/>
                  <a:ea typeface="微软雅黑" panose="020B0503020204020204" charset="-122"/>
                </a:endParaRPr>
              </a:p>
              <a:p>
                <a:pPr marL="285750" indent="-285750" algn="l">
                  <a:lnSpc>
                    <a:spcPct val="120000"/>
                  </a:lnSpc>
                  <a:buFont typeface="Wingdings" panose="05000000000000000000" charset="0"/>
                  <a:buChar char=""/>
                </a:pPr>
                <a:r>
                  <a:rPr lang="zh-CN" altLang="en-US" sz="1400" b="1" dirty="0">
                    <a:solidFill>
                      <a:srgbClr val="FF0000"/>
                    </a:solidFill>
                    <a:latin typeface="微软雅黑" panose="020B0503020204020204" charset="-122"/>
                    <a:ea typeface="微软雅黑" panose="020B0503020204020204" charset="-122"/>
                  </a:rPr>
                  <a:t>累计两年未上报，取消资格</a:t>
                </a:r>
                <a:endParaRPr lang="zh-CN" altLang="en-US" sz="1400" b="1" dirty="0">
                  <a:solidFill>
                    <a:srgbClr val="FF0000"/>
                  </a:solidFill>
                  <a:latin typeface="微软雅黑" panose="020B0503020204020204" charset="-122"/>
                  <a:ea typeface="微软雅黑" panose="020B0503020204020204" charset="-122"/>
                </a:endParaRPr>
              </a:p>
            </p:txBody>
          </p:sp>
          <p:sp>
            <p:nvSpPr>
              <p:cNvPr id="163" name="TextBox 125"/>
              <p:cNvSpPr txBox="1"/>
              <p:nvPr/>
            </p:nvSpPr>
            <p:spPr>
              <a:xfrm flipH="1">
                <a:off x="1389723" y="2762963"/>
                <a:ext cx="2378521" cy="242374"/>
              </a:xfrm>
              <a:prstGeom prst="rect">
                <a:avLst/>
              </a:prstGeom>
              <a:noFill/>
            </p:spPr>
            <p:txBody>
              <a:bodyPr wrap="none" lIns="0" tIns="0" rIns="0" bIns="0" anchor="ctr" anchorCtr="0">
                <a:noAutofit/>
              </a:bodyPr>
              <a:lstStyle/>
              <a:p>
                <a:pPr algn="r"/>
                <a:r>
                  <a:rPr lang="zh-CN" altLang="en-US" sz="2000" b="1">
                    <a:solidFill>
                      <a:schemeClr val="tx1"/>
                    </a:solidFill>
                    <a:latin typeface="微软雅黑" panose="020B0503020204020204" charset="-122"/>
                    <a:ea typeface="微软雅黑" panose="020B0503020204020204" charset="-122"/>
                  </a:rPr>
                  <a:t>企业年报</a:t>
                </a:r>
                <a:endParaRPr lang="zh-CN" altLang="en-US" sz="2000" b="1">
                  <a:solidFill>
                    <a:schemeClr val="tx1"/>
                  </a:solidFill>
                  <a:latin typeface="微软雅黑" panose="020B0503020204020204" charset="-122"/>
                  <a:ea typeface="微软雅黑" panose="020B0503020204020204" charset="-122"/>
                </a:endParaRPr>
              </a:p>
            </p:txBody>
          </p:sp>
        </p:grpSp>
        <p:grpSp>
          <p:nvGrpSpPr>
            <p:cNvPr id="166" name="组合 165"/>
            <p:cNvGrpSpPr/>
            <p:nvPr/>
          </p:nvGrpSpPr>
          <p:grpSpPr>
            <a:xfrm>
              <a:off x="4063364" y="308610"/>
              <a:ext cx="3800475" cy="1671192"/>
              <a:chOff x="4063364" y="308610"/>
              <a:chExt cx="3800475" cy="1671192"/>
            </a:xfrm>
          </p:grpSpPr>
          <p:sp>
            <p:nvSpPr>
              <p:cNvPr id="164" name="TextBox 128"/>
              <p:cNvSpPr txBox="1"/>
              <p:nvPr/>
            </p:nvSpPr>
            <p:spPr>
              <a:xfrm flipH="1">
                <a:off x="4260849" y="308610"/>
                <a:ext cx="3423285" cy="359508"/>
              </a:xfrm>
              <a:prstGeom prst="rect">
                <a:avLst/>
              </a:prstGeom>
              <a:noFill/>
            </p:spPr>
            <p:txBody>
              <a:bodyPr wrap="none" lIns="0" tIns="0" rIns="0" bIns="0" anchor="ctr">
                <a:normAutofit/>
              </a:bodyPr>
              <a:lstStyle/>
              <a:p>
                <a:pPr algn="ctr"/>
                <a:r>
                  <a:rPr lang="zh-CN" altLang="en-US" sz="2000" b="1" dirty="0">
                    <a:solidFill>
                      <a:schemeClr val="tx1"/>
                    </a:solidFill>
                    <a:latin typeface="微软雅黑" panose="020B0503020204020204" charset="-122"/>
                    <a:ea typeface="微软雅黑" panose="020B0503020204020204" charset="-122"/>
                  </a:rPr>
                  <a:t>复核</a:t>
                </a:r>
                <a:endParaRPr lang="zh-CN" altLang="en-US" sz="2000" b="1" dirty="0">
                  <a:solidFill>
                    <a:schemeClr val="tx1"/>
                  </a:solidFill>
                  <a:latin typeface="微软雅黑" panose="020B0503020204020204" charset="-122"/>
                  <a:ea typeface="微软雅黑" panose="020B0503020204020204" charset="-122"/>
                </a:endParaRPr>
              </a:p>
            </p:txBody>
          </p:sp>
          <p:sp>
            <p:nvSpPr>
              <p:cNvPr id="165" name="TextBox 127"/>
              <p:cNvSpPr txBox="1"/>
              <p:nvPr/>
            </p:nvSpPr>
            <p:spPr>
              <a:xfrm flipH="1">
                <a:off x="4063364" y="579120"/>
                <a:ext cx="3800475" cy="1400682"/>
              </a:xfrm>
              <a:prstGeom prst="rect">
                <a:avLst/>
              </a:prstGeom>
              <a:noFill/>
            </p:spPr>
            <p:txBody>
              <a:bodyPr wrap="square" lIns="0" tIns="0" rIns="0" bIns="0" anchor="ctr">
                <a:noAutofit/>
              </a:bodyPr>
              <a:lstStyle/>
              <a:p>
                <a:pPr algn="ctr">
                  <a:lnSpc>
                    <a:spcPct val="120000"/>
                  </a:lnSpc>
                  <a:buFont typeface="Wingdings" panose="05000000000000000000" pitchFamily="2" charset="2"/>
                  <a:buChar char="u"/>
                </a:pPr>
                <a:r>
                  <a:rPr lang="zh-CN" altLang="en-US" sz="1400" dirty="0">
                    <a:solidFill>
                      <a:sysClr val="windowText" lastClr="000000"/>
                    </a:solidFill>
                    <a:latin typeface="微软雅黑" panose="020B0503020204020204" charset="-122"/>
                    <a:ea typeface="微软雅黑" panose="020B0503020204020204" charset="-122"/>
                  </a:rPr>
                  <a:t>对已认定的高企，有关部门在日常管理过程中发现其不符合认定条件的，书面提请认定机构复核。复核后确认不符合认定条件的，由认定机构取消其资格，税务机关追缴其不符合认定条件年度起已享受的税收优惠。</a:t>
                </a:r>
                <a:endParaRPr lang="zh-CN" altLang="en-US" sz="1400" dirty="0">
                  <a:solidFill>
                    <a:sysClr val="windowText" lastClr="000000"/>
                  </a:solidFill>
                  <a:latin typeface="微软雅黑" panose="020B0503020204020204" charset="-122"/>
                  <a:ea typeface="微软雅黑" panose="020B0503020204020204" charset="-122"/>
                </a:endParaRPr>
              </a:p>
            </p:txBody>
          </p:sp>
        </p:grpSp>
        <p:grpSp>
          <p:nvGrpSpPr>
            <p:cNvPr id="171" name="组合 170"/>
            <p:cNvGrpSpPr/>
            <p:nvPr/>
          </p:nvGrpSpPr>
          <p:grpSpPr>
            <a:xfrm>
              <a:off x="8152129" y="1160145"/>
              <a:ext cx="3657600" cy="2492375"/>
              <a:chOff x="8152129" y="1160145"/>
              <a:chExt cx="3657600" cy="2492375"/>
            </a:xfrm>
          </p:grpSpPr>
          <p:sp>
            <p:nvSpPr>
              <p:cNvPr id="167" name="TextBox 119"/>
              <p:cNvSpPr txBox="1"/>
              <p:nvPr/>
            </p:nvSpPr>
            <p:spPr>
              <a:xfrm>
                <a:off x="8152130" y="1160145"/>
                <a:ext cx="3144520" cy="325729"/>
              </a:xfrm>
              <a:prstGeom prst="rect">
                <a:avLst/>
              </a:prstGeom>
              <a:noFill/>
            </p:spPr>
            <p:txBody>
              <a:bodyPr wrap="none" lIns="0" tIns="0" rIns="0" bIns="0" anchor="ctr" anchorCtr="0">
                <a:normAutofit/>
              </a:bodyPr>
              <a:lstStyle/>
              <a:p>
                <a:pPr algn="l"/>
                <a:r>
                  <a:rPr lang="zh-CN" altLang="en-US" sz="2000" b="1" dirty="0">
                    <a:solidFill>
                      <a:schemeClr val="tx1"/>
                    </a:solidFill>
                    <a:latin typeface="微软雅黑" panose="020B0503020204020204" charset="-122"/>
                    <a:ea typeface="微软雅黑" panose="020B0503020204020204" charset="-122"/>
                  </a:rPr>
                  <a:t>更名及重大变化事项</a:t>
                </a:r>
                <a:endParaRPr lang="zh-CN" altLang="en-US" sz="2000" b="1" dirty="0">
                  <a:solidFill>
                    <a:schemeClr val="tx1"/>
                  </a:solidFill>
                  <a:latin typeface="微软雅黑" panose="020B0503020204020204" charset="-122"/>
                  <a:ea typeface="微软雅黑" panose="020B0503020204020204" charset="-122"/>
                </a:endParaRPr>
              </a:p>
            </p:txBody>
          </p:sp>
          <p:sp>
            <p:nvSpPr>
              <p:cNvPr id="168" name="TextBox 118"/>
              <p:cNvSpPr txBox="1"/>
              <p:nvPr/>
            </p:nvSpPr>
            <p:spPr>
              <a:xfrm>
                <a:off x="8152129" y="1502410"/>
                <a:ext cx="3657600" cy="2150110"/>
              </a:xfrm>
              <a:prstGeom prst="rect">
                <a:avLst/>
              </a:prstGeom>
              <a:noFill/>
            </p:spPr>
            <p:txBody>
              <a:bodyPr wrap="square" lIns="0" tIns="0" rIns="0" bIns="0" anchor="ctr" anchorCtr="0">
                <a:noAutofit/>
              </a:bodyPr>
              <a:lstStyle/>
              <a:p>
                <a:pPr marL="171450" indent="-171450">
                  <a:lnSpc>
                    <a:spcPct val="120000"/>
                  </a:lnSpc>
                  <a:buFont typeface="Wingdings" panose="05000000000000000000" pitchFamily="2" charset="2"/>
                  <a:buChar char="u"/>
                </a:pPr>
                <a:r>
                  <a:rPr lang="zh-CN" altLang="en-US" sz="1400" dirty="0">
                    <a:solidFill>
                      <a:sysClr val="windowText" lastClr="000000"/>
                    </a:solidFill>
                    <a:latin typeface="微软雅黑" panose="020B0503020204020204" charset="-122"/>
                    <a:ea typeface="微软雅黑" panose="020B0503020204020204" charset="-122"/>
                  </a:rPr>
                  <a:t>在发生之日起三个月内向认定机构报告</a:t>
                </a:r>
                <a:endParaRPr lang="zh-CN" altLang="en-US" sz="1400" dirty="0">
                  <a:solidFill>
                    <a:sysClr val="windowText" lastClr="00000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u"/>
                </a:pPr>
                <a:r>
                  <a:rPr lang="zh-CN" altLang="en-US" sz="1400" dirty="0">
                    <a:solidFill>
                      <a:sysClr val="windowText" lastClr="000000"/>
                    </a:solidFill>
                    <a:latin typeface="微软雅黑" panose="020B0503020204020204" charset="-122"/>
                    <a:ea typeface="微软雅黑" panose="020B0503020204020204" charset="-122"/>
                  </a:rPr>
                  <a:t>网络提交《高新技术企业名称变更申请表》</a:t>
                </a:r>
                <a:endParaRPr lang="zh-CN" altLang="en-US" sz="1400" dirty="0">
                  <a:solidFill>
                    <a:sysClr val="windowText" lastClr="00000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u"/>
                </a:pPr>
                <a:r>
                  <a:rPr lang="zh-CN" altLang="en-US" sz="1400" dirty="0">
                    <a:solidFill>
                      <a:sysClr val="windowText" lastClr="000000"/>
                    </a:solidFill>
                    <a:latin typeface="微软雅黑" panose="020B0503020204020204" charset="-122"/>
                    <a:ea typeface="微软雅黑" panose="020B0503020204020204" charset="-122"/>
                  </a:rPr>
                  <a:t>仅名称变更，不涉及重大变化，认定机构公示10个工作日，无异议的，重新核发认定证书，编号与有效期不变；</a:t>
                </a:r>
                <a:endParaRPr lang="zh-CN" altLang="en-US" sz="1400" dirty="0">
                  <a:solidFill>
                    <a:sysClr val="windowText" lastClr="000000"/>
                  </a:solidFill>
                  <a:latin typeface="微软雅黑" panose="020B0503020204020204" charset="-122"/>
                  <a:ea typeface="微软雅黑" panose="020B0503020204020204" charset="-122"/>
                </a:endParaRPr>
              </a:p>
              <a:p>
                <a:pPr marL="171450" indent="-171450">
                  <a:lnSpc>
                    <a:spcPct val="120000"/>
                  </a:lnSpc>
                  <a:buFont typeface="Wingdings" panose="05000000000000000000" pitchFamily="2" charset="2"/>
                  <a:buChar char="u"/>
                </a:pPr>
                <a:r>
                  <a:rPr lang="zh-CN" altLang="en-US" sz="1400" dirty="0">
                    <a:solidFill>
                      <a:sysClr val="windowText" lastClr="000000"/>
                    </a:solidFill>
                    <a:latin typeface="微软雅黑" panose="020B0503020204020204" charset="-122"/>
                    <a:ea typeface="微软雅黑" panose="020B0503020204020204" charset="-122"/>
                  </a:rPr>
                  <a:t>有异议的或有重大变化的，认定机构核实处理，不符合认定条件的，自更名或条件变化年度起取消资格</a:t>
                </a:r>
                <a:endParaRPr lang="zh-CN" altLang="en-US" sz="1400" dirty="0">
                  <a:solidFill>
                    <a:sysClr val="windowText" lastClr="000000"/>
                  </a:solidFill>
                  <a:latin typeface="微软雅黑" panose="020B0503020204020204" charset="-122"/>
                  <a:ea typeface="微软雅黑" panose="020B0503020204020204" charset="-122"/>
                </a:endParaRPr>
              </a:p>
            </p:txBody>
          </p:sp>
        </p:grpSp>
        <p:grpSp>
          <p:nvGrpSpPr>
            <p:cNvPr id="172" name="组合 171"/>
            <p:cNvGrpSpPr/>
            <p:nvPr/>
          </p:nvGrpSpPr>
          <p:grpSpPr>
            <a:xfrm>
              <a:off x="8649050" y="3982859"/>
              <a:ext cx="3338817" cy="2040086"/>
              <a:chOff x="8649050" y="3982859"/>
              <a:chExt cx="3338817" cy="2040086"/>
            </a:xfrm>
          </p:grpSpPr>
          <p:sp>
            <p:nvSpPr>
              <p:cNvPr id="169" name="TextBox 116"/>
              <p:cNvSpPr txBox="1"/>
              <p:nvPr/>
            </p:nvSpPr>
            <p:spPr>
              <a:xfrm>
                <a:off x="8691315" y="3982859"/>
                <a:ext cx="2466340" cy="331778"/>
              </a:xfrm>
              <a:prstGeom prst="rect">
                <a:avLst/>
              </a:prstGeom>
              <a:noFill/>
            </p:spPr>
            <p:txBody>
              <a:bodyPr wrap="none" lIns="0" tIns="0" rIns="0" bIns="0" anchor="ctr" anchorCtr="0">
                <a:normAutofit/>
              </a:bodyPr>
              <a:lstStyle/>
              <a:p>
                <a:pPr algn="l"/>
                <a:r>
                  <a:rPr lang="zh-CN" altLang="en-US" sz="2000" b="1" dirty="0">
                    <a:solidFill>
                      <a:schemeClr val="tx1"/>
                    </a:solidFill>
                    <a:latin typeface="微软雅黑" panose="020B0503020204020204" charset="-122"/>
                    <a:ea typeface="微软雅黑" panose="020B0503020204020204" charset="-122"/>
                  </a:rPr>
                  <a:t>异地搬迁及其他</a:t>
                </a:r>
                <a:endParaRPr lang="zh-CN" altLang="en-US" sz="2000" b="1" dirty="0">
                  <a:solidFill>
                    <a:schemeClr val="tx1"/>
                  </a:solidFill>
                  <a:latin typeface="微软雅黑" panose="020B0503020204020204" charset="-122"/>
                  <a:ea typeface="微软雅黑" panose="020B0503020204020204" charset="-122"/>
                </a:endParaRPr>
              </a:p>
            </p:txBody>
          </p:sp>
          <p:sp>
            <p:nvSpPr>
              <p:cNvPr id="170" name="TextBox 115"/>
              <p:cNvSpPr txBox="1"/>
              <p:nvPr/>
            </p:nvSpPr>
            <p:spPr>
              <a:xfrm>
                <a:off x="8649050" y="4353886"/>
                <a:ext cx="3338817" cy="1669059"/>
              </a:xfrm>
              <a:prstGeom prst="rect">
                <a:avLst/>
              </a:prstGeom>
              <a:noFill/>
            </p:spPr>
            <p:txBody>
              <a:bodyPr wrap="square" lIns="0" tIns="0" rIns="0" bIns="0" anchor="ctr" anchorCtr="0">
                <a:noAutofit/>
              </a:bodyPr>
              <a:lstStyle/>
              <a:p>
                <a:pPr marL="171450" lvl="0" indent="-171450" algn="l">
                  <a:lnSpc>
                    <a:spcPct val="120000"/>
                  </a:lnSpc>
                  <a:buFont typeface="Wingdings" panose="05000000000000000000" pitchFamily="2" charset="2"/>
                  <a:buChar char="u"/>
                </a:pPr>
                <a:r>
                  <a:rPr lang="zh-CN" altLang="en-US" sz="1400" dirty="0">
                    <a:solidFill>
                      <a:sysClr val="windowText" lastClr="000000"/>
                    </a:solidFill>
                    <a:latin typeface="微软雅黑" panose="020B0503020204020204" charset="-122"/>
                    <a:ea typeface="微软雅黑" panose="020B0503020204020204" charset="-122"/>
                    <a:sym typeface="+mn-ea"/>
                  </a:rPr>
                  <a:t>跨认定机构管理区域整体迁移，其</a:t>
                </a:r>
                <a:r>
                  <a:rPr lang="zh-CN" altLang="en-US" sz="1400" dirty="0" smtClean="0">
                    <a:solidFill>
                      <a:sysClr val="windowText" lastClr="000000"/>
                    </a:solidFill>
                    <a:latin typeface="微软雅黑" panose="020B0503020204020204" charset="-122"/>
                    <a:ea typeface="微软雅黑" panose="020B0503020204020204" charset="-122"/>
                    <a:sym typeface="+mn-ea"/>
                  </a:rPr>
                  <a:t>高新技术</a:t>
                </a:r>
                <a:r>
                  <a:rPr lang="zh-CN" altLang="en-US" sz="1400" dirty="0">
                    <a:solidFill>
                      <a:sysClr val="windowText" lastClr="000000"/>
                    </a:solidFill>
                    <a:latin typeface="微软雅黑" panose="020B0503020204020204" charset="-122"/>
                    <a:ea typeface="微软雅黑" panose="020B0503020204020204" charset="-122"/>
                    <a:sym typeface="+mn-ea"/>
                  </a:rPr>
                  <a:t>企业资格和《高新技术企业证书》继续有效，编号与有效期</a:t>
                </a:r>
                <a:r>
                  <a:rPr lang="zh-CN" altLang="en-US" sz="1400" dirty="0" smtClean="0">
                    <a:solidFill>
                      <a:sysClr val="windowText" lastClr="000000"/>
                    </a:solidFill>
                    <a:latin typeface="微软雅黑" panose="020B0503020204020204" charset="-122"/>
                    <a:ea typeface="微软雅黑" panose="020B0503020204020204" charset="-122"/>
                    <a:sym typeface="+mn-ea"/>
                  </a:rPr>
                  <a:t>不变。</a:t>
                </a:r>
                <a:r>
                  <a:rPr lang="zh-CN" altLang="en-US" sz="1400" b="1" dirty="0" smtClean="0">
                    <a:solidFill>
                      <a:srgbClr val="FF0000"/>
                    </a:solidFill>
                    <a:latin typeface="微软雅黑" panose="020B0503020204020204" charset="-122"/>
                    <a:ea typeface="微软雅黑" panose="020B0503020204020204" charset="-122"/>
                    <a:sym typeface="+mn-ea"/>
                  </a:rPr>
                  <a:t>存在</a:t>
                </a:r>
                <a:r>
                  <a:rPr lang="zh-CN" altLang="en-US" sz="1400" b="1" dirty="0">
                    <a:solidFill>
                      <a:srgbClr val="FF0000"/>
                    </a:solidFill>
                    <a:latin typeface="微软雅黑" panose="020B0503020204020204" charset="-122"/>
                    <a:ea typeface="微软雅黑" panose="020B0503020204020204" charset="-122"/>
                    <a:sym typeface="+mn-ea"/>
                  </a:rPr>
                  <a:t>严重弄虚作假行为，发生重大安全、重大质量事故或有严重环境违法行为，取消资格</a:t>
                </a:r>
                <a:endParaRPr lang="zh-CN" altLang="en-US" sz="1400" b="1" dirty="0">
                  <a:solidFill>
                    <a:srgbClr val="FF0000"/>
                  </a:solidFill>
                  <a:latin typeface="微软雅黑" panose="020B0503020204020204" charset="-122"/>
                  <a:ea typeface="微软雅黑" panose="020B0503020204020204" charset="-122"/>
                  <a:sym typeface="+mn-ea"/>
                </a:endParaRPr>
              </a:p>
              <a:p>
                <a:pPr marL="171450" lvl="0" indent="-171450" algn="l">
                  <a:lnSpc>
                    <a:spcPct val="120000"/>
                  </a:lnSpc>
                  <a:buFont typeface="Wingdings" panose="05000000000000000000" pitchFamily="2" charset="2"/>
                  <a:buChar char="u"/>
                </a:pPr>
                <a:r>
                  <a:rPr lang="zh-CN" altLang="en-US" sz="1400" dirty="0">
                    <a:solidFill>
                      <a:sysClr val="windowText" lastClr="000000"/>
                    </a:solidFill>
                    <a:latin typeface="微软雅黑" panose="020B0503020204020204" charset="-122"/>
                    <a:ea typeface="微软雅黑" panose="020B0503020204020204" charset="-122"/>
                    <a:sym typeface="+mn-ea"/>
                  </a:rPr>
                  <a:t>取消资格的当年不得再次申请认定</a:t>
                </a:r>
                <a:endParaRPr lang="zh-CN" altLang="en-US" sz="1400" dirty="0">
                  <a:solidFill>
                    <a:sysClr val="windowText" lastClr="000000"/>
                  </a:solidFill>
                  <a:latin typeface="微软雅黑" panose="020B0503020204020204" charset="-122"/>
                  <a:ea typeface="微软雅黑" panose="020B050302020402020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673735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取消资格的三种情况</a:t>
            </a:r>
            <a:endParaRPr kumimoji="1" lang="zh-CN" altLang="en-US" dirty="0">
              <a:solidFill>
                <a:srgbClr val="404040"/>
              </a:solidFill>
              <a:latin typeface="Century Gothic" panose="020B0502020202020204"/>
              <a:ea typeface="微软雅黑" panose="020B0503020204020204" charset="-122"/>
            </a:endParaRPr>
          </a:p>
        </p:txBody>
      </p:sp>
      <p:sp>
        <p:nvSpPr>
          <p:cNvPr id="48" name="矩形 47"/>
          <p:cNvSpPr/>
          <p:nvPr/>
        </p:nvSpPr>
        <p:spPr>
          <a:xfrm>
            <a:off x="6388987" y="1407245"/>
            <a:ext cx="45719" cy="594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0" name="矩形 49"/>
          <p:cNvSpPr/>
          <p:nvPr/>
        </p:nvSpPr>
        <p:spPr>
          <a:xfrm>
            <a:off x="6388987" y="2789671"/>
            <a:ext cx="45719" cy="594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2" name="矩形 51"/>
          <p:cNvSpPr/>
          <p:nvPr/>
        </p:nvSpPr>
        <p:spPr>
          <a:xfrm>
            <a:off x="6388987" y="4172097"/>
            <a:ext cx="45719" cy="594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5" name="椭圆 14"/>
          <p:cNvSpPr/>
          <p:nvPr/>
        </p:nvSpPr>
        <p:spPr>
          <a:xfrm>
            <a:off x="1202715" y="1569760"/>
            <a:ext cx="4124660" cy="33733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9" name="矩形 48"/>
          <p:cNvSpPr/>
          <p:nvPr/>
        </p:nvSpPr>
        <p:spPr>
          <a:xfrm>
            <a:off x="6421454" y="1251110"/>
            <a:ext cx="5328000" cy="661207"/>
          </a:xfrm>
          <a:prstGeom prst="rect">
            <a:avLst/>
          </a:prstGeom>
        </p:spPr>
        <p:txBody>
          <a:bodyPr wrap="square">
            <a:spAutoFit/>
          </a:bodyPr>
          <a:lstStyle/>
          <a:p>
            <a:pPr marL="0" marR="0" lvl="0" indent="0" algn="l" defTabSz="913765" rtl="0" eaLnBrk="1" fontAlgn="auto" latinLnBrk="0" hangingPunct="1">
              <a:lnSpc>
                <a:spcPct val="22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在申请认定过程中存在严重弄虚作假行为。</a:t>
            </a:r>
            <a:endParaRPr kumimoji="0" lang="zh-CN" altLang="en-US" sz="2000" b="1"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sp>
        <p:nvSpPr>
          <p:cNvPr id="51" name="矩形 50"/>
          <p:cNvSpPr/>
          <p:nvPr/>
        </p:nvSpPr>
        <p:spPr>
          <a:xfrm>
            <a:off x="6434706" y="2633536"/>
            <a:ext cx="5328000" cy="907428"/>
          </a:xfrm>
          <a:prstGeom prst="rect">
            <a:avLst/>
          </a:prstGeom>
        </p:spPr>
        <p:txBody>
          <a:bodyPr>
            <a:spAutoFit/>
          </a:bodyPr>
          <a:lstStyle/>
          <a:p>
            <a:pPr marL="0" marR="0" lvl="0" indent="0" algn="l" defTabSz="913765" rtl="0" eaLnBrk="1" fontAlgn="auto" latinLnBrk="0" hangingPunct="1">
              <a:lnSpc>
                <a:spcPct val="14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发生重大安全、重大质量事故或有严重环境违法行为。</a:t>
            </a:r>
            <a:endParaRPr kumimoji="0" lang="zh-CN" altLang="en-US" sz="2000" b="1"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sp>
        <p:nvSpPr>
          <p:cNvPr id="53" name="矩形 52"/>
          <p:cNvSpPr/>
          <p:nvPr/>
        </p:nvSpPr>
        <p:spPr>
          <a:xfrm>
            <a:off x="6434706" y="4015962"/>
            <a:ext cx="5328000" cy="883920"/>
          </a:xfrm>
          <a:prstGeom prst="rect">
            <a:avLst/>
          </a:prstGeom>
        </p:spPr>
        <p:txBody>
          <a:bodyPr rIns="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未按期报告与认定条件有关重大变化情况，或</a:t>
            </a:r>
            <a:r>
              <a:rPr kumimoji="0" lang="zh-CN" altLang="en-US"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ea"/>
                <a:sym typeface="+mn-lt"/>
              </a:rPr>
              <a:t>累计两年未填报年度发展情况报表</a:t>
            </a:r>
            <a:r>
              <a:rPr kumimoji="0" lang="zh-CN" altLang="en-US" sz="2000" b="1"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a:t>
            </a:r>
            <a:endParaRPr kumimoji="0" lang="zh-CN" altLang="en-US" sz="2000" b="1"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pic>
        <p:nvPicPr>
          <p:cNvPr id="11" name="Picture 22" descr="图片4"/>
          <p:cNvPicPr>
            <a:picLocks noChangeAspect="1" noChangeArrowheads="1"/>
          </p:cNvPicPr>
          <p:nvPr/>
        </p:nvPicPr>
        <p:blipFill>
          <a:blip r:embed="rId1"/>
          <a:srcRect/>
          <a:stretch>
            <a:fillRect/>
          </a:stretch>
        </p:blipFill>
        <p:spPr bwMode="auto">
          <a:xfrm>
            <a:off x="1992796" y="2061401"/>
            <a:ext cx="2526195" cy="248569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1+#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1+#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1000" fill="hold"/>
                                        <p:tgtEl>
                                          <p:spTgt spid="50"/>
                                        </p:tgtEl>
                                        <p:attrNameLst>
                                          <p:attrName>ppt_x</p:attrName>
                                        </p:attrNameLst>
                                      </p:cBhvr>
                                      <p:tavLst>
                                        <p:tav tm="0">
                                          <p:val>
                                            <p:strVal val="1+#ppt_w/2"/>
                                          </p:val>
                                        </p:tav>
                                        <p:tav tm="100000">
                                          <p:val>
                                            <p:strVal val="#ppt_x"/>
                                          </p:val>
                                        </p:tav>
                                      </p:tavLst>
                                    </p:anim>
                                    <p:anim calcmode="lin" valueType="num">
                                      <p:cBhvr additive="base">
                                        <p:cTn id="18" dur="1000" fill="hold"/>
                                        <p:tgtEl>
                                          <p:spTgt spid="5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1000" fill="hold"/>
                                        <p:tgtEl>
                                          <p:spTgt spid="51"/>
                                        </p:tgtEl>
                                        <p:attrNameLst>
                                          <p:attrName>ppt_x</p:attrName>
                                        </p:attrNameLst>
                                      </p:cBhvr>
                                      <p:tavLst>
                                        <p:tav tm="0">
                                          <p:val>
                                            <p:strVal val="1+#ppt_w/2"/>
                                          </p:val>
                                        </p:tav>
                                        <p:tav tm="100000">
                                          <p:val>
                                            <p:strVal val="#ppt_x"/>
                                          </p:val>
                                        </p:tav>
                                      </p:tavLst>
                                    </p:anim>
                                    <p:anim calcmode="lin" valueType="num">
                                      <p:cBhvr additive="base">
                                        <p:cTn id="22" dur="1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1000" fill="hold"/>
                                        <p:tgtEl>
                                          <p:spTgt spid="52"/>
                                        </p:tgtEl>
                                        <p:attrNameLst>
                                          <p:attrName>ppt_x</p:attrName>
                                        </p:attrNameLst>
                                      </p:cBhvr>
                                      <p:tavLst>
                                        <p:tav tm="0">
                                          <p:val>
                                            <p:strVal val="1+#ppt_w/2"/>
                                          </p:val>
                                        </p:tav>
                                        <p:tav tm="100000">
                                          <p:val>
                                            <p:strVal val="#ppt_x"/>
                                          </p:val>
                                        </p:tav>
                                      </p:tavLst>
                                    </p:anim>
                                    <p:anim calcmode="lin" valueType="num">
                                      <p:cBhvr additive="base">
                                        <p:cTn id="28" dur="1000" fill="hold"/>
                                        <p:tgtEl>
                                          <p:spTgt spid="5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1+#ppt_w/2"/>
                                          </p:val>
                                        </p:tav>
                                        <p:tav tm="100000">
                                          <p:val>
                                            <p:strVal val="#ppt_x"/>
                                          </p:val>
                                        </p:tav>
                                      </p:tavLst>
                                    </p:anim>
                                    <p:anim calcmode="lin" valueType="num">
                                      <p:cBhvr additive="base">
                                        <p:cTn id="32" dur="1000" fill="hold"/>
                                        <p:tgtEl>
                                          <p:spTgt spid="53"/>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2" grpId="0" animBg="1"/>
      <p:bldP spid="49" grpId="0"/>
      <p:bldP spid="51"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2565294" y="2630946"/>
            <a:ext cx="3542477" cy="1200329"/>
          </a:xfrm>
          <a:prstGeom prst="rect">
            <a:avLst/>
          </a:prstGeom>
          <a:noFill/>
        </p:spPr>
        <p:txBody>
          <a:bodyPr wrap="square" rtlCol="0" anchor="ctr" anchorCtr="0">
            <a:normAutofit/>
          </a:bodyPr>
          <a:lstStyle/>
          <a:p>
            <a:r>
              <a:rPr lang="en-US" altLang="zh-CN" sz="7200" b="1" smtClean="0">
                <a:solidFill>
                  <a:srgbClr val="FFFFFF"/>
                </a:solidFill>
              </a:rPr>
              <a:t>Part  02</a:t>
            </a:r>
            <a:endParaRPr lang="en-US" altLang="zh-CN" sz="7200" b="1" smtClean="0">
              <a:solidFill>
                <a:srgbClr val="FFFFFF"/>
              </a:solidFill>
            </a:endParaRPr>
          </a:p>
        </p:txBody>
      </p:sp>
      <p:sp>
        <p:nvSpPr>
          <p:cNvPr id="3" name="标题 2"/>
          <p:cNvSpPr>
            <a:spLocks noGrp="1"/>
          </p:cNvSpPr>
          <p:nvPr>
            <p:ph type="title"/>
            <p:custDataLst>
              <p:tags r:id="rId2"/>
            </p:custDataLst>
          </p:nvPr>
        </p:nvSpPr>
        <p:spPr>
          <a:xfrm>
            <a:off x="6109200" y="2869200"/>
            <a:ext cx="4982400" cy="741600"/>
          </a:xfrm>
        </p:spPr>
        <p:txBody>
          <a:bodyPr/>
          <a:lstStyle/>
          <a:p>
            <a:r>
              <a:rPr lang="zh-CN" altLang="en-US" dirty="0">
                <a:sym typeface="+mn-ea"/>
              </a:rPr>
              <a:t>认定流程</a:t>
            </a:r>
            <a:endParaRPr lang="zh-CN" altLang="en-US" dirty="0">
              <a:latin typeface="+mj-lt"/>
              <a:ea typeface="+mj-ea"/>
              <a:cs typeface="+mj-cs"/>
            </a:endParaRPr>
          </a:p>
        </p:txBody>
      </p:sp>
    </p:spTree>
    <p:custDataLst>
      <p:tags r:id="rId3"/>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a:t>一、认定程序</a:t>
            </a:r>
            <a:endParaRPr kumimoji="1" lang="zh-CN" altLang="en-US" sz="2800" dirty="0"/>
          </a:p>
        </p:txBody>
      </p:sp>
      <p:sp>
        <p:nvSpPr>
          <p:cNvPr id="6" name="燕尾形 5"/>
          <p:cNvSpPr/>
          <p:nvPr/>
        </p:nvSpPr>
        <p:spPr>
          <a:xfrm>
            <a:off x="1236706" y="3164546"/>
            <a:ext cx="2132449" cy="533041"/>
          </a:xfrm>
          <a:prstGeom prst="chevron">
            <a:avLst>
              <a:gd name="adj" fmla="val 60001"/>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sz="1865" b="1" dirty="0">
                <a:solidFill>
                  <a:schemeClr val="bg1"/>
                </a:solidFill>
              </a:rPr>
              <a:t>企业申请</a:t>
            </a:r>
            <a:endParaRPr kumimoji="1" sz="1865" b="1" dirty="0">
              <a:solidFill>
                <a:schemeClr val="bg1"/>
              </a:solidFill>
            </a:endParaRPr>
          </a:p>
        </p:txBody>
      </p:sp>
      <p:cxnSp>
        <p:nvCxnSpPr>
          <p:cNvPr id="10" name="直线连接符 9"/>
          <p:cNvCxnSpPr/>
          <p:nvPr/>
        </p:nvCxnSpPr>
        <p:spPr>
          <a:xfrm flipH="1" flipV="1">
            <a:off x="1806179" y="2215734"/>
            <a:ext cx="1139596" cy="888377"/>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 name="燕尾形 14"/>
          <p:cNvSpPr/>
          <p:nvPr/>
        </p:nvSpPr>
        <p:spPr>
          <a:xfrm>
            <a:off x="3122352" y="3164546"/>
            <a:ext cx="2132449" cy="533041"/>
          </a:xfrm>
          <a:prstGeom prst="chevron">
            <a:avLst>
              <a:gd name="adj" fmla="val 6000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sz="1865" b="1" dirty="0">
                <a:solidFill>
                  <a:schemeClr val="bg1"/>
                </a:solidFill>
              </a:rPr>
              <a:t>专家评审</a:t>
            </a:r>
            <a:endParaRPr kumimoji="1" sz="1865" b="1" dirty="0">
              <a:solidFill>
                <a:schemeClr val="bg1"/>
              </a:solidFill>
            </a:endParaRPr>
          </a:p>
        </p:txBody>
      </p:sp>
      <p:cxnSp>
        <p:nvCxnSpPr>
          <p:cNvPr id="16" name="直线连接符 15"/>
          <p:cNvCxnSpPr/>
          <p:nvPr/>
        </p:nvCxnSpPr>
        <p:spPr>
          <a:xfrm flipH="1">
            <a:off x="3691825" y="3758022"/>
            <a:ext cx="1139596" cy="888377"/>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直线连接符 16"/>
          <p:cNvCxnSpPr/>
          <p:nvPr/>
        </p:nvCxnSpPr>
        <p:spPr>
          <a:xfrm flipH="1" flipV="1">
            <a:off x="3691825" y="2215734"/>
            <a:ext cx="1139596" cy="888377"/>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燕尾形 18"/>
          <p:cNvSpPr/>
          <p:nvPr/>
        </p:nvSpPr>
        <p:spPr>
          <a:xfrm>
            <a:off x="5008000" y="3160416"/>
            <a:ext cx="2132449" cy="533041"/>
          </a:xfrm>
          <a:prstGeom prst="chevron">
            <a:avLst>
              <a:gd name="adj" fmla="val 60001"/>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sz="1865" b="1" dirty="0">
                <a:solidFill>
                  <a:schemeClr val="bg1"/>
                </a:solidFill>
              </a:rPr>
              <a:t>审查认定</a:t>
            </a:r>
            <a:endParaRPr kumimoji="1" sz="1865" b="1" dirty="0">
              <a:solidFill>
                <a:schemeClr val="bg1"/>
              </a:solidFill>
            </a:endParaRPr>
          </a:p>
        </p:txBody>
      </p:sp>
      <p:cxnSp>
        <p:nvCxnSpPr>
          <p:cNvPr id="20" name="直线连接符 19"/>
          <p:cNvCxnSpPr/>
          <p:nvPr/>
        </p:nvCxnSpPr>
        <p:spPr>
          <a:xfrm flipH="1">
            <a:off x="5577473" y="3753892"/>
            <a:ext cx="1139596" cy="888377"/>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直线连接符 20"/>
          <p:cNvCxnSpPr/>
          <p:nvPr/>
        </p:nvCxnSpPr>
        <p:spPr>
          <a:xfrm flipH="1" flipV="1">
            <a:off x="5577473" y="2211604"/>
            <a:ext cx="1139596" cy="888377"/>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燕尾形 22"/>
          <p:cNvSpPr/>
          <p:nvPr/>
        </p:nvSpPr>
        <p:spPr>
          <a:xfrm>
            <a:off x="6893648" y="3164546"/>
            <a:ext cx="2132449" cy="533041"/>
          </a:xfrm>
          <a:prstGeom prst="chevron">
            <a:avLst>
              <a:gd name="adj" fmla="val 6000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865" b="1" dirty="0">
                <a:solidFill>
                  <a:schemeClr val="bg1"/>
                </a:solidFill>
              </a:rPr>
              <a:t>公示发证</a:t>
            </a:r>
            <a:endParaRPr kumimoji="1" lang="zh-CN" altLang="en-US" sz="1865" b="1" dirty="0">
              <a:solidFill>
                <a:schemeClr val="bg1"/>
              </a:solidFill>
            </a:endParaRPr>
          </a:p>
        </p:txBody>
      </p:sp>
      <p:cxnSp>
        <p:nvCxnSpPr>
          <p:cNvPr id="24" name="直线连接符 23"/>
          <p:cNvCxnSpPr/>
          <p:nvPr/>
        </p:nvCxnSpPr>
        <p:spPr>
          <a:xfrm flipH="1">
            <a:off x="7463121" y="3753577"/>
            <a:ext cx="1139596" cy="888377"/>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直线连接符 24"/>
          <p:cNvCxnSpPr/>
          <p:nvPr/>
        </p:nvCxnSpPr>
        <p:spPr>
          <a:xfrm flipH="1" flipV="1">
            <a:off x="7463121" y="2215734"/>
            <a:ext cx="1139596" cy="888377"/>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 name="椭圆 27"/>
          <p:cNvSpPr/>
          <p:nvPr/>
        </p:nvSpPr>
        <p:spPr>
          <a:xfrm>
            <a:off x="9206594" y="2215734"/>
            <a:ext cx="2426533" cy="24265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43" name="文本框 42"/>
          <p:cNvSpPr txBox="1"/>
          <p:nvPr/>
        </p:nvSpPr>
        <p:spPr>
          <a:xfrm>
            <a:off x="757555" y="1189355"/>
            <a:ext cx="1573530" cy="365760"/>
          </a:xfrm>
          <a:prstGeom prst="rect">
            <a:avLst/>
          </a:prstGeom>
          <a:noFill/>
        </p:spPr>
        <p:txBody>
          <a:bodyPr wrap="square" rtlCol="0">
            <a:spAutoFit/>
          </a:bodyPr>
          <a:lstStyle/>
          <a:p>
            <a:pPr algn="ctr"/>
            <a:r>
              <a:rPr kumimoji="1" lang="zh-CN" altLang="en-US" b="1" dirty="0">
                <a:solidFill>
                  <a:schemeClr val="accent1"/>
                </a:solidFill>
              </a:rPr>
              <a:t>自我评价</a:t>
            </a:r>
            <a:endParaRPr kumimoji="1" lang="zh-CN" altLang="en-US" sz="1335" b="1" dirty="0">
              <a:solidFill>
                <a:schemeClr val="accent1"/>
              </a:solidFill>
            </a:endParaRPr>
          </a:p>
        </p:txBody>
      </p:sp>
      <p:sp>
        <p:nvSpPr>
          <p:cNvPr id="45" name="文本框 44"/>
          <p:cNvSpPr txBox="1"/>
          <p:nvPr/>
        </p:nvSpPr>
        <p:spPr>
          <a:xfrm>
            <a:off x="2908939" y="1189571"/>
            <a:ext cx="1102360" cy="365760"/>
          </a:xfrm>
          <a:prstGeom prst="rect">
            <a:avLst/>
          </a:prstGeom>
          <a:noFill/>
        </p:spPr>
        <p:txBody>
          <a:bodyPr wrap="none" rtlCol="0">
            <a:spAutoFit/>
          </a:bodyPr>
          <a:lstStyle/>
          <a:p>
            <a:r>
              <a:rPr kumimoji="1" lang="zh-CN" altLang="en-US" b="1" dirty="0">
                <a:solidFill>
                  <a:schemeClr val="accent2"/>
                </a:solidFill>
              </a:rPr>
              <a:t>技术评审</a:t>
            </a:r>
            <a:endParaRPr kumimoji="1" lang="zh-CN" altLang="en-US" b="1" dirty="0">
              <a:solidFill>
                <a:schemeClr val="accent2"/>
              </a:solidFill>
            </a:endParaRPr>
          </a:p>
        </p:txBody>
      </p:sp>
      <p:sp>
        <p:nvSpPr>
          <p:cNvPr id="47" name="文本框 46"/>
          <p:cNvSpPr txBox="1"/>
          <p:nvPr/>
        </p:nvSpPr>
        <p:spPr>
          <a:xfrm>
            <a:off x="4763662" y="1193931"/>
            <a:ext cx="1102360" cy="365760"/>
          </a:xfrm>
          <a:prstGeom prst="rect">
            <a:avLst/>
          </a:prstGeom>
          <a:noFill/>
        </p:spPr>
        <p:txBody>
          <a:bodyPr wrap="none" rtlCol="0">
            <a:spAutoFit/>
          </a:bodyPr>
          <a:lstStyle/>
          <a:p>
            <a:r>
              <a:rPr kumimoji="1" lang="zh-CN" altLang="en-US" b="1" dirty="0">
                <a:solidFill>
                  <a:schemeClr val="accent1">
                    <a:lumMod val="60000"/>
                    <a:lumOff val="40000"/>
                  </a:schemeClr>
                </a:solidFill>
              </a:rPr>
              <a:t>综合审查</a:t>
            </a:r>
            <a:endParaRPr kumimoji="1" lang="zh-CN" altLang="en-US" b="1" dirty="0">
              <a:solidFill>
                <a:schemeClr val="accent1">
                  <a:lumMod val="60000"/>
                  <a:lumOff val="40000"/>
                </a:schemeClr>
              </a:solidFill>
            </a:endParaRPr>
          </a:p>
        </p:txBody>
      </p:sp>
      <p:sp>
        <p:nvSpPr>
          <p:cNvPr id="48" name="文本框 47"/>
          <p:cNvSpPr txBox="1"/>
          <p:nvPr/>
        </p:nvSpPr>
        <p:spPr>
          <a:xfrm>
            <a:off x="6717069" y="1193931"/>
            <a:ext cx="1102360" cy="365760"/>
          </a:xfrm>
          <a:prstGeom prst="rect">
            <a:avLst/>
          </a:prstGeom>
          <a:noFill/>
        </p:spPr>
        <p:txBody>
          <a:bodyPr wrap="none" rtlCol="0">
            <a:spAutoFit/>
          </a:bodyPr>
          <a:lstStyle/>
          <a:p>
            <a:r>
              <a:rPr kumimoji="1" lang="zh-CN" altLang="en-US" b="1" dirty="0">
                <a:solidFill>
                  <a:schemeClr val="accent6"/>
                </a:solidFill>
              </a:rPr>
              <a:t>结果公示</a:t>
            </a:r>
            <a:endParaRPr kumimoji="1" lang="zh-CN" altLang="en-US" b="1" dirty="0">
              <a:solidFill>
                <a:schemeClr val="accent6"/>
              </a:solidFill>
            </a:endParaRPr>
          </a:p>
        </p:txBody>
      </p:sp>
      <p:cxnSp>
        <p:nvCxnSpPr>
          <p:cNvPr id="53" name="直线连接符 52"/>
          <p:cNvCxnSpPr/>
          <p:nvPr/>
        </p:nvCxnSpPr>
        <p:spPr>
          <a:xfrm flipH="1">
            <a:off x="1806179" y="3758022"/>
            <a:ext cx="1139596" cy="888377"/>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4" name="文本框 53"/>
          <p:cNvSpPr txBox="1"/>
          <p:nvPr/>
        </p:nvSpPr>
        <p:spPr>
          <a:xfrm>
            <a:off x="955533" y="5347248"/>
            <a:ext cx="1102360" cy="365760"/>
          </a:xfrm>
          <a:prstGeom prst="rect">
            <a:avLst/>
          </a:prstGeom>
          <a:noFill/>
        </p:spPr>
        <p:txBody>
          <a:bodyPr wrap="none" rtlCol="0">
            <a:spAutoFit/>
          </a:bodyPr>
          <a:lstStyle/>
          <a:p>
            <a:r>
              <a:rPr kumimoji="1" lang="zh-CN" altLang="en-US" b="1" dirty="0">
                <a:solidFill>
                  <a:schemeClr val="accent1"/>
                </a:solidFill>
              </a:rPr>
              <a:t>提交资料</a:t>
            </a:r>
            <a:endParaRPr kumimoji="1" lang="zh-CN" altLang="en-US" b="1" dirty="0">
              <a:solidFill>
                <a:schemeClr val="accent1"/>
              </a:solidFill>
            </a:endParaRPr>
          </a:p>
        </p:txBody>
      </p:sp>
      <p:sp>
        <p:nvSpPr>
          <p:cNvPr id="55" name="文本框 54"/>
          <p:cNvSpPr txBox="1"/>
          <p:nvPr/>
        </p:nvSpPr>
        <p:spPr>
          <a:xfrm>
            <a:off x="2908940" y="5347248"/>
            <a:ext cx="1102360" cy="365760"/>
          </a:xfrm>
          <a:prstGeom prst="rect">
            <a:avLst/>
          </a:prstGeom>
          <a:noFill/>
        </p:spPr>
        <p:txBody>
          <a:bodyPr wrap="none" rtlCol="0">
            <a:spAutoFit/>
          </a:bodyPr>
          <a:lstStyle/>
          <a:p>
            <a:r>
              <a:rPr kumimoji="1" lang="zh-CN" altLang="en-US" b="1" dirty="0">
                <a:solidFill>
                  <a:schemeClr val="accent2"/>
                </a:solidFill>
              </a:rPr>
              <a:t>财务评审</a:t>
            </a:r>
            <a:endParaRPr kumimoji="1" lang="zh-CN" altLang="en-US" b="1" dirty="0">
              <a:solidFill>
                <a:schemeClr val="accent2"/>
              </a:solidFill>
            </a:endParaRPr>
          </a:p>
        </p:txBody>
      </p:sp>
      <p:sp>
        <p:nvSpPr>
          <p:cNvPr id="56" name="文本框 55"/>
          <p:cNvSpPr txBox="1"/>
          <p:nvPr/>
        </p:nvSpPr>
        <p:spPr>
          <a:xfrm>
            <a:off x="4763663" y="5351608"/>
            <a:ext cx="1102360" cy="365760"/>
          </a:xfrm>
          <a:prstGeom prst="rect">
            <a:avLst/>
          </a:prstGeom>
          <a:noFill/>
        </p:spPr>
        <p:txBody>
          <a:bodyPr wrap="none" rtlCol="0">
            <a:spAutoFit/>
          </a:bodyPr>
          <a:lstStyle/>
          <a:p>
            <a:r>
              <a:rPr kumimoji="1" lang="zh-CN" altLang="en-US" b="1" dirty="0">
                <a:solidFill>
                  <a:schemeClr val="accent1">
                    <a:lumMod val="60000"/>
                    <a:lumOff val="40000"/>
                  </a:schemeClr>
                </a:solidFill>
              </a:rPr>
              <a:t>意见上报</a:t>
            </a:r>
            <a:endParaRPr kumimoji="1" lang="zh-CN" altLang="en-US" b="1" dirty="0">
              <a:solidFill>
                <a:schemeClr val="accent1">
                  <a:lumMod val="60000"/>
                  <a:lumOff val="40000"/>
                </a:schemeClr>
              </a:solidFill>
            </a:endParaRPr>
          </a:p>
        </p:txBody>
      </p:sp>
      <p:sp>
        <p:nvSpPr>
          <p:cNvPr id="57" name="文本框 56"/>
          <p:cNvSpPr txBox="1"/>
          <p:nvPr/>
        </p:nvSpPr>
        <p:spPr>
          <a:xfrm>
            <a:off x="6717069" y="5351608"/>
            <a:ext cx="1102360" cy="365760"/>
          </a:xfrm>
          <a:prstGeom prst="rect">
            <a:avLst/>
          </a:prstGeom>
          <a:noFill/>
        </p:spPr>
        <p:txBody>
          <a:bodyPr wrap="none" rtlCol="0">
            <a:spAutoFit/>
          </a:bodyPr>
          <a:lstStyle/>
          <a:p>
            <a:r>
              <a:rPr kumimoji="1" lang="zh-CN" altLang="en-US" b="1" dirty="0">
                <a:solidFill>
                  <a:schemeClr val="accent6"/>
                </a:solidFill>
              </a:rPr>
              <a:t>颁发证书</a:t>
            </a:r>
            <a:endParaRPr kumimoji="1" lang="zh-CN" altLang="en-US" b="1" dirty="0">
              <a:solidFill>
                <a:schemeClr val="accent6"/>
              </a:solidFill>
            </a:endParaRPr>
          </a:p>
        </p:txBody>
      </p:sp>
      <p:grpSp>
        <p:nvGrpSpPr>
          <p:cNvPr id="7" name="组合 6"/>
          <p:cNvGrpSpPr/>
          <p:nvPr/>
        </p:nvGrpSpPr>
        <p:grpSpPr>
          <a:xfrm>
            <a:off x="1168250" y="1517865"/>
            <a:ext cx="752016" cy="752016"/>
            <a:chOff x="875592" y="1138399"/>
            <a:chExt cx="564012" cy="564012"/>
          </a:xfrm>
        </p:grpSpPr>
        <p:sp>
          <p:nvSpPr>
            <p:cNvPr id="29" name="椭圆 28"/>
            <p:cNvSpPr/>
            <p:nvPr/>
          </p:nvSpPr>
          <p:spPr>
            <a:xfrm>
              <a:off x="875592" y="1138399"/>
              <a:ext cx="564012" cy="564012"/>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8" name="Freeform 217"/>
            <p:cNvSpPr>
              <a:spLocks noEditPoints="1"/>
            </p:cNvSpPr>
            <p:nvPr/>
          </p:nvSpPr>
          <p:spPr bwMode="auto">
            <a:xfrm>
              <a:off x="1028388" y="1318291"/>
              <a:ext cx="275144" cy="200104"/>
            </a:xfrm>
            <a:custGeom>
              <a:avLst/>
              <a:gdLst/>
              <a:ahLst/>
              <a:cxnLst>
                <a:cxn ang="0">
                  <a:pos x="0" y="32"/>
                </a:cxn>
                <a:cxn ang="0">
                  <a:pos x="176" y="176"/>
                </a:cxn>
                <a:cxn ang="0">
                  <a:pos x="352" y="32"/>
                </a:cxn>
                <a:cxn ang="0">
                  <a:pos x="352" y="0"/>
                </a:cxn>
                <a:cxn ang="0">
                  <a:pos x="0" y="0"/>
                </a:cxn>
                <a:cxn ang="0">
                  <a:pos x="0" y="32"/>
                </a:cxn>
                <a:cxn ang="0">
                  <a:pos x="0" y="228"/>
                </a:cxn>
                <a:cxn ang="0">
                  <a:pos x="86" y="132"/>
                </a:cxn>
                <a:cxn ang="0">
                  <a:pos x="0" y="54"/>
                </a:cxn>
                <a:cxn ang="0">
                  <a:pos x="0" y="228"/>
                </a:cxn>
                <a:cxn ang="0">
                  <a:pos x="352" y="230"/>
                </a:cxn>
                <a:cxn ang="0">
                  <a:pos x="262" y="132"/>
                </a:cxn>
                <a:cxn ang="0">
                  <a:pos x="352" y="56"/>
                </a:cxn>
                <a:cxn ang="0">
                  <a:pos x="352" y="230"/>
                </a:cxn>
                <a:cxn ang="0">
                  <a:pos x="176" y="204"/>
                </a:cxn>
                <a:cxn ang="0">
                  <a:pos x="104" y="144"/>
                </a:cxn>
                <a:cxn ang="0">
                  <a:pos x="0" y="256"/>
                </a:cxn>
                <a:cxn ang="0">
                  <a:pos x="352" y="256"/>
                </a:cxn>
                <a:cxn ang="0">
                  <a:pos x="248" y="144"/>
                </a:cxn>
                <a:cxn ang="0">
                  <a:pos x="176" y="204"/>
                </a:cxn>
              </a:cxnLst>
              <a:rect l="0" t="0" r="r" b="b"/>
              <a:pathLst>
                <a:path w="352" h="256">
                  <a:moveTo>
                    <a:pt x="0" y="32"/>
                  </a:moveTo>
                  <a:lnTo>
                    <a:pt x="176" y="176"/>
                  </a:lnTo>
                  <a:lnTo>
                    <a:pt x="352" y="32"/>
                  </a:lnTo>
                  <a:lnTo>
                    <a:pt x="352" y="0"/>
                  </a:lnTo>
                  <a:lnTo>
                    <a:pt x="0" y="0"/>
                  </a:lnTo>
                  <a:lnTo>
                    <a:pt x="0" y="32"/>
                  </a:lnTo>
                  <a:close/>
                  <a:moveTo>
                    <a:pt x="0" y="228"/>
                  </a:moveTo>
                  <a:lnTo>
                    <a:pt x="86" y="132"/>
                  </a:lnTo>
                  <a:lnTo>
                    <a:pt x="0" y="54"/>
                  </a:lnTo>
                  <a:lnTo>
                    <a:pt x="0" y="228"/>
                  </a:lnTo>
                  <a:close/>
                  <a:moveTo>
                    <a:pt x="352" y="230"/>
                  </a:moveTo>
                  <a:lnTo>
                    <a:pt x="262" y="132"/>
                  </a:lnTo>
                  <a:lnTo>
                    <a:pt x="352" y="56"/>
                  </a:lnTo>
                  <a:lnTo>
                    <a:pt x="352" y="230"/>
                  </a:lnTo>
                  <a:close/>
                  <a:moveTo>
                    <a:pt x="176" y="204"/>
                  </a:moveTo>
                  <a:lnTo>
                    <a:pt x="104" y="144"/>
                  </a:lnTo>
                  <a:lnTo>
                    <a:pt x="0" y="256"/>
                  </a:lnTo>
                  <a:lnTo>
                    <a:pt x="352" y="256"/>
                  </a:lnTo>
                  <a:lnTo>
                    <a:pt x="248" y="144"/>
                  </a:lnTo>
                  <a:lnTo>
                    <a:pt x="176" y="204"/>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sz="3200"/>
            </a:p>
          </p:txBody>
        </p:sp>
      </p:grpSp>
      <p:grpSp>
        <p:nvGrpSpPr>
          <p:cNvPr id="9" name="组合 8"/>
          <p:cNvGrpSpPr/>
          <p:nvPr/>
        </p:nvGrpSpPr>
        <p:grpSpPr>
          <a:xfrm>
            <a:off x="4940938" y="1517865"/>
            <a:ext cx="752016" cy="752016"/>
            <a:chOff x="3705108" y="1138399"/>
            <a:chExt cx="564012" cy="564012"/>
          </a:xfrm>
        </p:grpSpPr>
        <p:sp>
          <p:nvSpPr>
            <p:cNvPr id="31" name="椭圆 30"/>
            <p:cNvSpPr/>
            <p:nvPr/>
          </p:nvSpPr>
          <p:spPr>
            <a:xfrm>
              <a:off x="3705108" y="1138399"/>
              <a:ext cx="564012" cy="564012"/>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9" name="Freeform 119"/>
            <p:cNvSpPr>
              <a:spLocks noEditPoints="1"/>
            </p:cNvSpPr>
            <p:nvPr/>
          </p:nvSpPr>
          <p:spPr bwMode="auto">
            <a:xfrm>
              <a:off x="3850289" y="1285083"/>
              <a:ext cx="270480" cy="270480"/>
            </a:xfrm>
            <a:custGeom>
              <a:avLst/>
              <a:gdLst/>
              <a:ahLst/>
              <a:cxnLst>
                <a:cxn ang="0">
                  <a:pos x="182" y="12"/>
                </a:cxn>
                <a:cxn ang="0">
                  <a:pos x="76" y="76"/>
                </a:cxn>
                <a:cxn ang="0">
                  <a:pos x="10" y="182"/>
                </a:cxn>
                <a:cxn ang="0">
                  <a:pos x="0" y="286"/>
                </a:cxn>
                <a:cxn ang="0">
                  <a:pos x="44" y="406"/>
                </a:cxn>
                <a:cxn ang="0">
                  <a:pos x="136" y="488"/>
                </a:cxn>
                <a:cxn ang="0">
                  <a:pos x="260" y="520"/>
                </a:cxn>
                <a:cxn ang="0">
                  <a:pos x="360" y="500"/>
                </a:cxn>
                <a:cxn ang="0">
                  <a:pos x="460" y="426"/>
                </a:cxn>
                <a:cxn ang="0">
                  <a:pos x="514" y="312"/>
                </a:cxn>
                <a:cxn ang="0">
                  <a:pos x="514" y="208"/>
                </a:cxn>
                <a:cxn ang="0">
                  <a:pos x="460" y="94"/>
                </a:cxn>
                <a:cxn ang="0">
                  <a:pos x="360" y="20"/>
                </a:cxn>
                <a:cxn ang="0">
                  <a:pos x="260" y="0"/>
                </a:cxn>
                <a:cxn ang="0">
                  <a:pos x="172" y="88"/>
                </a:cxn>
                <a:cxn ang="0">
                  <a:pos x="118" y="96"/>
                </a:cxn>
                <a:cxn ang="0">
                  <a:pos x="194" y="54"/>
                </a:cxn>
                <a:cxn ang="0">
                  <a:pos x="148" y="140"/>
                </a:cxn>
                <a:cxn ang="0">
                  <a:pos x="42" y="252"/>
                </a:cxn>
                <a:cxn ang="0">
                  <a:pos x="58" y="180"/>
                </a:cxn>
                <a:cxn ang="0">
                  <a:pos x="100" y="114"/>
                </a:cxn>
                <a:cxn ang="0">
                  <a:pos x="132" y="336"/>
                </a:cxn>
                <a:cxn ang="0">
                  <a:pos x="100" y="410"/>
                </a:cxn>
                <a:cxn ang="0">
                  <a:pos x="58" y="350"/>
                </a:cxn>
                <a:cxn ang="0">
                  <a:pos x="42" y="276"/>
                </a:cxn>
                <a:cxn ang="0">
                  <a:pos x="156" y="406"/>
                </a:cxn>
                <a:cxn ang="0">
                  <a:pos x="192" y="466"/>
                </a:cxn>
                <a:cxn ang="0">
                  <a:pos x="118" y="426"/>
                </a:cxn>
                <a:cxn ang="0">
                  <a:pos x="220" y="460"/>
                </a:cxn>
                <a:cxn ang="0">
                  <a:pos x="210" y="392"/>
                </a:cxn>
                <a:cxn ang="0">
                  <a:pos x="248" y="364"/>
                </a:cxn>
                <a:cxn ang="0">
                  <a:pos x="162" y="356"/>
                </a:cxn>
                <a:cxn ang="0">
                  <a:pos x="248" y="364"/>
                </a:cxn>
                <a:cxn ang="0">
                  <a:pos x="156" y="196"/>
                </a:cxn>
                <a:cxn ang="0">
                  <a:pos x="208" y="154"/>
                </a:cxn>
                <a:cxn ang="0">
                  <a:pos x="212" y="130"/>
                </a:cxn>
                <a:cxn ang="0">
                  <a:pos x="206" y="80"/>
                </a:cxn>
                <a:cxn ang="0">
                  <a:pos x="248" y="134"/>
                </a:cxn>
                <a:cxn ang="0">
                  <a:pos x="358" y="114"/>
                </a:cxn>
                <a:cxn ang="0">
                  <a:pos x="320" y="54"/>
                </a:cxn>
                <a:cxn ang="0">
                  <a:pos x="396" y="94"/>
                </a:cxn>
                <a:cxn ang="0">
                  <a:pos x="294" y="60"/>
                </a:cxn>
                <a:cxn ang="0">
                  <a:pos x="334" y="122"/>
                </a:cxn>
                <a:cxn ang="0">
                  <a:pos x="268" y="158"/>
                </a:cxn>
                <a:cxn ang="0">
                  <a:pos x="352" y="170"/>
                </a:cxn>
                <a:cxn ang="0">
                  <a:pos x="268" y="158"/>
                </a:cxn>
                <a:cxn ang="0">
                  <a:pos x="360" y="330"/>
                </a:cxn>
                <a:cxn ang="0">
                  <a:pos x="290" y="366"/>
                </a:cxn>
                <a:cxn ang="0">
                  <a:pos x="268" y="476"/>
                </a:cxn>
                <a:cxn ang="0">
                  <a:pos x="336" y="400"/>
                </a:cxn>
                <a:cxn ang="0">
                  <a:pos x="296" y="462"/>
                </a:cxn>
                <a:cxn ang="0">
                  <a:pos x="328" y="460"/>
                </a:cxn>
                <a:cxn ang="0">
                  <a:pos x="380" y="418"/>
                </a:cxn>
                <a:cxn ang="0">
                  <a:pos x="342" y="460"/>
                </a:cxn>
                <a:cxn ang="0">
                  <a:pos x="394" y="400"/>
                </a:cxn>
                <a:cxn ang="0">
                  <a:pos x="388" y="308"/>
                </a:cxn>
                <a:cxn ang="0">
                  <a:pos x="468" y="314"/>
                </a:cxn>
                <a:cxn ang="0">
                  <a:pos x="428" y="396"/>
                </a:cxn>
                <a:cxn ang="0">
                  <a:pos x="388" y="222"/>
                </a:cxn>
                <a:cxn ang="0">
                  <a:pos x="394" y="126"/>
                </a:cxn>
                <a:cxn ang="0">
                  <a:pos x="448" y="162"/>
                </a:cxn>
                <a:cxn ang="0">
                  <a:pos x="474" y="252"/>
                </a:cxn>
              </a:cxnLst>
              <a:rect l="0" t="0" r="r" b="b"/>
              <a:pathLst>
                <a:path w="520" h="520">
                  <a:moveTo>
                    <a:pt x="260" y="0"/>
                  </a:moveTo>
                  <a:lnTo>
                    <a:pt x="260" y="0"/>
                  </a:lnTo>
                  <a:lnTo>
                    <a:pt x="232" y="2"/>
                  </a:lnTo>
                  <a:lnTo>
                    <a:pt x="206" y="6"/>
                  </a:lnTo>
                  <a:lnTo>
                    <a:pt x="182" y="12"/>
                  </a:lnTo>
                  <a:lnTo>
                    <a:pt x="158" y="20"/>
                  </a:lnTo>
                  <a:lnTo>
                    <a:pt x="136" y="32"/>
                  </a:lnTo>
                  <a:lnTo>
                    <a:pt x="114" y="44"/>
                  </a:lnTo>
                  <a:lnTo>
                    <a:pt x="94" y="60"/>
                  </a:lnTo>
                  <a:lnTo>
                    <a:pt x="76" y="76"/>
                  </a:lnTo>
                  <a:lnTo>
                    <a:pt x="58" y="94"/>
                  </a:lnTo>
                  <a:lnTo>
                    <a:pt x="44" y="114"/>
                  </a:lnTo>
                  <a:lnTo>
                    <a:pt x="30" y="136"/>
                  </a:lnTo>
                  <a:lnTo>
                    <a:pt x="20" y="158"/>
                  </a:lnTo>
                  <a:lnTo>
                    <a:pt x="10" y="182"/>
                  </a:lnTo>
                  <a:lnTo>
                    <a:pt x="4" y="208"/>
                  </a:lnTo>
                  <a:lnTo>
                    <a:pt x="0" y="234"/>
                  </a:lnTo>
                  <a:lnTo>
                    <a:pt x="0" y="260"/>
                  </a:lnTo>
                  <a:lnTo>
                    <a:pt x="0" y="260"/>
                  </a:lnTo>
                  <a:lnTo>
                    <a:pt x="0" y="286"/>
                  </a:lnTo>
                  <a:lnTo>
                    <a:pt x="4" y="312"/>
                  </a:lnTo>
                  <a:lnTo>
                    <a:pt x="10" y="338"/>
                  </a:lnTo>
                  <a:lnTo>
                    <a:pt x="20" y="360"/>
                  </a:lnTo>
                  <a:lnTo>
                    <a:pt x="30" y="384"/>
                  </a:lnTo>
                  <a:lnTo>
                    <a:pt x="44" y="406"/>
                  </a:lnTo>
                  <a:lnTo>
                    <a:pt x="58" y="426"/>
                  </a:lnTo>
                  <a:lnTo>
                    <a:pt x="76" y="444"/>
                  </a:lnTo>
                  <a:lnTo>
                    <a:pt x="94" y="460"/>
                  </a:lnTo>
                  <a:lnTo>
                    <a:pt x="114" y="476"/>
                  </a:lnTo>
                  <a:lnTo>
                    <a:pt x="136" y="488"/>
                  </a:lnTo>
                  <a:lnTo>
                    <a:pt x="158" y="500"/>
                  </a:lnTo>
                  <a:lnTo>
                    <a:pt x="182" y="508"/>
                  </a:lnTo>
                  <a:lnTo>
                    <a:pt x="206" y="514"/>
                  </a:lnTo>
                  <a:lnTo>
                    <a:pt x="232" y="518"/>
                  </a:lnTo>
                  <a:lnTo>
                    <a:pt x="260" y="520"/>
                  </a:lnTo>
                  <a:lnTo>
                    <a:pt x="260" y="520"/>
                  </a:lnTo>
                  <a:lnTo>
                    <a:pt x="286" y="518"/>
                  </a:lnTo>
                  <a:lnTo>
                    <a:pt x="312" y="514"/>
                  </a:lnTo>
                  <a:lnTo>
                    <a:pt x="336" y="508"/>
                  </a:lnTo>
                  <a:lnTo>
                    <a:pt x="360" y="500"/>
                  </a:lnTo>
                  <a:lnTo>
                    <a:pt x="384" y="488"/>
                  </a:lnTo>
                  <a:lnTo>
                    <a:pt x="404" y="476"/>
                  </a:lnTo>
                  <a:lnTo>
                    <a:pt x="424" y="460"/>
                  </a:lnTo>
                  <a:lnTo>
                    <a:pt x="444" y="444"/>
                  </a:lnTo>
                  <a:lnTo>
                    <a:pt x="460" y="426"/>
                  </a:lnTo>
                  <a:lnTo>
                    <a:pt x="474" y="406"/>
                  </a:lnTo>
                  <a:lnTo>
                    <a:pt x="488" y="384"/>
                  </a:lnTo>
                  <a:lnTo>
                    <a:pt x="498" y="360"/>
                  </a:lnTo>
                  <a:lnTo>
                    <a:pt x="508" y="338"/>
                  </a:lnTo>
                  <a:lnTo>
                    <a:pt x="514" y="312"/>
                  </a:lnTo>
                  <a:lnTo>
                    <a:pt x="518" y="286"/>
                  </a:lnTo>
                  <a:lnTo>
                    <a:pt x="520" y="260"/>
                  </a:lnTo>
                  <a:lnTo>
                    <a:pt x="520" y="260"/>
                  </a:lnTo>
                  <a:lnTo>
                    <a:pt x="518" y="234"/>
                  </a:lnTo>
                  <a:lnTo>
                    <a:pt x="514" y="208"/>
                  </a:lnTo>
                  <a:lnTo>
                    <a:pt x="508" y="182"/>
                  </a:lnTo>
                  <a:lnTo>
                    <a:pt x="498" y="158"/>
                  </a:lnTo>
                  <a:lnTo>
                    <a:pt x="488" y="136"/>
                  </a:lnTo>
                  <a:lnTo>
                    <a:pt x="474" y="114"/>
                  </a:lnTo>
                  <a:lnTo>
                    <a:pt x="460" y="94"/>
                  </a:lnTo>
                  <a:lnTo>
                    <a:pt x="444" y="76"/>
                  </a:lnTo>
                  <a:lnTo>
                    <a:pt x="424" y="60"/>
                  </a:lnTo>
                  <a:lnTo>
                    <a:pt x="404" y="44"/>
                  </a:lnTo>
                  <a:lnTo>
                    <a:pt x="384" y="32"/>
                  </a:lnTo>
                  <a:lnTo>
                    <a:pt x="360" y="20"/>
                  </a:lnTo>
                  <a:lnTo>
                    <a:pt x="336" y="12"/>
                  </a:lnTo>
                  <a:lnTo>
                    <a:pt x="312" y="6"/>
                  </a:lnTo>
                  <a:lnTo>
                    <a:pt x="286" y="2"/>
                  </a:lnTo>
                  <a:lnTo>
                    <a:pt x="260" y="0"/>
                  </a:lnTo>
                  <a:lnTo>
                    <a:pt x="260" y="0"/>
                  </a:lnTo>
                  <a:close/>
                  <a:moveTo>
                    <a:pt x="194" y="54"/>
                  </a:moveTo>
                  <a:lnTo>
                    <a:pt x="194" y="54"/>
                  </a:lnTo>
                  <a:lnTo>
                    <a:pt x="186" y="64"/>
                  </a:lnTo>
                  <a:lnTo>
                    <a:pt x="186" y="64"/>
                  </a:lnTo>
                  <a:lnTo>
                    <a:pt x="172" y="88"/>
                  </a:lnTo>
                  <a:lnTo>
                    <a:pt x="158" y="114"/>
                  </a:lnTo>
                  <a:lnTo>
                    <a:pt x="158" y="114"/>
                  </a:lnTo>
                  <a:lnTo>
                    <a:pt x="136" y="106"/>
                  </a:lnTo>
                  <a:lnTo>
                    <a:pt x="118" y="96"/>
                  </a:lnTo>
                  <a:lnTo>
                    <a:pt x="118" y="96"/>
                  </a:lnTo>
                  <a:lnTo>
                    <a:pt x="136" y="82"/>
                  </a:lnTo>
                  <a:lnTo>
                    <a:pt x="154" y="70"/>
                  </a:lnTo>
                  <a:lnTo>
                    <a:pt x="174" y="62"/>
                  </a:lnTo>
                  <a:lnTo>
                    <a:pt x="194" y="54"/>
                  </a:lnTo>
                  <a:lnTo>
                    <a:pt x="194" y="54"/>
                  </a:lnTo>
                  <a:close/>
                  <a:moveTo>
                    <a:pt x="100" y="114"/>
                  </a:moveTo>
                  <a:lnTo>
                    <a:pt x="100" y="114"/>
                  </a:lnTo>
                  <a:lnTo>
                    <a:pt x="122" y="128"/>
                  </a:lnTo>
                  <a:lnTo>
                    <a:pt x="148" y="140"/>
                  </a:lnTo>
                  <a:lnTo>
                    <a:pt x="148" y="140"/>
                  </a:lnTo>
                  <a:lnTo>
                    <a:pt x="140" y="164"/>
                  </a:lnTo>
                  <a:lnTo>
                    <a:pt x="132" y="192"/>
                  </a:lnTo>
                  <a:lnTo>
                    <a:pt x="128" y="222"/>
                  </a:lnTo>
                  <a:lnTo>
                    <a:pt x="124" y="252"/>
                  </a:lnTo>
                  <a:lnTo>
                    <a:pt x="42" y="252"/>
                  </a:lnTo>
                  <a:lnTo>
                    <a:pt x="42" y="252"/>
                  </a:lnTo>
                  <a:lnTo>
                    <a:pt x="44" y="234"/>
                  </a:lnTo>
                  <a:lnTo>
                    <a:pt x="48" y="216"/>
                  </a:lnTo>
                  <a:lnTo>
                    <a:pt x="52" y="196"/>
                  </a:lnTo>
                  <a:lnTo>
                    <a:pt x="58" y="180"/>
                  </a:lnTo>
                  <a:lnTo>
                    <a:pt x="66" y="162"/>
                  </a:lnTo>
                  <a:lnTo>
                    <a:pt x="76" y="144"/>
                  </a:lnTo>
                  <a:lnTo>
                    <a:pt x="88" y="130"/>
                  </a:lnTo>
                  <a:lnTo>
                    <a:pt x="100" y="114"/>
                  </a:lnTo>
                  <a:lnTo>
                    <a:pt x="100" y="114"/>
                  </a:lnTo>
                  <a:close/>
                  <a:moveTo>
                    <a:pt x="42" y="276"/>
                  </a:moveTo>
                  <a:lnTo>
                    <a:pt x="124" y="276"/>
                  </a:lnTo>
                  <a:lnTo>
                    <a:pt x="124" y="276"/>
                  </a:lnTo>
                  <a:lnTo>
                    <a:pt x="126" y="308"/>
                  </a:lnTo>
                  <a:lnTo>
                    <a:pt x="132" y="336"/>
                  </a:lnTo>
                  <a:lnTo>
                    <a:pt x="138" y="362"/>
                  </a:lnTo>
                  <a:lnTo>
                    <a:pt x="146" y="386"/>
                  </a:lnTo>
                  <a:lnTo>
                    <a:pt x="146" y="386"/>
                  </a:lnTo>
                  <a:lnTo>
                    <a:pt x="120" y="398"/>
                  </a:lnTo>
                  <a:lnTo>
                    <a:pt x="100" y="410"/>
                  </a:lnTo>
                  <a:lnTo>
                    <a:pt x="100" y="410"/>
                  </a:lnTo>
                  <a:lnTo>
                    <a:pt x="88" y="396"/>
                  </a:lnTo>
                  <a:lnTo>
                    <a:pt x="76" y="382"/>
                  </a:lnTo>
                  <a:lnTo>
                    <a:pt x="66" y="366"/>
                  </a:lnTo>
                  <a:lnTo>
                    <a:pt x="58" y="350"/>
                  </a:lnTo>
                  <a:lnTo>
                    <a:pt x="52" y="332"/>
                  </a:lnTo>
                  <a:lnTo>
                    <a:pt x="48" y="314"/>
                  </a:lnTo>
                  <a:lnTo>
                    <a:pt x="44" y="296"/>
                  </a:lnTo>
                  <a:lnTo>
                    <a:pt x="42" y="276"/>
                  </a:lnTo>
                  <a:lnTo>
                    <a:pt x="42" y="276"/>
                  </a:lnTo>
                  <a:close/>
                  <a:moveTo>
                    <a:pt x="118" y="426"/>
                  </a:moveTo>
                  <a:lnTo>
                    <a:pt x="118" y="426"/>
                  </a:lnTo>
                  <a:lnTo>
                    <a:pt x="136" y="416"/>
                  </a:lnTo>
                  <a:lnTo>
                    <a:pt x="156" y="406"/>
                  </a:lnTo>
                  <a:lnTo>
                    <a:pt x="156" y="406"/>
                  </a:lnTo>
                  <a:lnTo>
                    <a:pt x="170" y="436"/>
                  </a:lnTo>
                  <a:lnTo>
                    <a:pt x="186" y="460"/>
                  </a:lnTo>
                  <a:lnTo>
                    <a:pt x="186" y="460"/>
                  </a:lnTo>
                  <a:lnTo>
                    <a:pt x="192" y="466"/>
                  </a:lnTo>
                  <a:lnTo>
                    <a:pt x="192" y="466"/>
                  </a:lnTo>
                  <a:lnTo>
                    <a:pt x="172" y="460"/>
                  </a:lnTo>
                  <a:lnTo>
                    <a:pt x="154" y="450"/>
                  </a:lnTo>
                  <a:lnTo>
                    <a:pt x="136" y="438"/>
                  </a:lnTo>
                  <a:lnTo>
                    <a:pt x="118" y="426"/>
                  </a:lnTo>
                  <a:lnTo>
                    <a:pt x="118" y="426"/>
                  </a:lnTo>
                  <a:close/>
                  <a:moveTo>
                    <a:pt x="248" y="476"/>
                  </a:moveTo>
                  <a:lnTo>
                    <a:pt x="248" y="476"/>
                  </a:lnTo>
                  <a:lnTo>
                    <a:pt x="232" y="476"/>
                  </a:lnTo>
                  <a:lnTo>
                    <a:pt x="232" y="476"/>
                  </a:lnTo>
                  <a:lnTo>
                    <a:pt x="220" y="460"/>
                  </a:lnTo>
                  <a:lnTo>
                    <a:pt x="206" y="444"/>
                  </a:lnTo>
                  <a:lnTo>
                    <a:pt x="192" y="422"/>
                  </a:lnTo>
                  <a:lnTo>
                    <a:pt x="180" y="398"/>
                  </a:lnTo>
                  <a:lnTo>
                    <a:pt x="180" y="398"/>
                  </a:lnTo>
                  <a:lnTo>
                    <a:pt x="210" y="392"/>
                  </a:lnTo>
                  <a:lnTo>
                    <a:pt x="228" y="388"/>
                  </a:lnTo>
                  <a:lnTo>
                    <a:pt x="248" y="388"/>
                  </a:lnTo>
                  <a:lnTo>
                    <a:pt x="248" y="476"/>
                  </a:lnTo>
                  <a:close/>
                  <a:moveTo>
                    <a:pt x="248" y="364"/>
                  </a:moveTo>
                  <a:lnTo>
                    <a:pt x="248" y="364"/>
                  </a:lnTo>
                  <a:lnTo>
                    <a:pt x="224" y="364"/>
                  </a:lnTo>
                  <a:lnTo>
                    <a:pt x="204" y="368"/>
                  </a:lnTo>
                  <a:lnTo>
                    <a:pt x="170" y="378"/>
                  </a:lnTo>
                  <a:lnTo>
                    <a:pt x="170" y="378"/>
                  </a:lnTo>
                  <a:lnTo>
                    <a:pt x="162" y="356"/>
                  </a:lnTo>
                  <a:lnTo>
                    <a:pt x="156" y="332"/>
                  </a:lnTo>
                  <a:lnTo>
                    <a:pt x="150" y="306"/>
                  </a:lnTo>
                  <a:lnTo>
                    <a:pt x="148" y="276"/>
                  </a:lnTo>
                  <a:lnTo>
                    <a:pt x="248" y="276"/>
                  </a:lnTo>
                  <a:lnTo>
                    <a:pt x="248" y="364"/>
                  </a:lnTo>
                  <a:close/>
                  <a:moveTo>
                    <a:pt x="248" y="252"/>
                  </a:moveTo>
                  <a:lnTo>
                    <a:pt x="150" y="252"/>
                  </a:lnTo>
                  <a:lnTo>
                    <a:pt x="150" y="252"/>
                  </a:lnTo>
                  <a:lnTo>
                    <a:pt x="152" y="224"/>
                  </a:lnTo>
                  <a:lnTo>
                    <a:pt x="156" y="196"/>
                  </a:lnTo>
                  <a:lnTo>
                    <a:pt x="164" y="170"/>
                  </a:lnTo>
                  <a:lnTo>
                    <a:pt x="172" y="148"/>
                  </a:lnTo>
                  <a:lnTo>
                    <a:pt x="172" y="148"/>
                  </a:lnTo>
                  <a:lnTo>
                    <a:pt x="188" y="152"/>
                  </a:lnTo>
                  <a:lnTo>
                    <a:pt x="208" y="154"/>
                  </a:lnTo>
                  <a:lnTo>
                    <a:pt x="248" y="158"/>
                  </a:lnTo>
                  <a:lnTo>
                    <a:pt x="248" y="252"/>
                  </a:lnTo>
                  <a:close/>
                  <a:moveTo>
                    <a:pt x="248" y="134"/>
                  </a:moveTo>
                  <a:lnTo>
                    <a:pt x="248" y="134"/>
                  </a:lnTo>
                  <a:lnTo>
                    <a:pt x="212" y="130"/>
                  </a:lnTo>
                  <a:lnTo>
                    <a:pt x="182" y="122"/>
                  </a:lnTo>
                  <a:lnTo>
                    <a:pt x="182" y="122"/>
                  </a:lnTo>
                  <a:lnTo>
                    <a:pt x="194" y="100"/>
                  </a:lnTo>
                  <a:lnTo>
                    <a:pt x="206" y="80"/>
                  </a:lnTo>
                  <a:lnTo>
                    <a:pt x="206" y="80"/>
                  </a:lnTo>
                  <a:lnTo>
                    <a:pt x="220" y="60"/>
                  </a:lnTo>
                  <a:lnTo>
                    <a:pt x="234" y="46"/>
                  </a:lnTo>
                  <a:lnTo>
                    <a:pt x="234" y="46"/>
                  </a:lnTo>
                  <a:lnTo>
                    <a:pt x="248" y="44"/>
                  </a:lnTo>
                  <a:lnTo>
                    <a:pt x="248" y="134"/>
                  </a:lnTo>
                  <a:close/>
                  <a:moveTo>
                    <a:pt x="396" y="94"/>
                  </a:moveTo>
                  <a:lnTo>
                    <a:pt x="396" y="94"/>
                  </a:lnTo>
                  <a:lnTo>
                    <a:pt x="378" y="104"/>
                  </a:lnTo>
                  <a:lnTo>
                    <a:pt x="358" y="114"/>
                  </a:lnTo>
                  <a:lnTo>
                    <a:pt x="358" y="114"/>
                  </a:lnTo>
                  <a:lnTo>
                    <a:pt x="342" y="88"/>
                  </a:lnTo>
                  <a:lnTo>
                    <a:pt x="328" y="64"/>
                  </a:lnTo>
                  <a:lnTo>
                    <a:pt x="328" y="64"/>
                  </a:lnTo>
                  <a:lnTo>
                    <a:pt x="320" y="54"/>
                  </a:lnTo>
                  <a:lnTo>
                    <a:pt x="320" y="54"/>
                  </a:lnTo>
                  <a:lnTo>
                    <a:pt x="340" y="60"/>
                  </a:lnTo>
                  <a:lnTo>
                    <a:pt x="360" y="70"/>
                  </a:lnTo>
                  <a:lnTo>
                    <a:pt x="378" y="82"/>
                  </a:lnTo>
                  <a:lnTo>
                    <a:pt x="396" y="94"/>
                  </a:lnTo>
                  <a:lnTo>
                    <a:pt x="396" y="94"/>
                  </a:lnTo>
                  <a:close/>
                  <a:moveTo>
                    <a:pt x="268" y="44"/>
                  </a:moveTo>
                  <a:lnTo>
                    <a:pt x="268" y="44"/>
                  </a:lnTo>
                  <a:lnTo>
                    <a:pt x="282" y="46"/>
                  </a:lnTo>
                  <a:lnTo>
                    <a:pt x="282" y="46"/>
                  </a:lnTo>
                  <a:lnTo>
                    <a:pt x="294" y="60"/>
                  </a:lnTo>
                  <a:lnTo>
                    <a:pt x="308" y="80"/>
                  </a:lnTo>
                  <a:lnTo>
                    <a:pt x="308" y="80"/>
                  </a:lnTo>
                  <a:lnTo>
                    <a:pt x="322" y="98"/>
                  </a:lnTo>
                  <a:lnTo>
                    <a:pt x="334" y="122"/>
                  </a:lnTo>
                  <a:lnTo>
                    <a:pt x="334" y="122"/>
                  </a:lnTo>
                  <a:lnTo>
                    <a:pt x="304" y="130"/>
                  </a:lnTo>
                  <a:lnTo>
                    <a:pt x="268" y="134"/>
                  </a:lnTo>
                  <a:lnTo>
                    <a:pt x="268" y="44"/>
                  </a:lnTo>
                  <a:close/>
                  <a:moveTo>
                    <a:pt x="268" y="158"/>
                  </a:moveTo>
                  <a:lnTo>
                    <a:pt x="268" y="158"/>
                  </a:lnTo>
                  <a:lnTo>
                    <a:pt x="308" y="154"/>
                  </a:lnTo>
                  <a:lnTo>
                    <a:pt x="326" y="150"/>
                  </a:lnTo>
                  <a:lnTo>
                    <a:pt x="344" y="146"/>
                  </a:lnTo>
                  <a:lnTo>
                    <a:pt x="344" y="146"/>
                  </a:lnTo>
                  <a:lnTo>
                    <a:pt x="352" y="170"/>
                  </a:lnTo>
                  <a:lnTo>
                    <a:pt x="358" y="196"/>
                  </a:lnTo>
                  <a:lnTo>
                    <a:pt x="364" y="224"/>
                  </a:lnTo>
                  <a:lnTo>
                    <a:pt x="366" y="252"/>
                  </a:lnTo>
                  <a:lnTo>
                    <a:pt x="268" y="252"/>
                  </a:lnTo>
                  <a:lnTo>
                    <a:pt x="268" y="158"/>
                  </a:lnTo>
                  <a:close/>
                  <a:moveTo>
                    <a:pt x="268" y="276"/>
                  </a:moveTo>
                  <a:lnTo>
                    <a:pt x="366" y="276"/>
                  </a:lnTo>
                  <a:lnTo>
                    <a:pt x="366" y="276"/>
                  </a:lnTo>
                  <a:lnTo>
                    <a:pt x="364" y="304"/>
                  </a:lnTo>
                  <a:lnTo>
                    <a:pt x="360" y="330"/>
                  </a:lnTo>
                  <a:lnTo>
                    <a:pt x="354" y="354"/>
                  </a:lnTo>
                  <a:lnTo>
                    <a:pt x="346" y="378"/>
                  </a:lnTo>
                  <a:lnTo>
                    <a:pt x="346" y="378"/>
                  </a:lnTo>
                  <a:lnTo>
                    <a:pt x="310" y="368"/>
                  </a:lnTo>
                  <a:lnTo>
                    <a:pt x="290" y="366"/>
                  </a:lnTo>
                  <a:lnTo>
                    <a:pt x="268" y="364"/>
                  </a:lnTo>
                  <a:lnTo>
                    <a:pt x="268" y="276"/>
                  </a:lnTo>
                  <a:close/>
                  <a:moveTo>
                    <a:pt x="284" y="476"/>
                  </a:moveTo>
                  <a:lnTo>
                    <a:pt x="284" y="476"/>
                  </a:lnTo>
                  <a:lnTo>
                    <a:pt x="268" y="476"/>
                  </a:lnTo>
                  <a:lnTo>
                    <a:pt x="268" y="388"/>
                  </a:lnTo>
                  <a:lnTo>
                    <a:pt x="268" y="388"/>
                  </a:lnTo>
                  <a:lnTo>
                    <a:pt x="288" y="390"/>
                  </a:lnTo>
                  <a:lnTo>
                    <a:pt x="306" y="392"/>
                  </a:lnTo>
                  <a:lnTo>
                    <a:pt x="336" y="400"/>
                  </a:lnTo>
                  <a:lnTo>
                    <a:pt x="336" y="400"/>
                  </a:lnTo>
                  <a:lnTo>
                    <a:pt x="324" y="422"/>
                  </a:lnTo>
                  <a:lnTo>
                    <a:pt x="308" y="444"/>
                  </a:lnTo>
                  <a:lnTo>
                    <a:pt x="308" y="444"/>
                  </a:lnTo>
                  <a:lnTo>
                    <a:pt x="296" y="462"/>
                  </a:lnTo>
                  <a:lnTo>
                    <a:pt x="284" y="476"/>
                  </a:lnTo>
                  <a:lnTo>
                    <a:pt x="284" y="476"/>
                  </a:lnTo>
                  <a:close/>
                  <a:moveTo>
                    <a:pt x="322" y="466"/>
                  </a:moveTo>
                  <a:lnTo>
                    <a:pt x="322" y="466"/>
                  </a:lnTo>
                  <a:lnTo>
                    <a:pt x="328" y="460"/>
                  </a:lnTo>
                  <a:lnTo>
                    <a:pt x="328" y="460"/>
                  </a:lnTo>
                  <a:lnTo>
                    <a:pt x="344" y="436"/>
                  </a:lnTo>
                  <a:lnTo>
                    <a:pt x="358" y="408"/>
                  </a:lnTo>
                  <a:lnTo>
                    <a:pt x="358" y="408"/>
                  </a:lnTo>
                  <a:lnTo>
                    <a:pt x="380" y="418"/>
                  </a:lnTo>
                  <a:lnTo>
                    <a:pt x="396" y="426"/>
                  </a:lnTo>
                  <a:lnTo>
                    <a:pt x="396" y="426"/>
                  </a:lnTo>
                  <a:lnTo>
                    <a:pt x="380" y="440"/>
                  </a:lnTo>
                  <a:lnTo>
                    <a:pt x="362" y="450"/>
                  </a:lnTo>
                  <a:lnTo>
                    <a:pt x="342" y="460"/>
                  </a:lnTo>
                  <a:lnTo>
                    <a:pt x="322" y="466"/>
                  </a:lnTo>
                  <a:lnTo>
                    <a:pt x="322" y="466"/>
                  </a:lnTo>
                  <a:close/>
                  <a:moveTo>
                    <a:pt x="414" y="410"/>
                  </a:moveTo>
                  <a:lnTo>
                    <a:pt x="414" y="410"/>
                  </a:lnTo>
                  <a:lnTo>
                    <a:pt x="394" y="400"/>
                  </a:lnTo>
                  <a:lnTo>
                    <a:pt x="368" y="388"/>
                  </a:lnTo>
                  <a:lnTo>
                    <a:pt x="368" y="388"/>
                  </a:lnTo>
                  <a:lnTo>
                    <a:pt x="376" y="364"/>
                  </a:lnTo>
                  <a:lnTo>
                    <a:pt x="384" y="338"/>
                  </a:lnTo>
                  <a:lnTo>
                    <a:pt x="388" y="308"/>
                  </a:lnTo>
                  <a:lnTo>
                    <a:pt x="390" y="276"/>
                  </a:lnTo>
                  <a:lnTo>
                    <a:pt x="474" y="276"/>
                  </a:lnTo>
                  <a:lnTo>
                    <a:pt x="474" y="276"/>
                  </a:lnTo>
                  <a:lnTo>
                    <a:pt x="472" y="296"/>
                  </a:lnTo>
                  <a:lnTo>
                    <a:pt x="468" y="314"/>
                  </a:lnTo>
                  <a:lnTo>
                    <a:pt x="462" y="332"/>
                  </a:lnTo>
                  <a:lnTo>
                    <a:pt x="456" y="350"/>
                  </a:lnTo>
                  <a:lnTo>
                    <a:pt x="448" y="366"/>
                  </a:lnTo>
                  <a:lnTo>
                    <a:pt x="438" y="382"/>
                  </a:lnTo>
                  <a:lnTo>
                    <a:pt x="428" y="396"/>
                  </a:lnTo>
                  <a:lnTo>
                    <a:pt x="414" y="410"/>
                  </a:lnTo>
                  <a:lnTo>
                    <a:pt x="414" y="410"/>
                  </a:lnTo>
                  <a:close/>
                  <a:moveTo>
                    <a:pt x="390" y="252"/>
                  </a:moveTo>
                  <a:lnTo>
                    <a:pt x="390" y="252"/>
                  </a:lnTo>
                  <a:lnTo>
                    <a:pt x="388" y="222"/>
                  </a:lnTo>
                  <a:lnTo>
                    <a:pt x="382" y="192"/>
                  </a:lnTo>
                  <a:lnTo>
                    <a:pt x="376" y="164"/>
                  </a:lnTo>
                  <a:lnTo>
                    <a:pt x="366" y="138"/>
                  </a:lnTo>
                  <a:lnTo>
                    <a:pt x="366" y="138"/>
                  </a:lnTo>
                  <a:lnTo>
                    <a:pt x="394" y="126"/>
                  </a:lnTo>
                  <a:lnTo>
                    <a:pt x="414" y="114"/>
                  </a:lnTo>
                  <a:lnTo>
                    <a:pt x="414" y="114"/>
                  </a:lnTo>
                  <a:lnTo>
                    <a:pt x="428" y="130"/>
                  </a:lnTo>
                  <a:lnTo>
                    <a:pt x="438" y="146"/>
                  </a:lnTo>
                  <a:lnTo>
                    <a:pt x="448" y="162"/>
                  </a:lnTo>
                  <a:lnTo>
                    <a:pt x="456" y="180"/>
                  </a:lnTo>
                  <a:lnTo>
                    <a:pt x="462" y="198"/>
                  </a:lnTo>
                  <a:lnTo>
                    <a:pt x="468" y="216"/>
                  </a:lnTo>
                  <a:lnTo>
                    <a:pt x="472" y="234"/>
                  </a:lnTo>
                  <a:lnTo>
                    <a:pt x="474" y="252"/>
                  </a:lnTo>
                  <a:lnTo>
                    <a:pt x="390" y="252"/>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zh-CN" altLang="en-US" sz="3200"/>
            </a:p>
          </p:txBody>
        </p:sp>
      </p:grpSp>
      <p:grpSp>
        <p:nvGrpSpPr>
          <p:cNvPr id="8" name="组合 7"/>
          <p:cNvGrpSpPr/>
          <p:nvPr/>
        </p:nvGrpSpPr>
        <p:grpSpPr>
          <a:xfrm>
            <a:off x="3054594" y="1517865"/>
            <a:ext cx="752016" cy="752016"/>
            <a:chOff x="2290350" y="1138399"/>
            <a:chExt cx="564012" cy="564012"/>
          </a:xfrm>
        </p:grpSpPr>
        <p:sp>
          <p:nvSpPr>
            <p:cNvPr id="30" name="椭圆 29"/>
            <p:cNvSpPr/>
            <p:nvPr/>
          </p:nvSpPr>
          <p:spPr>
            <a:xfrm>
              <a:off x="2290350" y="1138399"/>
              <a:ext cx="564012" cy="564012"/>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nvGrpSpPr>
            <p:cNvPr id="60" name="组 59"/>
            <p:cNvGrpSpPr/>
            <p:nvPr/>
          </p:nvGrpSpPr>
          <p:grpSpPr>
            <a:xfrm>
              <a:off x="2419542" y="1202085"/>
              <a:ext cx="322192" cy="386138"/>
              <a:chOff x="1536700" y="911225"/>
              <a:chExt cx="831850" cy="996950"/>
            </a:xfrm>
            <a:solidFill>
              <a:schemeClr val="accent2"/>
            </a:solidFill>
          </p:grpSpPr>
          <p:sp>
            <p:nvSpPr>
              <p:cNvPr id="61" name="Freeform 47"/>
              <p:cNvSpPr/>
              <p:nvPr/>
            </p:nvSpPr>
            <p:spPr bwMode="auto">
              <a:xfrm>
                <a:off x="1838325" y="1765300"/>
                <a:ext cx="234950" cy="50800"/>
              </a:xfrm>
              <a:custGeom>
                <a:avLst/>
                <a:gdLst/>
                <a:ahLst/>
                <a:cxnLst>
                  <a:cxn ang="0">
                    <a:pos x="132" y="0"/>
                  </a:cxn>
                  <a:cxn ang="0">
                    <a:pos x="16" y="0"/>
                  </a:cxn>
                  <a:cxn ang="0">
                    <a:pos x="16" y="0"/>
                  </a:cxn>
                  <a:cxn ang="0">
                    <a:pos x="8" y="2"/>
                  </a:cxn>
                  <a:cxn ang="0">
                    <a:pos x="4" y="6"/>
                  </a:cxn>
                  <a:cxn ang="0">
                    <a:pos x="0" y="10"/>
                  </a:cxn>
                  <a:cxn ang="0">
                    <a:pos x="0" y="16"/>
                  </a:cxn>
                  <a:cxn ang="0">
                    <a:pos x="0" y="16"/>
                  </a:cxn>
                  <a:cxn ang="0">
                    <a:pos x="0" y="22"/>
                  </a:cxn>
                  <a:cxn ang="0">
                    <a:pos x="4" y="28"/>
                  </a:cxn>
                  <a:cxn ang="0">
                    <a:pos x="8" y="32"/>
                  </a:cxn>
                  <a:cxn ang="0">
                    <a:pos x="16" y="32"/>
                  </a:cxn>
                  <a:cxn ang="0">
                    <a:pos x="132" y="32"/>
                  </a:cxn>
                  <a:cxn ang="0">
                    <a:pos x="132" y="32"/>
                  </a:cxn>
                  <a:cxn ang="0">
                    <a:pos x="138" y="32"/>
                  </a:cxn>
                  <a:cxn ang="0">
                    <a:pos x="142" y="28"/>
                  </a:cxn>
                  <a:cxn ang="0">
                    <a:pos x="146" y="22"/>
                  </a:cxn>
                  <a:cxn ang="0">
                    <a:pos x="148" y="16"/>
                  </a:cxn>
                  <a:cxn ang="0">
                    <a:pos x="148" y="16"/>
                  </a:cxn>
                  <a:cxn ang="0">
                    <a:pos x="146" y="10"/>
                  </a:cxn>
                  <a:cxn ang="0">
                    <a:pos x="142" y="6"/>
                  </a:cxn>
                  <a:cxn ang="0">
                    <a:pos x="138" y="2"/>
                  </a:cxn>
                  <a:cxn ang="0">
                    <a:pos x="132" y="0"/>
                  </a:cxn>
                  <a:cxn ang="0">
                    <a:pos x="132" y="0"/>
                  </a:cxn>
                </a:cxnLst>
                <a:rect l="0" t="0" r="r" b="b"/>
                <a:pathLst>
                  <a:path w="148" h="32">
                    <a:moveTo>
                      <a:pt x="132" y="0"/>
                    </a:moveTo>
                    <a:lnTo>
                      <a:pt x="16" y="0"/>
                    </a:lnTo>
                    <a:lnTo>
                      <a:pt x="16" y="0"/>
                    </a:lnTo>
                    <a:lnTo>
                      <a:pt x="8" y="2"/>
                    </a:lnTo>
                    <a:lnTo>
                      <a:pt x="4" y="6"/>
                    </a:lnTo>
                    <a:lnTo>
                      <a:pt x="0" y="10"/>
                    </a:lnTo>
                    <a:lnTo>
                      <a:pt x="0" y="16"/>
                    </a:lnTo>
                    <a:lnTo>
                      <a:pt x="0" y="16"/>
                    </a:lnTo>
                    <a:lnTo>
                      <a:pt x="0" y="22"/>
                    </a:lnTo>
                    <a:lnTo>
                      <a:pt x="4" y="28"/>
                    </a:lnTo>
                    <a:lnTo>
                      <a:pt x="8" y="32"/>
                    </a:lnTo>
                    <a:lnTo>
                      <a:pt x="16" y="32"/>
                    </a:lnTo>
                    <a:lnTo>
                      <a:pt x="132" y="32"/>
                    </a:lnTo>
                    <a:lnTo>
                      <a:pt x="132" y="32"/>
                    </a:lnTo>
                    <a:lnTo>
                      <a:pt x="138" y="32"/>
                    </a:lnTo>
                    <a:lnTo>
                      <a:pt x="142" y="28"/>
                    </a:lnTo>
                    <a:lnTo>
                      <a:pt x="146" y="22"/>
                    </a:lnTo>
                    <a:lnTo>
                      <a:pt x="148" y="16"/>
                    </a:lnTo>
                    <a:lnTo>
                      <a:pt x="148" y="16"/>
                    </a:lnTo>
                    <a:lnTo>
                      <a:pt x="146" y="10"/>
                    </a:lnTo>
                    <a:lnTo>
                      <a:pt x="142" y="6"/>
                    </a:lnTo>
                    <a:lnTo>
                      <a:pt x="138" y="2"/>
                    </a:lnTo>
                    <a:lnTo>
                      <a:pt x="132" y="0"/>
                    </a:lnTo>
                    <a:lnTo>
                      <a:pt x="132" y="0"/>
                    </a:lnTo>
                    <a:close/>
                  </a:path>
                </a:pathLst>
              </a:custGeom>
              <a:grpFill/>
              <a:ln w="9525">
                <a:noFill/>
                <a:round/>
              </a:ln>
            </p:spPr>
            <p:txBody>
              <a:bodyPr vert="horz" wrap="square" lIns="121920" tIns="60960" rIns="121920" bIns="60960" numCol="1" anchor="t" anchorCtr="0" compatLnSpc="1"/>
              <a:lstStyle/>
              <a:p>
                <a:endParaRPr lang="zh-CN" altLang="en-US" sz="3200" u="sng"/>
              </a:p>
            </p:txBody>
          </p:sp>
          <p:sp>
            <p:nvSpPr>
              <p:cNvPr id="62" name="Freeform 48"/>
              <p:cNvSpPr/>
              <p:nvPr/>
            </p:nvSpPr>
            <p:spPr bwMode="auto">
              <a:xfrm>
                <a:off x="1838325" y="1857375"/>
                <a:ext cx="234950" cy="50800"/>
              </a:xfrm>
              <a:custGeom>
                <a:avLst/>
                <a:gdLst/>
                <a:ahLst/>
                <a:cxnLst>
                  <a:cxn ang="0">
                    <a:pos x="132" y="0"/>
                  </a:cxn>
                  <a:cxn ang="0">
                    <a:pos x="16" y="0"/>
                  </a:cxn>
                  <a:cxn ang="0">
                    <a:pos x="16" y="0"/>
                  </a:cxn>
                  <a:cxn ang="0">
                    <a:pos x="8" y="2"/>
                  </a:cxn>
                  <a:cxn ang="0">
                    <a:pos x="4" y="4"/>
                  </a:cxn>
                  <a:cxn ang="0">
                    <a:pos x="0" y="10"/>
                  </a:cxn>
                  <a:cxn ang="0">
                    <a:pos x="0" y="16"/>
                  </a:cxn>
                  <a:cxn ang="0">
                    <a:pos x="0" y="16"/>
                  </a:cxn>
                  <a:cxn ang="0">
                    <a:pos x="0" y="22"/>
                  </a:cxn>
                  <a:cxn ang="0">
                    <a:pos x="4" y="28"/>
                  </a:cxn>
                  <a:cxn ang="0">
                    <a:pos x="8" y="30"/>
                  </a:cxn>
                  <a:cxn ang="0">
                    <a:pos x="16" y="32"/>
                  </a:cxn>
                  <a:cxn ang="0">
                    <a:pos x="132" y="32"/>
                  </a:cxn>
                  <a:cxn ang="0">
                    <a:pos x="132" y="32"/>
                  </a:cxn>
                  <a:cxn ang="0">
                    <a:pos x="138" y="30"/>
                  </a:cxn>
                  <a:cxn ang="0">
                    <a:pos x="142" y="28"/>
                  </a:cxn>
                  <a:cxn ang="0">
                    <a:pos x="146" y="22"/>
                  </a:cxn>
                  <a:cxn ang="0">
                    <a:pos x="148" y="16"/>
                  </a:cxn>
                  <a:cxn ang="0">
                    <a:pos x="148" y="16"/>
                  </a:cxn>
                  <a:cxn ang="0">
                    <a:pos x="146" y="10"/>
                  </a:cxn>
                  <a:cxn ang="0">
                    <a:pos x="142" y="4"/>
                  </a:cxn>
                  <a:cxn ang="0">
                    <a:pos x="138" y="2"/>
                  </a:cxn>
                  <a:cxn ang="0">
                    <a:pos x="132" y="0"/>
                  </a:cxn>
                  <a:cxn ang="0">
                    <a:pos x="132" y="0"/>
                  </a:cxn>
                </a:cxnLst>
                <a:rect l="0" t="0" r="r" b="b"/>
                <a:pathLst>
                  <a:path w="148" h="32">
                    <a:moveTo>
                      <a:pt x="132" y="0"/>
                    </a:moveTo>
                    <a:lnTo>
                      <a:pt x="16" y="0"/>
                    </a:lnTo>
                    <a:lnTo>
                      <a:pt x="16" y="0"/>
                    </a:lnTo>
                    <a:lnTo>
                      <a:pt x="8" y="2"/>
                    </a:lnTo>
                    <a:lnTo>
                      <a:pt x="4" y="4"/>
                    </a:lnTo>
                    <a:lnTo>
                      <a:pt x="0" y="10"/>
                    </a:lnTo>
                    <a:lnTo>
                      <a:pt x="0" y="16"/>
                    </a:lnTo>
                    <a:lnTo>
                      <a:pt x="0" y="16"/>
                    </a:lnTo>
                    <a:lnTo>
                      <a:pt x="0" y="22"/>
                    </a:lnTo>
                    <a:lnTo>
                      <a:pt x="4" y="28"/>
                    </a:lnTo>
                    <a:lnTo>
                      <a:pt x="8" y="30"/>
                    </a:lnTo>
                    <a:lnTo>
                      <a:pt x="16" y="32"/>
                    </a:lnTo>
                    <a:lnTo>
                      <a:pt x="132" y="32"/>
                    </a:lnTo>
                    <a:lnTo>
                      <a:pt x="132" y="32"/>
                    </a:lnTo>
                    <a:lnTo>
                      <a:pt x="138" y="30"/>
                    </a:lnTo>
                    <a:lnTo>
                      <a:pt x="142" y="28"/>
                    </a:lnTo>
                    <a:lnTo>
                      <a:pt x="146" y="22"/>
                    </a:lnTo>
                    <a:lnTo>
                      <a:pt x="148" y="16"/>
                    </a:lnTo>
                    <a:lnTo>
                      <a:pt x="148" y="16"/>
                    </a:lnTo>
                    <a:lnTo>
                      <a:pt x="146" y="10"/>
                    </a:lnTo>
                    <a:lnTo>
                      <a:pt x="142" y="4"/>
                    </a:lnTo>
                    <a:lnTo>
                      <a:pt x="138" y="2"/>
                    </a:lnTo>
                    <a:lnTo>
                      <a:pt x="132" y="0"/>
                    </a:lnTo>
                    <a:lnTo>
                      <a:pt x="132" y="0"/>
                    </a:lnTo>
                    <a:close/>
                  </a:path>
                </a:pathLst>
              </a:custGeom>
              <a:grpFill/>
              <a:ln w="9525">
                <a:noFill/>
                <a:round/>
              </a:ln>
            </p:spPr>
            <p:txBody>
              <a:bodyPr vert="horz" wrap="square" lIns="121920" tIns="60960" rIns="121920" bIns="60960" numCol="1" anchor="t" anchorCtr="0" compatLnSpc="1"/>
              <a:lstStyle/>
              <a:p>
                <a:endParaRPr lang="zh-CN" altLang="en-US" sz="3200" u="sng"/>
              </a:p>
            </p:txBody>
          </p:sp>
          <p:sp>
            <p:nvSpPr>
              <p:cNvPr id="63" name="Freeform 49"/>
              <p:cNvSpPr>
                <a:spLocks noEditPoints="1"/>
              </p:cNvSpPr>
              <p:nvPr/>
            </p:nvSpPr>
            <p:spPr bwMode="auto">
              <a:xfrm>
                <a:off x="1714500" y="1143000"/>
                <a:ext cx="476250" cy="581025"/>
              </a:xfrm>
              <a:custGeom>
                <a:avLst/>
                <a:gdLst/>
                <a:ahLst/>
                <a:cxnLst>
                  <a:cxn ang="0">
                    <a:pos x="150" y="0"/>
                  </a:cxn>
                  <a:cxn ang="0">
                    <a:pos x="142" y="0"/>
                  </a:cxn>
                  <a:cxn ang="0">
                    <a:pos x="100" y="10"/>
                  </a:cxn>
                  <a:cxn ang="0">
                    <a:pos x="62" y="28"/>
                  </a:cxn>
                  <a:cxn ang="0">
                    <a:pos x="32" y="58"/>
                  </a:cxn>
                  <a:cxn ang="0">
                    <a:pos x="12" y="94"/>
                  </a:cxn>
                  <a:cxn ang="0">
                    <a:pos x="2" y="136"/>
                  </a:cxn>
                  <a:cxn ang="0">
                    <a:pos x="2" y="166"/>
                  </a:cxn>
                  <a:cxn ang="0">
                    <a:pos x="16" y="214"/>
                  </a:cxn>
                  <a:cxn ang="0">
                    <a:pos x="56" y="266"/>
                  </a:cxn>
                  <a:cxn ang="0">
                    <a:pos x="72" y="290"/>
                  </a:cxn>
                  <a:cxn ang="0">
                    <a:pos x="78" y="322"/>
                  </a:cxn>
                  <a:cxn ang="0">
                    <a:pos x="78" y="340"/>
                  </a:cxn>
                  <a:cxn ang="0">
                    <a:pos x="96" y="364"/>
                  </a:cxn>
                  <a:cxn ang="0">
                    <a:pos x="150" y="366"/>
                  </a:cxn>
                  <a:cxn ang="0">
                    <a:pos x="192" y="366"/>
                  </a:cxn>
                  <a:cxn ang="0">
                    <a:pos x="214" y="356"/>
                  </a:cxn>
                  <a:cxn ang="0">
                    <a:pos x="224" y="334"/>
                  </a:cxn>
                  <a:cxn ang="0">
                    <a:pos x="224" y="304"/>
                  </a:cxn>
                  <a:cxn ang="0">
                    <a:pos x="236" y="276"/>
                  </a:cxn>
                  <a:cxn ang="0">
                    <a:pos x="266" y="242"/>
                  </a:cxn>
                  <a:cxn ang="0">
                    <a:pos x="290" y="198"/>
                  </a:cxn>
                  <a:cxn ang="0">
                    <a:pos x="300" y="150"/>
                  </a:cxn>
                  <a:cxn ang="0">
                    <a:pos x="298" y="122"/>
                  </a:cxn>
                  <a:cxn ang="0">
                    <a:pos x="284" y="82"/>
                  </a:cxn>
                  <a:cxn ang="0">
                    <a:pos x="260" y="48"/>
                  </a:cxn>
                  <a:cxn ang="0">
                    <a:pos x="226" y="22"/>
                  </a:cxn>
                  <a:cxn ang="0">
                    <a:pos x="188" y="6"/>
                  </a:cxn>
                  <a:cxn ang="0">
                    <a:pos x="158" y="0"/>
                  </a:cxn>
                  <a:cxn ang="0">
                    <a:pos x="244" y="156"/>
                  </a:cxn>
                  <a:cxn ang="0">
                    <a:pos x="234" y="146"/>
                  </a:cxn>
                  <a:cxn ang="0">
                    <a:pos x="232" y="126"/>
                  </a:cxn>
                  <a:cxn ang="0">
                    <a:pos x="214" y="92"/>
                  </a:cxn>
                  <a:cxn ang="0">
                    <a:pos x="182" y="72"/>
                  </a:cxn>
                  <a:cxn ang="0">
                    <a:pos x="160" y="68"/>
                  </a:cxn>
                  <a:cxn ang="0">
                    <a:pos x="150" y="50"/>
                  </a:cxn>
                  <a:cxn ang="0">
                    <a:pos x="156" y="38"/>
                  </a:cxn>
                  <a:cxn ang="0">
                    <a:pos x="170" y="32"/>
                  </a:cxn>
                  <a:cxn ang="0">
                    <a:pos x="226" y="52"/>
                  </a:cxn>
                  <a:cxn ang="0">
                    <a:pos x="262" y="98"/>
                  </a:cxn>
                  <a:cxn ang="0">
                    <a:pos x="270" y="138"/>
                  </a:cxn>
                  <a:cxn ang="0">
                    <a:pos x="266" y="152"/>
                  </a:cxn>
                  <a:cxn ang="0">
                    <a:pos x="252" y="158"/>
                  </a:cxn>
                </a:cxnLst>
                <a:rect l="0" t="0" r="r" b="b"/>
                <a:pathLst>
                  <a:path w="300" h="366">
                    <a:moveTo>
                      <a:pt x="158" y="0"/>
                    </a:moveTo>
                    <a:lnTo>
                      <a:pt x="158" y="0"/>
                    </a:lnTo>
                    <a:lnTo>
                      <a:pt x="150" y="0"/>
                    </a:lnTo>
                    <a:lnTo>
                      <a:pt x="150" y="0"/>
                    </a:lnTo>
                    <a:lnTo>
                      <a:pt x="142" y="0"/>
                    </a:lnTo>
                    <a:lnTo>
                      <a:pt x="142" y="0"/>
                    </a:lnTo>
                    <a:lnTo>
                      <a:pt x="128" y="2"/>
                    </a:lnTo>
                    <a:lnTo>
                      <a:pt x="114" y="6"/>
                    </a:lnTo>
                    <a:lnTo>
                      <a:pt x="100" y="10"/>
                    </a:lnTo>
                    <a:lnTo>
                      <a:pt x="88" y="14"/>
                    </a:lnTo>
                    <a:lnTo>
                      <a:pt x="74" y="22"/>
                    </a:lnTo>
                    <a:lnTo>
                      <a:pt x="62" y="28"/>
                    </a:lnTo>
                    <a:lnTo>
                      <a:pt x="52" y="38"/>
                    </a:lnTo>
                    <a:lnTo>
                      <a:pt x="42" y="48"/>
                    </a:lnTo>
                    <a:lnTo>
                      <a:pt x="32" y="58"/>
                    </a:lnTo>
                    <a:lnTo>
                      <a:pt x="24" y="68"/>
                    </a:lnTo>
                    <a:lnTo>
                      <a:pt x="18" y="82"/>
                    </a:lnTo>
                    <a:lnTo>
                      <a:pt x="12" y="94"/>
                    </a:lnTo>
                    <a:lnTo>
                      <a:pt x="6" y="108"/>
                    </a:lnTo>
                    <a:lnTo>
                      <a:pt x="4" y="122"/>
                    </a:lnTo>
                    <a:lnTo>
                      <a:pt x="2" y="136"/>
                    </a:lnTo>
                    <a:lnTo>
                      <a:pt x="0" y="150"/>
                    </a:lnTo>
                    <a:lnTo>
                      <a:pt x="0" y="150"/>
                    </a:lnTo>
                    <a:lnTo>
                      <a:pt x="2" y="166"/>
                    </a:lnTo>
                    <a:lnTo>
                      <a:pt x="4" y="182"/>
                    </a:lnTo>
                    <a:lnTo>
                      <a:pt x="10" y="198"/>
                    </a:lnTo>
                    <a:lnTo>
                      <a:pt x="16" y="214"/>
                    </a:lnTo>
                    <a:lnTo>
                      <a:pt x="26" y="228"/>
                    </a:lnTo>
                    <a:lnTo>
                      <a:pt x="34" y="242"/>
                    </a:lnTo>
                    <a:lnTo>
                      <a:pt x="56" y="266"/>
                    </a:lnTo>
                    <a:lnTo>
                      <a:pt x="56" y="266"/>
                    </a:lnTo>
                    <a:lnTo>
                      <a:pt x="66" y="276"/>
                    </a:lnTo>
                    <a:lnTo>
                      <a:pt x="72" y="290"/>
                    </a:lnTo>
                    <a:lnTo>
                      <a:pt x="72" y="290"/>
                    </a:lnTo>
                    <a:lnTo>
                      <a:pt x="76" y="304"/>
                    </a:lnTo>
                    <a:lnTo>
                      <a:pt x="78" y="322"/>
                    </a:lnTo>
                    <a:lnTo>
                      <a:pt x="78" y="334"/>
                    </a:lnTo>
                    <a:lnTo>
                      <a:pt x="78" y="334"/>
                    </a:lnTo>
                    <a:lnTo>
                      <a:pt x="78" y="340"/>
                    </a:lnTo>
                    <a:lnTo>
                      <a:pt x="80" y="346"/>
                    </a:lnTo>
                    <a:lnTo>
                      <a:pt x="86" y="356"/>
                    </a:lnTo>
                    <a:lnTo>
                      <a:pt x="96" y="364"/>
                    </a:lnTo>
                    <a:lnTo>
                      <a:pt x="102" y="366"/>
                    </a:lnTo>
                    <a:lnTo>
                      <a:pt x="110" y="366"/>
                    </a:lnTo>
                    <a:lnTo>
                      <a:pt x="150" y="366"/>
                    </a:lnTo>
                    <a:lnTo>
                      <a:pt x="150" y="366"/>
                    </a:lnTo>
                    <a:lnTo>
                      <a:pt x="192" y="366"/>
                    </a:lnTo>
                    <a:lnTo>
                      <a:pt x="192" y="366"/>
                    </a:lnTo>
                    <a:lnTo>
                      <a:pt x="198" y="366"/>
                    </a:lnTo>
                    <a:lnTo>
                      <a:pt x="204" y="364"/>
                    </a:lnTo>
                    <a:lnTo>
                      <a:pt x="214" y="356"/>
                    </a:lnTo>
                    <a:lnTo>
                      <a:pt x="220" y="346"/>
                    </a:lnTo>
                    <a:lnTo>
                      <a:pt x="222" y="340"/>
                    </a:lnTo>
                    <a:lnTo>
                      <a:pt x="224" y="334"/>
                    </a:lnTo>
                    <a:lnTo>
                      <a:pt x="224" y="322"/>
                    </a:lnTo>
                    <a:lnTo>
                      <a:pt x="224" y="322"/>
                    </a:lnTo>
                    <a:lnTo>
                      <a:pt x="224" y="304"/>
                    </a:lnTo>
                    <a:lnTo>
                      <a:pt x="228" y="290"/>
                    </a:lnTo>
                    <a:lnTo>
                      <a:pt x="228" y="290"/>
                    </a:lnTo>
                    <a:lnTo>
                      <a:pt x="236" y="276"/>
                    </a:lnTo>
                    <a:lnTo>
                      <a:pt x="244" y="266"/>
                    </a:lnTo>
                    <a:lnTo>
                      <a:pt x="244" y="266"/>
                    </a:lnTo>
                    <a:lnTo>
                      <a:pt x="266" y="242"/>
                    </a:lnTo>
                    <a:lnTo>
                      <a:pt x="276" y="228"/>
                    </a:lnTo>
                    <a:lnTo>
                      <a:pt x="284" y="214"/>
                    </a:lnTo>
                    <a:lnTo>
                      <a:pt x="290" y="198"/>
                    </a:lnTo>
                    <a:lnTo>
                      <a:pt x="296" y="182"/>
                    </a:lnTo>
                    <a:lnTo>
                      <a:pt x="298" y="166"/>
                    </a:lnTo>
                    <a:lnTo>
                      <a:pt x="300" y="150"/>
                    </a:lnTo>
                    <a:lnTo>
                      <a:pt x="300" y="150"/>
                    </a:lnTo>
                    <a:lnTo>
                      <a:pt x="300" y="136"/>
                    </a:lnTo>
                    <a:lnTo>
                      <a:pt x="298" y="122"/>
                    </a:lnTo>
                    <a:lnTo>
                      <a:pt x="294" y="108"/>
                    </a:lnTo>
                    <a:lnTo>
                      <a:pt x="290" y="94"/>
                    </a:lnTo>
                    <a:lnTo>
                      <a:pt x="284" y="82"/>
                    </a:lnTo>
                    <a:lnTo>
                      <a:pt x="276" y="70"/>
                    </a:lnTo>
                    <a:lnTo>
                      <a:pt x="268" y="58"/>
                    </a:lnTo>
                    <a:lnTo>
                      <a:pt x="260" y="48"/>
                    </a:lnTo>
                    <a:lnTo>
                      <a:pt x="250" y="38"/>
                    </a:lnTo>
                    <a:lnTo>
                      <a:pt x="238" y="30"/>
                    </a:lnTo>
                    <a:lnTo>
                      <a:pt x="226" y="22"/>
                    </a:lnTo>
                    <a:lnTo>
                      <a:pt x="214" y="14"/>
                    </a:lnTo>
                    <a:lnTo>
                      <a:pt x="202" y="10"/>
                    </a:lnTo>
                    <a:lnTo>
                      <a:pt x="188" y="6"/>
                    </a:lnTo>
                    <a:lnTo>
                      <a:pt x="174" y="2"/>
                    </a:lnTo>
                    <a:lnTo>
                      <a:pt x="158" y="0"/>
                    </a:lnTo>
                    <a:lnTo>
                      <a:pt x="158" y="0"/>
                    </a:lnTo>
                    <a:close/>
                    <a:moveTo>
                      <a:pt x="252" y="158"/>
                    </a:moveTo>
                    <a:lnTo>
                      <a:pt x="252" y="158"/>
                    </a:lnTo>
                    <a:lnTo>
                      <a:pt x="244" y="156"/>
                    </a:lnTo>
                    <a:lnTo>
                      <a:pt x="238" y="152"/>
                    </a:lnTo>
                    <a:lnTo>
                      <a:pt x="238" y="152"/>
                    </a:lnTo>
                    <a:lnTo>
                      <a:pt x="234" y="146"/>
                    </a:lnTo>
                    <a:lnTo>
                      <a:pt x="232" y="138"/>
                    </a:lnTo>
                    <a:lnTo>
                      <a:pt x="232" y="138"/>
                    </a:lnTo>
                    <a:lnTo>
                      <a:pt x="232" y="126"/>
                    </a:lnTo>
                    <a:lnTo>
                      <a:pt x="228" y="112"/>
                    </a:lnTo>
                    <a:lnTo>
                      <a:pt x="222" y="102"/>
                    </a:lnTo>
                    <a:lnTo>
                      <a:pt x="214" y="92"/>
                    </a:lnTo>
                    <a:lnTo>
                      <a:pt x="204" y="84"/>
                    </a:lnTo>
                    <a:lnTo>
                      <a:pt x="194" y="76"/>
                    </a:lnTo>
                    <a:lnTo>
                      <a:pt x="182" y="72"/>
                    </a:lnTo>
                    <a:lnTo>
                      <a:pt x="168" y="70"/>
                    </a:lnTo>
                    <a:lnTo>
                      <a:pt x="168" y="70"/>
                    </a:lnTo>
                    <a:lnTo>
                      <a:pt x="160" y="68"/>
                    </a:lnTo>
                    <a:lnTo>
                      <a:pt x="154" y="64"/>
                    </a:lnTo>
                    <a:lnTo>
                      <a:pt x="150" y="58"/>
                    </a:lnTo>
                    <a:lnTo>
                      <a:pt x="150" y="50"/>
                    </a:lnTo>
                    <a:lnTo>
                      <a:pt x="150" y="50"/>
                    </a:lnTo>
                    <a:lnTo>
                      <a:pt x="152" y="42"/>
                    </a:lnTo>
                    <a:lnTo>
                      <a:pt x="156" y="38"/>
                    </a:lnTo>
                    <a:lnTo>
                      <a:pt x="162" y="34"/>
                    </a:lnTo>
                    <a:lnTo>
                      <a:pt x="170" y="32"/>
                    </a:lnTo>
                    <a:lnTo>
                      <a:pt x="170" y="32"/>
                    </a:lnTo>
                    <a:lnTo>
                      <a:pt x="190" y="36"/>
                    </a:lnTo>
                    <a:lnTo>
                      <a:pt x="210" y="42"/>
                    </a:lnTo>
                    <a:lnTo>
                      <a:pt x="226" y="52"/>
                    </a:lnTo>
                    <a:lnTo>
                      <a:pt x="242" y="66"/>
                    </a:lnTo>
                    <a:lnTo>
                      <a:pt x="254" y="80"/>
                    </a:lnTo>
                    <a:lnTo>
                      <a:pt x="262" y="98"/>
                    </a:lnTo>
                    <a:lnTo>
                      <a:pt x="268" y="118"/>
                    </a:lnTo>
                    <a:lnTo>
                      <a:pt x="270" y="138"/>
                    </a:lnTo>
                    <a:lnTo>
                      <a:pt x="270" y="138"/>
                    </a:lnTo>
                    <a:lnTo>
                      <a:pt x="270" y="146"/>
                    </a:lnTo>
                    <a:lnTo>
                      <a:pt x="266" y="152"/>
                    </a:lnTo>
                    <a:lnTo>
                      <a:pt x="266" y="152"/>
                    </a:lnTo>
                    <a:lnTo>
                      <a:pt x="260" y="156"/>
                    </a:lnTo>
                    <a:lnTo>
                      <a:pt x="252" y="158"/>
                    </a:lnTo>
                    <a:lnTo>
                      <a:pt x="252" y="158"/>
                    </a:lnTo>
                    <a:close/>
                  </a:path>
                </a:pathLst>
              </a:custGeom>
              <a:grpFill/>
              <a:ln w="9525">
                <a:noFill/>
                <a:round/>
              </a:ln>
            </p:spPr>
            <p:txBody>
              <a:bodyPr vert="horz" wrap="square" lIns="121920" tIns="60960" rIns="121920" bIns="60960" numCol="1" anchor="t" anchorCtr="0" compatLnSpc="1"/>
              <a:lstStyle/>
              <a:p>
                <a:endParaRPr lang="zh-CN" altLang="en-US" sz="3200" u="sng"/>
              </a:p>
            </p:txBody>
          </p:sp>
          <p:sp>
            <p:nvSpPr>
              <p:cNvPr id="64" name="Rectangle 50"/>
              <p:cNvSpPr>
                <a:spLocks noChangeArrowheads="1"/>
              </p:cNvSpPr>
              <p:nvPr/>
            </p:nvSpPr>
            <p:spPr bwMode="auto">
              <a:xfrm>
                <a:off x="1838325" y="1609725"/>
                <a:ext cx="234950" cy="114300"/>
              </a:xfrm>
              <a:prstGeom prst="rect">
                <a:avLst/>
              </a:prstGeom>
              <a:grpFill/>
              <a:ln w="9525">
                <a:noFill/>
                <a:miter lim="800000"/>
              </a:ln>
            </p:spPr>
            <p:txBody>
              <a:bodyPr vert="horz" wrap="square" lIns="121920" tIns="60960" rIns="121920" bIns="60960" numCol="1" anchor="t" anchorCtr="0" compatLnSpc="1"/>
              <a:lstStyle/>
              <a:p>
                <a:endParaRPr lang="zh-CN" altLang="en-US" sz="3200" u="sng"/>
              </a:p>
            </p:txBody>
          </p:sp>
          <p:sp>
            <p:nvSpPr>
              <p:cNvPr id="65" name="Rectangle 51"/>
              <p:cNvSpPr>
                <a:spLocks noChangeArrowheads="1"/>
              </p:cNvSpPr>
              <p:nvPr/>
            </p:nvSpPr>
            <p:spPr bwMode="auto">
              <a:xfrm>
                <a:off x="1838325" y="1765300"/>
                <a:ext cx="234950" cy="50800"/>
              </a:xfrm>
              <a:prstGeom prst="rect">
                <a:avLst/>
              </a:prstGeom>
              <a:grpFill/>
              <a:ln w="9525">
                <a:noFill/>
                <a:miter lim="800000"/>
              </a:ln>
            </p:spPr>
            <p:txBody>
              <a:bodyPr vert="horz" wrap="square" lIns="121920" tIns="60960" rIns="121920" bIns="60960" numCol="1" anchor="t" anchorCtr="0" compatLnSpc="1"/>
              <a:lstStyle/>
              <a:p>
                <a:endParaRPr lang="zh-CN" altLang="en-US" sz="3200" u="sng"/>
              </a:p>
            </p:txBody>
          </p:sp>
          <p:sp>
            <p:nvSpPr>
              <p:cNvPr id="66" name="Freeform 52"/>
              <p:cNvSpPr/>
              <p:nvPr/>
            </p:nvSpPr>
            <p:spPr bwMode="auto">
              <a:xfrm>
                <a:off x="1927225" y="911225"/>
                <a:ext cx="53975" cy="180975"/>
              </a:xfrm>
              <a:custGeom>
                <a:avLst/>
                <a:gdLst/>
                <a:ahLst/>
                <a:cxnLst>
                  <a:cxn ang="0">
                    <a:pos x="34" y="112"/>
                  </a:cxn>
                  <a:cxn ang="0">
                    <a:pos x="4" y="114"/>
                  </a:cxn>
                  <a:cxn ang="0">
                    <a:pos x="0" y="0"/>
                  </a:cxn>
                  <a:cxn ang="0">
                    <a:pos x="28" y="0"/>
                  </a:cxn>
                  <a:cxn ang="0">
                    <a:pos x="34" y="112"/>
                  </a:cxn>
                </a:cxnLst>
                <a:rect l="0" t="0" r="r" b="b"/>
                <a:pathLst>
                  <a:path w="34" h="114">
                    <a:moveTo>
                      <a:pt x="34" y="112"/>
                    </a:moveTo>
                    <a:lnTo>
                      <a:pt x="4" y="114"/>
                    </a:lnTo>
                    <a:lnTo>
                      <a:pt x="0" y="0"/>
                    </a:lnTo>
                    <a:lnTo>
                      <a:pt x="28" y="0"/>
                    </a:lnTo>
                    <a:lnTo>
                      <a:pt x="34" y="112"/>
                    </a:lnTo>
                    <a:close/>
                  </a:path>
                </a:pathLst>
              </a:custGeom>
              <a:grpFill/>
              <a:ln w="9525">
                <a:noFill/>
                <a:round/>
              </a:ln>
            </p:spPr>
            <p:txBody>
              <a:bodyPr vert="horz" wrap="square" lIns="121920" tIns="60960" rIns="121920" bIns="60960" numCol="1" anchor="t" anchorCtr="0" compatLnSpc="1"/>
              <a:lstStyle/>
              <a:p>
                <a:endParaRPr lang="zh-CN" altLang="en-US" sz="3200" u="sng"/>
              </a:p>
            </p:txBody>
          </p:sp>
          <p:sp>
            <p:nvSpPr>
              <p:cNvPr id="67" name="Freeform 53"/>
              <p:cNvSpPr/>
              <p:nvPr/>
            </p:nvSpPr>
            <p:spPr bwMode="auto">
              <a:xfrm>
                <a:off x="1698625" y="962025"/>
                <a:ext cx="130175" cy="177800"/>
              </a:xfrm>
              <a:custGeom>
                <a:avLst/>
                <a:gdLst/>
                <a:ahLst/>
                <a:cxnLst>
                  <a:cxn ang="0">
                    <a:pos x="58" y="112"/>
                  </a:cxn>
                  <a:cxn ang="0">
                    <a:pos x="0" y="14"/>
                  </a:cxn>
                  <a:cxn ang="0">
                    <a:pos x="26" y="0"/>
                  </a:cxn>
                  <a:cxn ang="0">
                    <a:pos x="82" y="98"/>
                  </a:cxn>
                  <a:cxn ang="0">
                    <a:pos x="58" y="112"/>
                  </a:cxn>
                </a:cxnLst>
                <a:rect l="0" t="0" r="r" b="b"/>
                <a:pathLst>
                  <a:path w="82" h="112">
                    <a:moveTo>
                      <a:pt x="58" y="112"/>
                    </a:moveTo>
                    <a:lnTo>
                      <a:pt x="0" y="14"/>
                    </a:lnTo>
                    <a:lnTo>
                      <a:pt x="26" y="0"/>
                    </a:lnTo>
                    <a:lnTo>
                      <a:pt x="82" y="98"/>
                    </a:lnTo>
                    <a:lnTo>
                      <a:pt x="58" y="112"/>
                    </a:lnTo>
                    <a:close/>
                  </a:path>
                </a:pathLst>
              </a:custGeom>
              <a:grpFill/>
              <a:ln w="9525">
                <a:noFill/>
                <a:round/>
              </a:ln>
            </p:spPr>
            <p:txBody>
              <a:bodyPr vert="horz" wrap="square" lIns="121920" tIns="60960" rIns="121920" bIns="60960" numCol="1" anchor="t" anchorCtr="0" compatLnSpc="1"/>
              <a:lstStyle/>
              <a:p>
                <a:endParaRPr lang="zh-CN" altLang="en-US" sz="3200" u="sng"/>
              </a:p>
            </p:txBody>
          </p:sp>
          <p:sp>
            <p:nvSpPr>
              <p:cNvPr id="68" name="Freeform 54"/>
              <p:cNvSpPr/>
              <p:nvPr/>
            </p:nvSpPr>
            <p:spPr bwMode="auto">
              <a:xfrm>
                <a:off x="1536700" y="1123950"/>
                <a:ext cx="180975" cy="130175"/>
              </a:xfrm>
              <a:custGeom>
                <a:avLst/>
                <a:gdLst/>
                <a:ahLst/>
                <a:cxnLst>
                  <a:cxn ang="0">
                    <a:pos x="14" y="0"/>
                  </a:cxn>
                  <a:cxn ang="0">
                    <a:pos x="114" y="58"/>
                  </a:cxn>
                  <a:cxn ang="0">
                    <a:pos x="98" y="82"/>
                  </a:cxn>
                  <a:cxn ang="0">
                    <a:pos x="0" y="26"/>
                  </a:cxn>
                  <a:cxn ang="0">
                    <a:pos x="14" y="0"/>
                  </a:cxn>
                </a:cxnLst>
                <a:rect l="0" t="0" r="r" b="b"/>
                <a:pathLst>
                  <a:path w="114" h="82">
                    <a:moveTo>
                      <a:pt x="14" y="0"/>
                    </a:moveTo>
                    <a:lnTo>
                      <a:pt x="114" y="58"/>
                    </a:lnTo>
                    <a:lnTo>
                      <a:pt x="98" y="82"/>
                    </a:lnTo>
                    <a:lnTo>
                      <a:pt x="0" y="26"/>
                    </a:lnTo>
                    <a:lnTo>
                      <a:pt x="14" y="0"/>
                    </a:lnTo>
                    <a:close/>
                  </a:path>
                </a:pathLst>
              </a:custGeom>
              <a:grpFill/>
              <a:ln w="9525">
                <a:noFill/>
                <a:round/>
              </a:ln>
            </p:spPr>
            <p:txBody>
              <a:bodyPr vert="horz" wrap="square" lIns="121920" tIns="60960" rIns="121920" bIns="60960" numCol="1" anchor="t" anchorCtr="0" compatLnSpc="1"/>
              <a:lstStyle/>
              <a:p>
                <a:endParaRPr lang="zh-CN" altLang="en-US" sz="3200" u="sng"/>
              </a:p>
            </p:txBody>
          </p:sp>
          <p:sp>
            <p:nvSpPr>
              <p:cNvPr id="69" name="Freeform 55"/>
              <p:cNvSpPr/>
              <p:nvPr/>
            </p:nvSpPr>
            <p:spPr bwMode="auto">
              <a:xfrm>
                <a:off x="2190750" y="1123950"/>
                <a:ext cx="177800" cy="130175"/>
              </a:xfrm>
              <a:custGeom>
                <a:avLst/>
                <a:gdLst/>
                <a:ahLst/>
                <a:cxnLst>
                  <a:cxn ang="0">
                    <a:pos x="98" y="0"/>
                  </a:cxn>
                  <a:cxn ang="0">
                    <a:pos x="0" y="58"/>
                  </a:cxn>
                  <a:cxn ang="0">
                    <a:pos x="14" y="82"/>
                  </a:cxn>
                  <a:cxn ang="0">
                    <a:pos x="112" y="26"/>
                  </a:cxn>
                  <a:cxn ang="0">
                    <a:pos x="98" y="0"/>
                  </a:cxn>
                </a:cxnLst>
                <a:rect l="0" t="0" r="r" b="b"/>
                <a:pathLst>
                  <a:path w="112" h="82">
                    <a:moveTo>
                      <a:pt x="98" y="0"/>
                    </a:moveTo>
                    <a:lnTo>
                      <a:pt x="0" y="58"/>
                    </a:lnTo>
                    <a:lnTo>
                      <a:pt x="14" y="82"/>
                    </a:lnTo>
                    <a:lnTo>
                      <a:pt x="112" y="26"/>
                    </a:lnTo>
                    <a:lnTo>
                      <a:pt x="98" y="0"/>
                    </a:lnTo>
                    <a:close/>
                  </a:path>
                </a:pathLst>
              </a:custGeom>
              <a:grpFill/>
              <a:ln w="9525">
                <a:noFill/>
                <a:round/>
              </a:ln>
            </p:spPr>
            <p:txBody>
              <a:bodyPr vert="horz" wrap="square" lIns="121920" tIns="60960" rIns="121920" bIns="60960" numCol="1" anchor="t" anchorCtr="0" compatLnSpc="1"/>
              <a:lstStyle/>
              <a:p>
                <a:endParaRPr lang="zh-CN" altLang="en-US" sz="3200" u="sng"/>
              </a:p>
            </p:txBody>
          </p:sp>
          <p:sp>
            <p:nvSpPr>
              <p:cNvPr id="70" name="Freeform 56"/>
              <p:cNvSpPr/>
              <p:nvPr/>
            </p:nvSpPr>
            <p:spPr bwMode="auto">
              <a:xfrm>
                <a:off x="2076450" y="962025"/>
                <a:ext cx="130175" cy="177800"/>
              </a:xfrm>
              <a:custGeom>
                <a:avLst/>
                <a:gdLst/>
                <a:ahLst/>
                <a:cxnLst>
                  <a:cxn ang="0">
                    <a:pos x="26" y="112"/>
                  </a:cxn>
                  <a:cxn ang="0">
                    <a:pos x="0" y="98"/>
                  </a:cxn>
                  <a:cxn ang="0">
                    <a:pos x="58" y="0"/>
                  </a:cxn>
                  <a:cxn ang="0">
                    <a:pos x="82" y="14"/>
                  </a:cxn>
                  <a:cxn ang="0">
                    <a:pos x="26" y="112"/>
                  </a:cxn>
                </a:cxnLst>
                <a:rect l="0" t="0" r="r" b="b"/>
                <a:pathLst>
                  <a:path w="82" h="112">
                    <a:moveTo>
                      <a:pt x="26" y="112"/>
                    </a:moveTo>
                    <a:lnTo>
                      <a:pt x="0" y="98"/>
                    </a:lnTo>
                    <a:lnTo>
                      <a:pt x="58" y="0"/>
                    </a:lnTo>
                    <a:lnTo>
                      <a:pt x="82" y="14"/>
                    </a:lnTo>
                    <a:lnTo>
                      <a:pt x="26" y="112"/>
                    </a:lnTo>
                    <a:close/>
                  </a:path>
                </a:pathLst>
              </a:custGeom>
              <a:grpFill/>
              <a:ln w="9525">
                <a:noFill/>
                <a:round/>
              </a:ln>
            </p:spPr>
            <p:txBody>
              <a:bodyPr vert="horz" wrap="square" lIns="121920" tIns="60960" rIns="121920" bIns="60960" numCol="1" anchor="t" anchorCtr="0" compatLnSpc="1"/>
              <a:lstStyle/>
              <a:p>
                <a:endParaRPr lang="zh-CN" altLang="en-US" sz="3200" u="sng"/>
              </a:p>
            </p:txBody>
          </p:sp>
        </p:grpSp>
      </p:grpSp>
      <p:grpSp>
        <p:nvGrpSpPr>
          <p:cNvPr id="11" name="组合 10"/>
          <p:cNvGrpSpPr/>
          <p:nvPr/>
        </p:nvGrpSpPr>
        <p:grpSpPr>
          <a:xfrm>
            <a:off x="6827281" y="1517865"/>
            <a:ext cx="752016" cy="752016"/>
            <a:chOff x="5119865" y="1138399"/>
            <a:chExt cx="564012" cy="564012"/>
          </a:xfrm>
        </p:grpSpPr>
        <p:sp>
          <p:nvSpPr>
            <p:cNvPr id="32" name="椭圆 31"/>
            <p:cNvSpPr/>
            <p:nvPr/>
          </p:nvSpPr>
          <p:spPr>
            <a:xfrm>
              <a:off x="5119865" y="1138399"/>
              <a:ext cx="564012" cy="564012"/>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nvGrpSpPr>
            <p:cNvPr id="71" name="组 70"/>
            <p:cNvGrpSpPr/>
            <p:nvPr/>
          </p:nvGrpSpPr>
          <p:grpSpPr>
            <a:xfrm>
              <a:off x="5239035" y="1326078"/>
              <a:ext cx="322430" cy="189520"/>
              <a:chOff x="3902075" y="4498975"/>
              <a:chExt cx="831850" cy="488950"/>
            </a:xfrm>
            <a:solidFill>
              <a:schemeClr val="accent6"/>
            </a:solidFill>
          </p:grpSpPr>
          <p:sp>
            <p:nvSpPr>
              <p:cNvPr id="72" name="Freeform 230"/>
              <p:cNvSpPr>
                <a:spLocks noEditPoints="1"/>
              </p:cNvSpPr>
              <p:nvPr/>
            </p:nvSpPr>
            <p:spPr bwMode="auto">
              <a:xfrm>
                <a:off x="4092575" y="4498975"/>
                <a:ext cx="450850" cy="488950"/>
              </a:xfrm>
              <a:custGeom>
                <a:avLst/>
                <a:gdLst/>
                <a:ahLst/>
                <a:cxnLst>
                  <a:cxn ang="0">
                    <a:pos x="70" y="72"/>
                  </a:cxn>
                  <a:cxn ang="0">
                    <a:pos x="76" y="44"/>
                  </a:cxn>
                  <a:cxn ang="0">
                    <a:pos x="90" y="20"/>
                  </a:cxn>
                  <a:cxn ang="0">
                    <a:pos x="114" y="6"/>
                  </a:cxn>
                  <a:cxn ang="0">
                    <a:pos x="142" y="0"/>
                  </a:cxn>
                  <a:cxn ang="0">
                    <a:pos x="156" y="2"/>
                  </a:cxn>
                  <a:cxn ang="0">
                    <a:pos x="182" y="12"/>
                  </a:cxn>
                  <a:cxn ang="0">
                    <a:pos x="202" y="30"/>
                  </a:cxn>
                  <a:cxn ang="0">
                    <a:pos x="212" y="56"/>
                  </a:cxn>
                  <a:cxn ang="0">
                    <a:pos x="212" y="72"/>
                  </a:cxn>
                  <a:cxn ang="0">
                    <a:pos x="208" y="100"/>
                  </a:cxn>
                  <a:cxn ang="0">
                    <a:pos x="192" y="122"/>
                  </a:cxn>
                  <a:cxn ang="0">
                    <a:pos x="170" y="138"/>
                  </a:cxn>
                  <a:cxn ang="0">
                    <a:pos x="142" y="142"/>
                  </a:cxn>
                  <a:cxn ang="0">
                    <a:pos x="128" y="142"/>
                  </a:cxn>
                  <a:cxn ang="0">
                    <a:pos x="102" y="130"/>
                  </a:cxn>
                  <a:cxn ang="0">
                    <a:pos x="82" y="112"/>
                  </a:cxn>
                  <a:cxn ang="0">
                    <a:pos x="72" y="86"/>
                  </a:cxn>
                  <a:cxn ang="0">
                    <a:pos x="70" y="72"/>
                  </a:cxn>
                  <a:cxn ang="0">
                    <a:pos x="142" y="190"/>
                  </a:cxn>
                  <a:cxn ang="0">
                    <a:pos x="104" y="194"/>
                  </a:cxn>
                  <a:cxn ang="0">
                    <a:pos x="74" y="202"/>
                  </a:cxn>
                  <a:cxn ang="0">
                    <a:pos x="48" y="214"/>
                  </a:cxn>
                  <a:cxn ang="0">
                    <a:pos x="16" y="244"/>
                  </a:cxn>
                  <a:cxn ang="0">
                    <a:pos x="0" y="268"/>
                  </a:cxn>
                  <a:cxn ang="0">
                    <a:pos x="284" y="308"/>
                  </a:cxn>
                  <a:cxn ang="0">
                    <a:pos x="284" y="268"/>
                  </a:cxn>
                  <a:cxn ang="0">
                    <a:pos x="268" y="244"/>
                  </a:cxn>
                  <a:cxn ang="0">
                    <a:pos x="234" y="214"/>
                  </a:cxn>
                  <a:cxn ang="0">
                    <a:pos x="210" y="202"/>
                  </a:cxn>
                  <a:cxn ang="0">
                    <a:pos x="180" y="194"/>
                  </a:cxn>
                  <a:cxn ang="0">
                    <a:pos x="142" y="190"/>
                  </a:cxn>
                </a:cxnLst>
                <a:rect l="0" t="0" r="r" b="b"/>
                <a:pathLst>
                  <a:path w="284" h="308">
                    <a:moveTo>
                      <a:pt x="70" y="72"/>
                    </a:moveTo>
                    <a:lnTo>
                      <a:pt x="70" y="72"/>
                    </a:lnTo>
                    <a:lnTo>
                      <a:pt x="72" y="56"/>
                    </a:lnTo>
                    <a:lnTo>
                      <a:pt x="76" y="44"/>
                    </a:lnTo>
                    <a:lnTo>
                      <a:pt x="82" y="30"/>
                    </a:lnTo>
                    <a:lnTo>
                      <a:pt x="90" y="20"/>
                    </a:lnTo>
                    <a:lnTo>
                      <a:pt x="102" y="12"/>
                    </a:lnTo>
                    <a:lnTo>
                      <a:pt x="114" y="6"/>
                    </a:lnTo>
                    <a:lnTo>
                      <a:pt x="128" y="2"/>
                    </a:lnTo>
                    <a:lnTo>
                      <a:pt x="142" y="0"/>
                    </a:lnTo>
                    <a:lnTo>
                      <a:pt x="142" y="0"/>
                    </a:lnTo>
                    <a:lnTo>
                      <a:pt x="156" y="2"/>
                    </a:lnTo>
                    <a:lnTo>
                      <a:pt x="170" y="6"/>
                    </a:lnTo>
                    <a:lnTo>
                      <a:pt x="182" y="12"/>
                    </a:lnTo>
                    <a:lnTo>
                      <a:pt x="192" y="20"/>
                    </a:lnTo>
                    <a:lnTo>
                      <a:pt x="202" y="30"/>
                    </a:lnTo>
                    <a:lnTo>
                      <a:pt x="208" y="44"/>
                    </a:lnTo>
                    <a:lnTo>
                      <a:pt x="212" y="56"/>
                    </a:lnTo>
                    <a:lnTo>
                      <a:pt x="212" y="72"/>
                    </a:lnTo>
                    <a:lnTo>
                      <a:pt x="212" y="72"/>
                    </a:lnTo>
                    <a:lnTo>
                      <a:pt x="212" y="86"/>
                    </a:lnTo>
                    <a:lnTo>
                      <a:pt x="208" y="100"/>
                    </a:lnTo>
                    <a:lnTo>
                      <a:pt x="202" y="112"/>
                    </a:lnTo>
                    <a:lnTo>
                      <a:pt x="192" y="122"/>
                    </a:lnTo>
                    <a:lnTo>
                      <a:pt x="182" y="130"/>
                    </a:lnTo>
                    <a:lnTo>
                      <a:pt x="170" y="138"/>
                    </a:lnTo>
                    <a:lnTo>
                      <a:pt x="156" y="142"/>
                    </a:lnTo>
                    <a:lnTo>
                      <a:pt x="142" y="142"/>
                    </a:lnTo>
                    <a:lnTo>
                      <a:pt x="142" y="142"/>
                    </a:lnTo>
                    <a:lnTo>
                      <a:pt x="128" y="142"/>
                    </a:lnTo>
                    <a:lnTo>
                      <a:pt x="114" y="138"/>
                    </a:lnTo>
                    <a:lnTo>
                      <a:pt x="102" y="130"/>
                    </a:lnTo>
                    <a:lnTo>
                      <a:pt x="90" y="122"/>
                    </a:lnTo>
                    <a:lnTo>
                      <a:pt x="82" y="112"/>
                    </a:lnTo>
                    <a:lnTo>
                      <a:pt x="76" y="100"/>
                    </a:lnTo>
                    <a:lnTo>
                      <a:pt x="72" y="86"/>
                    </a:lnTo>
                    <a:lnTo>
                      <a:pt x="70" y="72"/>
                    </a:lnTo>
                    <a:lnTo>
                      <a:pt x="70" y="72"/>
                    </a:lnTo>
                    <a:close/>
                    <a:moveTo>
                      <a:pt x="142" y="190"/>
                    </a:moveTo>
                    <a:lnTo>
                      <a:pt x="142" y="190"/>
                    </a:lnTo>
                    <a:lnTo>
                      <a:pt x="122" y="190"/>
                    </a:lnTo>
                    <a:lnTo>
                      <a:pt x="104" y="194"/>
                    </a:lnTo>
                    <a:lnTo>
                      <a:pt x="88" y="198"/>
                    </a:lnTo>
                    <a:lnTo>
                      <a:pt x="74" y="202"/>
                    </a:lnTo>
                    <a:lnTo>
                      <a:pt x="60" y="208"/>
                    </a:lnTo>
                    <a:lnTo>
                      <a:pt x="48" y="214"/>
                    </a:lnTo>
                    <a:lnTo>
                      <a:pt x="30" y="230"/>
                    </a:lnTo>
                    <a:lnTo>
                      <a:pt x="16" y="244"/>
                    </a:lnTo>
                    <a:lnTo>
                      <a:pt x="6" y="256"/>
                    </a:lnTo>
                    <a:lnTo>
                      <a:pt x="0" y="268"/>
                    </a:lnTo>
                    <a:lnTo>
                      <a:pt x="0" y="308"/>
                    </a:lnTo>
                    <a:lnTo>
                      <a:pt x="284" y="308"/>
                    </a:lnTo>
                    <a:lnTo>
                      <a:pt x="284" y="268"/>
                    </a:lnTo>
                    <a:lnTo>
                      <a:pt x="284" y="268"/>
                    </a:lnTo>
                    <a:lnTo>
                      <a:pt x="278" y="256"/>
                    </a:lnTo>
                    <a:lnTo>
                      <a:pt x="268" y="244"/>
                    </a:lnTo>
                    <a:lnTo>
                      <a:pt x="254" y="230"/>
                    </a:lnTo>
                    <a:lnTo>
                      <a:pt x="234" y="214"/>
                    </a:lnTo>
                    <a:lnTo>
                      <a:pt x="224" y="208"/>
                    </a:lnTo>
                    <a:lnTo>
                      <a:pt x="210" y="202"/>
                    </a:lnTo>
                    <a:lnTo>
                      <a:pt x="196" y="198"/>
                    </a:lnTo>
                    <a:lnTo>
                      <a:pt x="180" y="194"/>
                    </a:lnTo>
                    <a:lnTo>
                      <a:pt x="162" y="190"/>
                    </a:lnTo>
                    <a:lnTo>
                      <a:pt x="142" y="190"/>
                    </a:lnTo>
                    <a:lnTo>
                      <a:pt x="142" y="190"/>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73" name="Freeform 231"/>
              <p:cNvSpPr/>
              <p:nvPr/>
            </p:nvSpPr>
            <p:spPr bwMode="auto">
              <a:xfrm>
                <a:off x="4467225" y="4498975"/>
                <a:ext cx="190500" cy="187325"/>
              </a:xfrm>
              <a:custGeom>
                <a:avLst/>
                <a:gdLst/>
                <a:ahLst/>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74" name="Freeform 232"/>
              <p:cNvSpPr/>
              <p:nvPr/>
            </p:nvSpPr>
            <p:spPr bwMode="auto">
              <a:xfrm>
                <a:off x="4457700" y="4762500"/>
                <a:ext cx="276225" cy="155575"/>
              </a:xfrm>
              <a:custGeom>
                <a:avLst/>
                <a:gdLst/>
                <a:ahLst/>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75" name="Freeform 233"/>
              <p:cNvSpPr/>
              <p:nvPr/>
            </p:nvSpPr>
            <p:spPr bwMode="auto">
              <a:xfrm>
                <a:off x="4467225" y="4498975"/>
                <a:ext cx="190500" cy="187325"/>
              </a:xfrm>
              <a:custGeom>
                <a:avLst/>
                <a:gdLst/>
                <a:ahLst/>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l="0" t="0" r="r" b="b"/>
                <a:pathLst>
                  <a:path w="120" h="118">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76" name="Freeform 234"/>
              <p:cNvSpPr/>
              <p:nvPr/>
            </p:nvSpPr>
            <p:spPr bwMode="auto">
              <a:xfrm>
                <a:off x="4457700" y="4762500"/>
                <a:ext cx="276225" cy="155575"/>
              </a:xfrm>
              <a:custGeom>
                <a:avLst/>
                <a:gdLst/>
                <a:ahLst/>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l="0" t="0" r="r" b="b"/>
                <a:pathLst>
                  <a:path w="174" h="98">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77" name="Freeform 235"/>
              <p:cNvSpPr/>
              <p:nvPr/>
            </p:nvSpPr>
            <p:spPr bwMode="auto">
              <a:xfrm>
                <a:off x="3978275" y="4498975"/>
                <a:ext cx="187325" cy="187325"/>
              </a:xfrm>
              <a:custGeom>
                <a:avLst/>
                <a:gdLst/>
                <a:ahLst/>
                <a:cxnLst>
                  <a:cxn ang="0">
                    <a:pos x="60" y="0"/>
                  </a:cxn>
                  <a:cxn ang="0">
                    <a:pos x="60" y="0"/>
                  </a:cxn>
                  <a:cxn ang="0">
                    <a:pos x="72" y="2"/>
                  </a:cxn>
                  <a:cxn ang="0">
                    <a:pos x="82" y="4"/>
                  </a:cxn>
                  <a:cxn ang="0">
                    <a:pos x="92" y="10"/>
                  </a:cxn>
                  <a:cxn ang="0">
                    <a:pos x="102" y="18"/>
                  </a:cxn>
                  <a:cxn ang="0">
                    <a:pos x="108" y="26"/>
                  </a:cxn>
                  <a:cxn ang="0">
                    <a:pos x="114" y="36"/>
                  </a:cxn>
                  <a:cxn ang="0">
                    <a:pos x="118" y="48"/>
                  </a:cxn>
                  <a:cxn ang="0">
                    <a:pos x="118" y="60"/>
                  </a:cxn>
                  <a:cxn ang="0">
                    <a:pos x="118" y="60"/>
                  </a:cxn>
                  <a:cxn ang="0">
                    <a:pos x="118" y="72"/>
                  </a:cxn>
                  <a:cxn ang="0">
                    <a:pos x="114" y="82"/>
                  </a:cxn>
                  <a:cxn ang="0">
                    <a:pos x="108" y="92"/>
                  </a:cxn>
                  <a:cxn ang="0">
                    <a:pos x="102" y="102"/>
                  </a:cxn>
                  <a:cxn ang="0">
                    <a:pos x="92" y="108"/>
                  </a:cxn>
                  <a:cxn ang="0">
                    <a:pos x="82" y="114"/>
                  </a:cxn>
                  <a:cxn ang="0">
                    <a:pos x="72" y="118"/>
                  </a:cxn>
                  <a:cxn ang="0">
                    <a:pos x="60" y="118"/>
                  </a:cxn>
                  <a:cxn ang="0">
                    <a:pos x="60" y="118"/>
                  </a:cxn>
                  <a:cxn ang="0">
                    <a:pos x="48" y="118"/>
                  </a:cxn>
                  <a:cxn ang="0">
                    <a:pos x="36" y="114"/>
                  </a:cxn>
                  <a:cxn ang="0">
                    <a:pos x="26" y="108"/>
                  </a:cxn>
                  <a:cxn ang="0">
                    <a:pos x="18" y="102"/>
                  </a:cxn>
                  <a:cxn ang="0">
                    <a:pos x="10" y="92"/>
                  </a:cxn>
                  <a:cxn ang="0">
                    <a:pos x="4" y="82"/>
                  </a:cxn>
                  <a:cxn ang="0">
                    <a:pos x="2" y="72"/>
                  </a:cxn>
                  <a:cxn ang="0">
                    <a:pos x="0" y="60"/>
                  </a:cxn>
                  <a:cxn ang="0">
                    <a:pos x="0" y="60"/>
                  </a:cxn>
                  <a:cxn ang="0">
                    <a:pos x="2" y="48"/>
                  </a:cxn>
                  <a:cxn ang="0">
                    <a:pos x="4" y="36"/>
                  </a:cxn>
                  <a:cxn ang="0">
                    <a:pos x="10" y="26"/>
                  </a:cxn>
                  <a:cxn ang="0">
                    <a:pos x="18" y="18"/>
                  </a:cxn>
                  <a:cxn ang="0">
                    <a:pos x="26" y="10"/>
                  </a:cxn>
                  <a:cxn ang="0">
                    <a:pos x="36" y="4"/>
                  </a:cxn>
                  <a:cxn ang="0">
                    <a:pos x="48" y="2"/>
                  </a:cxn>
                  <a:cxn ang="0">
                    <a:pos x="60" y="0"/>
                  </a:cxn>
                  <a:cxn ang="0">
                    <a:pos x="60" y="0"/>
                  </a:cxn>
                </a:cxnLst>
                <a:rect l="0" t="0" r="r" b="b"/>
                <a:pathLst>
                  <a:path w="118" h="118">
                    <a:moveTo>
                      <a:pt x="60" y="0"/>
                    </a:moveTo>
                    <a:lnTo>
                      <a:pt x="60" y="0"/>
                    </a:lnTo>
                    <a:lnTo>
                      <a:pt x="72" y="2"/>
                    </a:lnTo>
                    <a:lnTo>
                      <a:pt x="82" y="4"/>
                    </a:lnTo>
                    <a:lnTo>
                      <a:pt x="92" y="10"/>
                    </a:lnTo>
                    <a:lnTo>
                      <a:pt x="102" y="18"/>
                    </a:lnTo>
                    <a:lnTo>
                      <a:pt x="108" y="26"/>
                    </a:lnTo>
                    <a:lnTo>
                      <a:pt x="114" y="36"/>
                    </a:lnTo>
                    <a:lnTo>
                      <a:pt x="118" y="48"/>
                    </a:lnTo>
                    <a:lnTo>
                      <a:pt x="118" y="60"/>
                    </a:lnTo>
                    <a:lnTo>
                      <a:pt x="118" y="60"/>
                    </a:lnTo>
                    <a:lnTo>
                      <a:pt x="118" y="72"/>
                    </a:lnTo>
                    <a:lnTo>
                      <a:pt x="114" y="82"/>
                    </a:lnTo>
                    <a:lnTo>
                      <a:pt x="108" y="92"/>
                    </a:lnTo>
                    <a:lnTo>
                      <a:pt x="102" y="102"/>
                    </a:lnTo>
                    <a:lnTo>
                      <a:pt x="92" y="108"/>
                    </a:lnTo>
                    <a:lnTo>
                      <a:pt x="82" y="114"/>
                    </a:lnTo>
                    <a:lnTo>
                      <a:pt x="72" y="118"/>
                    </a:lnTo>
                    <a:lnTo>
                      <a:pt x="60" y="118"/>
                    </a:lnTo>
                    <a:lnTo>
                      <a:pt x="60" y="118"/>
                    </a:lnTo>
                    <a:lnTo>
                      <a:pt x="48" y="118"/>
                    </a:lnTo>
                    <a:lnTo>
                      <a:pt x="36" y="114"/>
                    </a:lnTo>
                    <a:lnTo>
                      <a:pt x="26" y="108"/>
                    </a:lnTo>
                    <a:lnTo>
                      <a:pt x="18" y="102"/>
                    </a:lnTo>
                    <a:lnTo>
                      <a:pt x="10" y="92"/>
                    </a:lnTo>
                    <a:lnTo>
                      <a:pt x="4" y="82"/>
                    </a:lnTo>
                    <a:lnTo>
                      <a:pt x="2" y="72"/>
                    </a:lnTo>
                    <a:lnTo>
                      <a:pt x="0" y="60"/>
                    </a:lnTo>
                    <a:lnTo>
                      <a:pt x="0" y="60"/>
                    </a:lnTo>
                    <a:lnTo>
                      <a:pt x="2" y="48"/>
                    </a:lnTo>
                    <a:lnTo>
                      <a:pt x="4" y="36"/>
                    </a:lnTo>
                    <a:lnTo>
                      <a:pt x="10" y="26"/>
                    </a:lnTo>
                    <a:lnTo>
                      <a:pt x="18" y="18"/>
                    </a:lnTo>
                    <a:lnTo>
                      <a:pt x="26" y="10"/>
                    </a:lnTo>
                    <a:lnTo>
                      <a:pt x="36" y="4"/>
                    </a:lnTo>
                    <a:lnTo>
                      <a:pt x="48" y="2"/>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78" name="Freeform 236"/>
              <p:cNvSpPr/>
              <p:nvPr/>
            </p:nvSpPr>
            <p:spPr bwMode="auto">
              <a:xfrm>
                <a:off x="3902075" y="4762500"/>
                <a:ext cx="276225" cy="155575"/>
              </a:xfrm>
              <a:custGeom>
                <a:avLst/>
                <a:gdLst/>
                <a:ahLst/>
                <a:cxnLst>
                  <a:cxn ang="0">
                    <a:pos x="108" y="0"/>
                  </a:cxn>
                  <a:cxn ang="0">
                    <a:pos x="108" y="0"/>
                  </a:cxn>
                  <a:cxn ang="0">
                    <a:pos x="128" y="2"/>
                  </a:cxn>
                  <a:cxn ang="0">
                    <a:pos x="144" y="6"/>
                  </a:cxn>
                  <a:cxn ang="0">
                    <a:pos x="160" y="12"/>
                  </a:cxn>
                  <a:cxn ang="0">
                    <a:pos x="174" y="20"/>
                  </a:cxn>
                  <a:cxn ang="0">
                    <a:pos x="174" y="20"/>
                  </a:cxn>
                  <a:cxn ang="0">
                    <a:pos x="154" y="30"/>
                  </a:cxn>
                  <a:cxn ang="0">
                    <a:pos x="138" y="42"/>
                  </a:cxn>
                  <a:cxn ang="0">
                    <a:pos x="126" y="54"/>
                  </a:cxn>
                  <a:cxn ang="0">
                    <a:pos x="116" y="66"/>
                  </a:cxn>
                  <a:cxn ang="0">
                    <a:pos x="108" y="76"/>
                  </a:cxn>
                  <a:cxn ang="0">
                    <a:pos x="102" y="86"/>
                  </a:cxn>
                  <a:cxn ang="0">
                    <a:pos x="98" y="96"/>
                  </a:cxn>
                  <a:cxn ang="0">
                    <a:pos x="98" y="98"/>
                  </a:cxn>
                  <a:cxn ang="0">
                    <a:pos x="0" y="98"/>
                  </a:cxn>
                  <a:cxn ang="0">
                    <a:pos x="0" y="66"/>
                  </a:cxn>
                  <a:cxn ang="0">
                    <a:pos x="0" y="66"/>
                  </a:cxn>
                  <a:cxn ang="0">
                    <a:pos x="6" y="56"/>
                  </a:cxn>
                  <a:cxn ang="0">
                    <a:pos x="12" y="44"/>
                  </a:cxn>
                  <a:cxn ang="0">
                    <a:pos x="24" y="32"/>
                  </a:cxn>
                  <a:cxn ang="0">
                    <a:pos x="38" y="20"/>
                  </a:cxn>
                  <a:cxn ang="0">
                    <a:pos x="56" y="10"/>
                  </a:cxn>
                  <a:cxn ang="0">
                    <a:pos x="68" y="6"/>
                  </a:cxn>
                  <a:cxn ang="0">
                    <a:pos x="80" y="4"/>
                  </a:cxn>
                  <a:cxn ang="0">
                    <a:pos x="92" y="0"/>
                  </a:cxn>
                  <a:cxn ang="0">
                    <a:pos x="108" y="0"/>
                  </a:cxn>
                  <a:cxn ang="0">
                    <a:pos x="108" y="0"/>
                  </a:cxn>
                </a:cxnLst>
                <a:rect l="0" t="0" r="r" b="b"/>
                <a:pathLst>
                  <a:path w="174" h="98">
                    <a:moveTo>
                      <a:pt x="108" y="0"/>
                    </a:moveTo>
                    <a:lnTo>
                      <a:pt x="108" y="0"/>
                    </a:lnTo>
                    <a:lnTo>
                      <a:pt x="128" y="2"/>
                    </a:lnTo>
                    <a:lnTo>
                      <a:pt x="144" y="6"/>
                    </a:lnTo>
                    <a:lnTo>
                      <a:pt x="160" y="12"/>
                    </a:lnTo>
                    <a:lnTo>
                      <a:pt x="174" y="20"/>
                    </a:lnTo>
                    <a:lnTo>
                      <a:pt x="174" y="20"/>
                    </a:lnTo>
                    <a:lnTo>
                      <a:pt x="154" y="30"/>
                    </a:lnTo>
                    <a:lnTo>
                      <a:pt x="138" y="42"/>
                    </a:lnTo>
                    <a:lnTo>
                      <a:pt x="126" y="54"/>
                    </a:lnTo>
                    <a:lnTo>
                      <a:pt x="116" y="66"/>
                    </a:lnTo>
                    <a:lnTo>
                      <a:pt x="108" y="76"/>
                    </a:lnTo>
                    <a:lnTo>
                      <a:pt x="102" y="86"/>
                    </a:lnTo>
                    <a:lnTo>
                      <a:pt x="98" y="96"/>
                    </a:lnTo>
                    <a:lnTo>
                      <a:pt x="98" y="98"/>
                    </a:lnTo>
                    <a:lnTo>
                      <a:pt x="0" y="98"/>
                    </a:lnTo>
                    <a:lnTo>
                      <a:pt x="0" y="66"/>
                    </a:lnTo>
                    <a:lnTo>
                      <a:pt x="0" y="66"/>
                    </a:lnTo>
                    <a:lnTo>
                      <a:pt x="6" y="56"/>
                    </a:lnTo>
                    <a:lnTo>
                      <a:pt x="12" y="44"/>
                    </a:lnTo>
                    <a:lnTo>
                      <a:pt x="24" y="32"/>
                    </a:lnTo>
                    <a:lnTo>
                      <a:pt x="38" y="20"/>
                    </a:lnTo>
                    <a:lnTo>
                      <a:pt x="56" y="10"/>
                    </a:lnTo>
                    <a:lnTo>
                      <a:pt x="68" y="6"/>
                    </a:lnTo>
                    <a:lnTo>
                      <a:pt x="80" y="4"/>
                    </a:lnTo>
                    <a:lnTo>
                      <a:pt x="92" y="0"/>
                    </a:lnTo>
                    <a:lnTo>
                      <a:pt x="108" y="0"/>
                    </a:lnTo>
                    <a:lnTo>
                      <a:pt x="108" y="0"/>
                    </a:lnTo>
                    <a:close/>
                  </a:path>
                </a:pathLst>
              </a:custGeom>
              <a:grpFill/>
              <a:ln w="9525">
                <a:noFill/>
                <a:round/>
              </a:ln>
            </p:spPr>
            <p:txBody>
              <a:bodyPr vert="horz" wrap="square" lIns="121920" tIns="60960" rIns="121920" bIns="60960" numCol="1" anchor="t" anchorCtr="0" compatLnSpc="1"/>
              <a:lstStyle/>
              <a:p>
                <a:endParaRPr lang="zh-CN" altLang="en-US" sz="3200"/>
              </a:p>
            </p:txBody>
          </p:sp>
        </p:grpSp>
      </p:grpSp>
      <p:grpSp>
        <p:nvGrpSpPr>
          <p:cNvPr id="12" name="组合 11"/>
          <p:cNvGrpSpPr/>
          <p:nvPr/>
        </p:nvGrpSpPr>
        <p:grpSpPr>
          <a:xfrm>
            <a:off x="1168250" y="4595232"/>
            <a:ext cx="752016" cy="752016"/>
            <a:chOff x="875592" y="3446424"/>
            <a:chExt cx="564012" cy="564012"/>
          </a:xfrm>
        </p:grpSpPr>
        <p:sp>
          <p:nvSpPr>
            <p:cNvPr id="37" name="椭圆 36"/>
            <p:cNvSpPr/>
            <p:nvPr/>
          </p:nvSpPr>
          <p:spPr>
            <a:xfrm>
              <a:off x="875592" y="3446424"/>
              <a:ext cx="564012" cy="564012"/>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nvGrpSpPr>
            <p:cNvPr id="87" name="组 86"/>
            <p:cNvGrpSpPr/>
            <p:nvPr/>
          </p:nvGrpSpPr>
          <p:grpSpPr>
            <a:xfrm>
              <a:off x="1074554" y="3558908"/>
              <a:ext cx="176213" cy="314326"/>
              <a:chOff x="3944556" y="149225"/>
              <a:chExt cx="352425" cy="628650"/>
            </a:xfrm>
          </p:grpSpPr>
          <p:sp>
            <p:nvSpPr>
              <p:cNvPr id="79" name="Freeform 125"/>
              <p:cNvSpPr>
                <a:spLocks noEditPoints="1"/>
              </p:cNvSpPr>
              <p:nvPr/>
            </p:nvSpPr>
            <p:spPr bwMode="auto">
              <a:xfrm>
                <a:off x="3944556" y="149225"/>
                <a:ext cx="352425" cy="628650"/>
              </a:xfrm>
              <a:custGeom>
                <a:avLst/>
                <a:gdLst/>
                <a:ahLst/>
                <a:cxnLst>
                  <a:cxn ang="0">
                    <a:pos x="124" y="216"/>
                  </a:cxn>
                  <a:cxn ang="0">
                    <a:pos x="160" y="258"/>
                  </a:cxn>
                  <a:cxn ang="0">
                    <a:pos x="194" y="296"/>
                  </a:cxn>
                  <a:cxn ang="0">
                    <a:pos x="196" y="320"/>
                  </a:cxn>
                  <a:cxn ang="0">
                    <a:pos x="188" y="326"/>
                  </a:cxn>
                  <a:cxn ang="0">
                    <a:pos x="142" y="308"/>
                  </a:cxn>
                  <a:cxn ang="0">
                    <a:pos x="122" y="280"/>
                  </a:cxn>
                  <a:cxn ang="0">
                    <a:pos x="112" y="272"/>
                  </a:cxn>
                  <a:cxn ang="0">
                    <a:pos x="102" y="280"/>
                  </a:cxn>
                  <a:cxn ang="0">
                    <a:pos x="80" y="308"/>
                  </a:cxn>
                  <a:cxn ang="0">
                    <a:pos x="34" y="326"/>
                  </a:cxn>
                  <a:cxn ang="0">
                    <a:pos x="26" y="306"/>
                  </a:cxn>
                  <a:cxn ang="0">
                    <a:pos x="38" y="282"/>
                  </a:cxn>
                  <a:cxn ang="0">
                    <a:pos x="76" y="244"/>
                  </a:cxn>
                  <a:cxn ang="0">
                    <a:pos x="100" y="208"/>
                  </a:cxn>
                  <a:cxn ang="0">
                    <a:pos x="98" y="182"/>
                  </a:cxn>
                  <a:cxn ang="0">
                    <a:pos x="60" y="140"/>
                  </a:cxn>
                  <a:cxn ang="0">
                    <a:pos x="26" y="96"/>
                  </a:cxn>
                  <a:cxn ang="0">
                    <a:pos x="24" y="82"/>
                  </a:cxn>
                  <a:cxn ang="0">
                    <a:pos x="38" y="78"/>
                  </a:cxn>
                  <a:cxn ang="0">
                    <a:pos x="92" y="92"/>
                  </a:cxn>
                  <a:cxn ang="0">
                    <a:pos x="132" y="92"/>
                  </a:cxn>
                  <a:cxn ang="0">
                    <a:pos x="184" y="78"/>
                  </a:cxn>
                  <a:cxn ang="0">
                    <a:pos x="198" y="82"/>
                  </a:cxn>
                  <a:cxn ang="0">
                    <a:pos x="194" y="102"/>
                  </a:cxn>
                  <a:cxn ang="0">
                    <a:pos x="146" y="154"/>
                  </a:cxn>
                  <a:cxn ang="0">
                    <a:pos x="122" y="190"/>
                  </a:cxn>
                  <a:cxn ang="0">
                    <a:pos x="30" y="46"/>
                  </a:cxn>
                  <a:cxn ang="0">
                    <a:pos x="112" y="26"/>
                  </a:cxn>
                  <a:cxn ang="0">
                    <a:pos x="168" y="36"/>
                  </a:cxn>
                  <a:cxn ang="0">
                    <a:pos x="198" y="52"/>
                  </a:cxn>
                  <a:cxn ang="0">
                    <a:pos x="198" y="58"/>
                  </a:cxn>
                  <a:cxn ang="0">
                    <a:pos x="112" y="80"/>
                  </a:cxn>
                  <a:cxn ang="0">
                    <a:pos x="40" y="66"/>
                  </a:cxn>
                  <a:cxn ang="0">
                    <a:pos x="24" y="54"/>
                  </a:cxn>
                  <a:cxn ang="0">
                    <a:pos x="222" y="92"/>
                  </a:cxn>
                  <a:cxn ang="0">
                    <a:pos x="220" y="38"/>
                  </a:cxn>
                  <a:cxn ang="0">
                    <a:pos x="174" y="10"/>
                  </a:cxn>
                  <a:cxn ang="0">
                    <a:pos x="112" y="0"/>
                  </a:cxn>
                  <a:cxn ang="0">
                    <a:pos x="32" y="18"/>
                  </a:cxn>
                  <a:cxn ang="0">
                    <a:pos x="0" y="44"/>
                  </a:cxn>
                  <a:cxn ang="0">
                    <a:pos x="0" y="100"/>
                  </a:cxn>
                  <a:cxn ang="0">
                    <a:pos x="38" y="150"/>
                  </a:cxn>
                  <a:cxn ang="0">
                    <a:pos x="76" y="194"/>
                  </a:cxn>
                  <a:cxn ang="0">
                    <a:pos x="74" y="210"/>
                  </a:cxn>
                  <a:cxn ang="0">
                    <a:pos x="24" y="262"/>
                  </a:cxn>
                  <a:cxn ang="0">
                    <a:pos x="0" y="306"/>
                  </a:cxn>
                  <a:cxn ang="0">
                    <a:pos x="2" y="360"/>
                  </a:cxn>
                  <a:cxn ang="0">
                    <a:pos x="48" y="388"/>
                  </a:cxn>
                  <a:cxn ang="0">
                    <a:pos x="112" y="396"/>
                  </a:cxn>
                  <a:cxn ang="0">
                    <a:pos x="190" y="380"/>
                  </a:cxn>
                  <a:cxn ang="0">
                    <a:pos x="222" y="352"/>
                  </a:cxn>
                  <a:cxn ang="0">
                    <a:pos x="222" y="298"/>
                  </a:cxn>
                  <a:cxn ang="0">
                    <a:pos x="184" y="248"/>
                  </a:cxn>
                  <a:cxn ang="0">
                    <a:pos x="146" y="204"/>
                  </a:cxn>
                  <a:cxn ang="0">
                    <a:pos x="148" y="188"/>
                  </a:cxn>
                  <a:cxn ang="0">
                    <a:pos x="198" y="136"/>
                  </a:cxn>
                  <a:cxn ang="0">
                    <a:pos x="222" y="92"/>
                  </a:cxn>
                </a:cxnLst>
                <a:rect l="0" t="0" r="r" b="b"/>
                <a:pathLst>
                  <a:path w="222" h="396">
                    <a:moveTo>
                      <a:pt x="120" y="198"/>
                    </a:moveTo>
                    <a:lnTo>
                      <a:pt x="120" y="198"/>
                    </a:lnTo>
                    <a:lnTo>
                      <a:pt x="122" y="208"/>
                    </a:lnTo>
                    <a:lnTo>
                      <a:pt x="124" y="216"/>
                    </a:lnTo>
                    <a:lnTo>
                      <a:pt x="128" y="222"/>
                    </a:lnTo>
                    <a:lnTo>
                      <a:pt x="134" y="230"/>
                    </a:lnTo>
                    <a:lnTo>
                      <a:pt x="146" y="244"/>
                    </a:lnTo>
                    <a:lnTo>
                      <a:pt x="160" y="258"/>
                    </a:lnTo>
                    <a:lnTo>
                      <a:pt x="160" y="258"/>
                    </a:lnTo>
                    <a:lnTo>
                      <a:pt x="172" y="270"/>
                    </a:lnTo>
                    <a:lnTo>
                      <a:pt x="184" y="282"/>
                    </a:lnTo>
                    <a:lnTo>
                      <a:pt x="194" y="296"/>
                    </a:lnTo>
                    <a:lnTo>
                      <a:pt x="196" y="300"/>
                    </a:lnTo>
                    <a:lnTo>
                      <a:pt x="196" y="306"/>
                    </a:lnTo>
                    <a:lnTo>
                      <a:pt x="196" y="306"/>
                    </a:lnTo>
                    <a:lnTo>
                      <a:pt x="196" y="320"/>
                    </a:lnTo>
                    <a:lnTo>
                      <a:pt x="196" y="320"/>
                    </a:lnTo>
                    <a:lnTo>
                      <a:pt x="196" y="324"/>
                    </a:lnTo>
                    <a:lnTo>
                      <a:pt x="192" y="326"/>
                    </a:lnTo>
                    <a:lnTo>
                      <a:pt x="188" y="326"/>
                    </a:lnTo>
                    <a:lnTo>
                      <a:pt x="182" y="324"/>
                    </a:lnTo>
                    <a:lnTo>
                      <a:pt x="182" y="324"/>
                    </a:lnTo>
                    <a:lnTo>
                      <a:pt x="162" y="318"/>
                    </a:lnTo>
                    <a:lnTo>
                      <a:pt x="142" y="308"/>
                    </a:lnTo>
                    <a:lnTo>
                      <a:pt x="134" y="302"/>
                    </a:lnTo>
                    <a:lnTo>
                      <a:pt x="128" y="296"/>
                    </a:lnTo>
                    <a:lnTo>
                      <a:pt x="122" y="288"/>
                    </a:lnTo>
                    <a:lnTo>
                      <a:pt x="122" y="280"/>
                    </a:lnTo>
                    <a:lnTo>
                      <a:pt x="122" y="280"/>
                    </a:lnTo>
                    <a:lnTo>
                      <a:pt x="120" y="276"/>
                    </a:lnTo>
                    <a:lnTo>
                      <a:pt x="118" y="274"/>
                    </a:lnTo>
                    <a:lnTo>
                      <a:pt x="112" y="272"/>
                    </a:lnTo>
                    <a:lnTo>
                      <a:pt x="104" y="274"/>
                    </a:lnTo>
                    <a:lnTo>
                      <a:pt x="102" y="276"/>
                    </a:lnTo>
                    <a:lnTo>
                      <a:pt x="102" y="280"/>
                    </a:lnTo>
                    <a:lnTo>
                      <a:pt x="102" y="280"/>
                    </a:lnTo>
                    <a:lnTo>
                      <a:pt x="100" y="288"/>
                    </a:lnTo>
                    <a:lnTo>
                      <a:pt x="96" y="296"/>
                    </a:lnTo>
                    <a:lnTo>
                      <a:pt x="88" y="302"/>
                    </a:lnTo>
                    <a:lnTo>
                      <a:pt x="80" y="308"/>
                    </a:lnTo>
                    <a:lnTo>
                      <a:pt x="60" y="318"/>
                    </a:lnTo>
                    <a:lnTo>
                      <a:pt x="40" y="324"/>
                    </a:lnTo>
                    <a:lnTo>
                      <a:pt x="40" y="324"/>
                    </a:lnTo>
                    <a:lnTo>
                      <a:pt x="34" y="326"/>
                    </a:lnTo>
                    <a:lnTo>
                      <a:pt x="30" y="326"/>
                    </a:lnTo>
                    <a:lnTo>
                      <a:pt x="26" y="324"/>
                    </a:lnTo>
                    <a:lnTo>
                      <a:pt x="26" y="320"/>
                    </a:lnTo>
                    <a:lnTo>
                      <a:pt x="26" y="306"/>
                    </a:lnTo>
                    <a:lnTo>
                      <a:pt x="26" y="306"/>
                    </a:lnTo>
                    <a:lnTo>
                      <a:pt x="26" y="300"/>
                    </a:lnTo>
                    <a:lnTo>
                      <a:pt x="28" y="296"/>
                    </a:lnTo>
                    <a:lnTo>
                      <a:pt x="38" y="282"/>
                    </a:lnTo>
                    <a:lnTo>
                      <a:pt x="50" y="270"/>
                    </a:lnTo>
                    <a:lnTo>
                      <a:pt x="62" y="258"/>
                    </a:lnTo>
                    <a:lnTo>
                      <a:pt x="62" y="258"/>
                    </a:lnTo>
                    <a:lnTo>
                      <a:pt x="76" y="244"/>
                    </a:lnTo>
                    <a:lnTo>
                      <a:pt x="90" y="230"/>
                    </a:lnTo>
                    <a:lnTo>
                      <a:pt x="94" y="222"/>
                    </a:lnTo>
                    <a:lnTo>
                      <a:pt x="98" y="216"/>
                    </a:lnTo>
                    <a:lnTo>
                      <a:pt x="100" y="208"/>
                    </a:lnTo>
                    <a:lnTo>
                      <a:pt x="102" y="198"/>
                    </a:lnTo>
                    <a:lnTo>
                      <a:pt x="102" y="198"/>
                    </a:lnTo>
                    <a:lnTo>
                      <a:pt x="100" y="190"/>
                    </a:lnTo>
                    <a:lnTo>
                      <a:pt x="98" y="182"/>
                    </a:lnTo>
                    <a:lnTo>
                      <a:pt x="94" y="176"/>
                    </a:lnTo>
                    <a:lnTo>
                      <a:pt x="88" y="168"/>
                    </a:lnTo>
                    <a:lnTo>
                      <a:pt x="76" y="154"/>
                    </a:lnTo>
                    <a:lnTo>
                      <a:pt x="60" y="140"/>
                    </a:lnTo>
                    <a:lnTo>
                      <a:pt x="60" y="140"/>
                    </a:lnTo>
                    <a:lnTo>
                      <a:pt x="36" y="114"/>
                    </a:lnTo>
                    <a:lnTo>
                      <a:pt x="28" y="102"/>
                    </a:lnTo>
                    <a:lnTo>
                      <a:pt x="26" y="96"/>
                    </a:lnTo>
                    <a:lnTo>
                      <a:pt x="24" y="92"/>
                    </a:lnTo>
                    <a:lnTo>
                      <a:pt x="24" y="92"/>
                    </a:lnTo>
                    <a:lnTo>
                      <a:pt x="24" y="82"/>
                    </a:lnTo>
                    <a:lnTo>
                      <a:pt x="24" y="82"/>
                    </a:lnTo>
                    <a:lnTo>
                      <a:pt x="26" y="78"/>
                    </a:lnTo>
                    <a:lnTo>
                      <a:pt x="30" y="76"/>
                    </a:lnTo>
                    <a:lnTo>
                      <a:pt x="30" y="76"/>
                    </a:lnTo>
                    <a:lnTo>
                      <a:pt x="38" y="78"/>
                    </a:lnTo>
                    <a:lnTo>
                      <a:pt x="38" y="78"/>
                    </a:lnTo>
                    <a:lnTo>
                      <a:pt x="54" y="84"/>
                    </a:lnTo>
                    <a:lnTo>
                      <a:pt x="72" y="88"/>
                    </a:lnTo>
                    <a:lnTo>
                      <a:pt x="92" y="92"/>
                    </a:lnTo>
                    <a:lnTo>
                      <a:pt x="112" y="94"/>
                    </a:lnTo>
                    <a:lnTo>
                      <a:pt x="112" y="94"/>
                    </a:lnTo>
                    <a:lnTo>
                      <a:pt x="112" y="94"/>
                    </a:lnTo>
                    <a:lnTo>
                      <a:pt x="132" y="92"/>
                    </a:lnTo>
                    <a:lnTo>
                      <a:pt x="150" y="88"/>
                    </a:lnTo>
                    <a:lnTo>
                      <a:pt x="168" y="84"/>
                    </a:lnTo>
                    <a:lnTo>
                      <a:pt x="184" y="78"/>
                    </a:lnTo>
                    <a:lnTo>
                      <a:pt x="184" y="78"/>
                    </a:lnTo>
                    <a:lnTo>
                      <a:pt x="192" y="76"/>
                    </a:lnTo>
                    <a:lnTo>
                      <a:pt x="192" y="76"/>
                    </a:lnTo>
                    <a:lnTo>
                      <a:pt x="196" y="78"/>
                    </a:lnTo>
                    <a:lnTo>
                      <a:pt x="198" y="82"/>
                    </a:lnTo>
                    <a:lnTo>
                      <a:pt x="198" y="92"/>
                    </a:lnTo>
                    <a:lnTo>
                      <a:pt x="198" y="92"/>
                    </a:lnTo>
                    <a:lnTo>
                      <a:pt x="196" y="96"/>
                    </a:lnTo>
                    <a:lnTo>
                      <a:pt x="194" y="102"/>
                    </a:lnTo>
                    <a:lnTo>
                      <a:pt x="186" y="114"/>
                    </a:lnTo>
                    <a:lnTo>
                      <a:pt x="162" y="140"/>
                    </a:lnTo>
                    <a:lnTo>
                      <a:pt x="162" y="140"/>
                    </a:lnTo>
                    <a:lnTo>
                      <a:pt x="146" y="154"/>
                    </a:lnTo>
                    <a:lnTo>
                      <a:pt x="134" y="168"/>
                    </a:lnTo>
                    <a:lnTo>
                      <a:pt x="128" y="176"/>
                    </a:lnTo>
                    <a:lnTo>
                      <a:pt x="124" y="182"/>
                    </a:lnTo>
                    <a:lnTo>
                      <a:pt x="122" y="190"/>
                    </a:lnTo>
                    <a:lnTo>
                      <a:pt x="120" y="198"/>
                    </a:lnTo>
                    <a:lnTo>
                      <a:pt x="120" y="198"/>
                    </a:lnTo>
                    <a:close/>
                    <a:moveTo>
                      <a:pt x="30" y="46"/>
                    </a:moveTo>
                    <a:lnTo>
                      <a:pt x="30" y="46"/>
                    </a:lnTo>
                    <a:lnTo>
                      <a:pt x="44" y="40"/>
                    </a:lnTo>
                    <a:lnTo>
                      <a:pt x="60" y="32"/>
                    </a:lnTo>
                    <a:lnTo>
                      <a:pt x="84" y="28"/>
                    </a:lnTo>
                    <a:lnTo>
                      <a:pt x="112" y="26"/>
                    </a:lnTo>
                    <a:lnTo>
                      <a:pt x="112" y="26"/>
                    </a:lnTo>
                    <a:lnTo>
                      <a:pt x="128" y="26"/>
                    </a:lnTo>
                    <a:lnTo>
                      <a:pt x="142" y="28"/>
                    </a:lnTo>
                    <a:lnTo>
                      <a:pt x="168" y="36"/>
                    </a:lnTo>
                    <a:lnTo>
                      <a:pt x="184" y="44"/>
                    </a:lnTo>
                    <a:lnTo>
                      <a:pt x="192" y="46"/>
                    </a:lnTo>
                    <a:lnTo>
                      <a:pt x="192" y="46"/>
                    </a:lnTo>
                    <a:lnTo>
                      <a:pt x="198" y="52"/>
                    </a:lnTo>
                    <a:lnTo>
                      <a:pt x="200" y="56"/>
                    </a:lnTo>
                    <a:lnTo>
                      <a:pt x="200" y="58"/>
                    </a:lnTo>
                    <a:lnTo>
                      <a:pt x="198" y="58"/>
                    </a:lnTo>
                    <a:lnTo>
                      <a:pt x="198" y="58"/>
                    </a:lnTo>
                    <a:lnTo>
                      <a:pt x="182" y="66"/>
                    </a:lnTo>
                    <a:lnTo>
                      <a:pt x="162" y="72"/>
                    </a:lnTo>
                    <a:lnTo>
                      <a:pt x="138" y="78"/>
                    </a:lnTo>
                    <a:lnTo>
                      <a:pt x="112" y="80"/>
                    </a:lnTo>
                    <a:lnTo>
                      <a:pt x="112" y="80"/>
                    </a:lnTo>
                    <a:lnTo>
                      <a:pt x="84" y="78"/>
                    </a:lnTo>
                    <a:lnTo>
                      <a:pt x="60" y="72"/>
                    </a:lnTo>
                    <a:lnTo>
                      <a:pt x="40" y="66"/>
                    </a:lnTo>
                    <a:lnTo>
                      <a:pt x="26" y="58"/>
                    </a:lnTo>
                    <a:lnTo>
                      <a:pt x="26" y="58"/>
                    </a:lnTo>
                    <a:lnTo>
                      <a:pt x="24" y="56"/>
                    </a:lnTo>
                    <a:lnTo>
                      <a:pt x="24" y="54"/>
                    </a:lnTo>
                    <a:lnTo>
                      <a:pt x="26" y="50"/>
                    </a:lnTo>
                    <a:lnTo>
                      <a:pt x="30" y="46"/>
                    </a:lnTo>
                    <a:lnTo>
                      <a:pt x="30" y="46"/>
                    </a:lnTo>
                    <a:close/>
                    <a:moveTo>
                      <a:pt x="222" y="92"/>
                    </a:moveTo>
                    <a:lnTo>
                      <a:pt x="222" y="92"/>
                    </a:lnTo>
                    <a:lnTo>
                      <a:pt x="222" y="44"/>
                    </a:lnTo>
                    <a:lnTo>
                      <a:pt x="222" y="44"/>
                    </a:lnTo>
                    <a:lnTo>
                      <a:pt x="220" y="38"/>
                    </a:lnTo>
                    <a:lnTo>
                      <a:pt x="214" y="32"/>
                    </a:lnTo>
                    <a:lnTo>
                      <a:pt x="204" y="24"/>
                    </a:lnTo>
                    <a:lnTo>
                      <a:pt x="190" y="18"/>
                    </a:lnTo>
                    <a:lnTo>
                      <a:pt x="174" y="10"/>
                    </a:lnTo>
                    <a:lnTo>
                      <a:pt x="154" y="6"/>
                    </a:lnTo>
                    <a:lnTo>
                      <a:pt x="134" y="2"/>
                    </a:lnTo>
                    <a:lnTo>
                      <a:pt x="112" y="0"/>
                    </a:lnTo>
                    <a:lnTo>
                      <a:pt x="112" y="0"/>
                    </a:lnTo>
                    <a:lnTo>
                      <a:pt x="88" y="2"/>
                    </a:lnTo>
                    <a:lnTo>
                      <a:pt x="68" y="6"/>
                    </a:lnTo>
                    <a:lnTo>
                      <a:pt x="48" y="10"/>
                    </a:lnTo>
                    <a:lnTo>
                      <a:pt x="32" y="18"/>
                    </a:lnTo>
                    <a:lnTo>
                      <a:pt x="18" y="24"/>
                    </a:lnTo>
                    <a:lnTo>
                      <a:pt x="8" y="32"/>
                    </a:lnTo>
                    <a:lnTo>
                      <a:pt x="2" y="38"/>
                    </a:lnTo>
                    <a:lnTo>
                      <a:pt x="0" y="44"/>
                    </a:lnTo>
                    <a:lnTo>
                      <a:pt x="0" y="44"/>
                    </a:lnTo>
                    <a:lnTo>
                      <a:pt x="0" y="92"/>
                    </a:lnTo>
                    <a:lnTo>
                      <a:pt x="0" y="92"/>
                    </a:lnTo>
                    <a:lnTo>
                      <a:pt x="0" y="100"/>
                    </a:lnTo>
                    <a:lnTo>
                      <a:pt x="4" y="108"/>
                    </a:lnTo>
                    <a:lnTo>
                      <a:pt x="12" y="122"/>
                    </a:lnTo>
                    <a:lnTo>
                      <a:pt x="24" y="136"/>
                    </a:lnTo>
                    <a:lnTo>
                      <a:pt x="38" y="150"/>
                    </a:lnTo>
                    <a:lnTo>
                      <a:pt x="52" y="162"/>
                    </a:lnTo>
                    <a:lnTo>
                      <a:pt x="64" y="176"/>
                    </a:lnTo>
                    <a:lnTo>
                      <a:pt x="74" y="188"/>
                    </a:lnTo>
                    <a:lnTo>
                      <a:pt x="76" y="194"/>
                    </a:lnTo>
                    <a:lnTo>
                      <a:pt x="76" y="198"/>
                    </a:lnTo>
                    <a:lnTo>
                      <a:pt x="76" y="198"/>
                    </a:lnTo>
                    <a:lnTo>
                      <a:pt x="76" y="204"/>
                    </a:lnTo>
                    <a:lnTo>
                      <a:pt x="74" y="210"/>
                    </a:lnTo>
                    <a:lnTo>
                      <a:pt x="64" y="222"/>
                    </a:lnTo>
                    <a:lnTo>
                      <a:pt x="52" y="234"/>
                    </a:lnTo>
                    <a:lnTo>
                      <a:pt x="38" y="248"/>
                    </a:lnTo>
                    <a:lnTo>
                      <a:pt x="24" y="262"/>
                    </a:lnTo>
                    <a:lnTo>
                      <a:pt x="12" y="276"/>
                    </a:lnTo>
                    <a:lnTo>
                      <a:pt x="4" y="290"/>
                    </a:lnTo>
                    <a:lnTo>
                      <a:pt x="0" y="298"/>
                    </a:lnTo>
                    <a:lnTo>
                      <a:pt x="0" y="306"/>
                    </a:lnTo>
                    <a:lnTo>
                      <a:pt x="0" y="306"/>
                    </a:lnTo>
                    <a:lnTo>
                      <a:pt x="0" y="352"/>
                    </a:lnTo>
                    <a:lnTo>
                      <a:pt x="0" y="352"/>
                    </a:lnTo>
                    <a:lnTo>
                      <a:pt x="2" y="360"/>
                    </a:lnTo>
                    <a:lnTo>
                      <a:pt x="8" y="366"/>
                    </a:lnTo>
                    <a:lnTo>
                      <a:pt x="18" y="374"/>
                    </a:lnTo>
                    <a:lnTo>
                      <a:pt x="32" y="380"/>
                    </a:lnTo>
                    <a:lnTo>
                      <a:pt x="48" y="388"/>
                    </a:lnTo>
                    <a:lnTo>
                      <a:pt x="68" y="392"/>
                    </a:lnTo>
                    <a:lnTo>
                      <a:pt x="88" y="396"/>
                    </a:lnTo>
                    <a:lnTo>
                      <a:pt x="112" y="396"/>
                    </a:lnTo>
                    <a:lnTo>
                      <a:pt x="112" y="396"/>
                    </a:lnTo>
                    <a:lnTo>
                      <a:pt x="134" y="396"/>
                    </a:lnTo>
                    <a:lnTo>
                      <a:pt x="154" y="392"/>
                    </a:lnTo>
                    <a:lnTo>
                      <a:pt x="174" y="388"/>
                    </a:lnTo>
                    <a:lnTo>
                      <a:pt x="190" y="380"/>
                    </a:lnTo>
                    <a:lnTo>
                      <a:pt x="204" y="374"/>
                    </a:lnTo>
                    <a:lnTo>
                      <a:pt x="214" y="366"/>
                    </a:lnTo>
                    <a:lnTo>
                      <a:pt x="220" y="360"/>
                    </a:lnTo>
                    <a:lnTo>
                      <a:pt x="222" y="352"/>
                    </a:lnTo>
                    <a:lnTo>
                      <a:pt x="222" y="352"/>
                    </a:lnTo>
                    <a:lnTo>
                      <a:pt x="222" y="306"/>
                    </a:lnTo>
                    <a:lnTo>
                      <a:pt x="222" y="306"/>
                    </a:lnTo>
                    <a:lnTo>
                      <a:pt x="222" y="298"/>
                    </a:lnTo>
                    <a:lnTo>
                      <a:pt x="218" y="290"/>
                    </a:lnTo>
                    <a:lnTo>
                      <a:pt x="210" y="276"/>
                    </a:lnTo>
                    <a:lnTo>
                      <a:pt x="198" y="262"/>
                    </a:lnTo>
                    <a:lnTo>
                      <a:pt x="184" y="248"/>
                    </a:lnTo>
                    <a:lnTo>
                      <a:pt x="170" y="234"/>
                    </a:lnTo>
                    <a:lnTo>
                      <a:pt x="158" y="222"/>
                    </a:lnTo>
                    <a:lnTo>
                      <a:pt x="148" y="210"/>
                    </a:lnTo>
                    <a:lnTo>
                      <a:pt x="146" y="204"/>
                    </a:lnTo>
                    <a:lnTo>
                      <a:pt x="146" y="198"/>
                    </a:lnTo>
                    <a:lnTo>
                      <a:pt x="146" y="198"/>
                    </a:lnTo>
                    <a:lnTo>
                      <a:pt x="146" y="194"/>
                    </a:lnTo>
                    <a:lnTo>
                      <a:pt x="148" y="188"/>
                    </a:lnTo>
                    <a:lnTo>
                      <a:pt x="158" y="176"/>
                    </a:lnTo>
                    <a:lnTo>
                      <a:pt x="170" y="162"/>
                    </a:lnTo>
                    <a:lnTo>
                      <a:pt x="184" y="150"/>
                    </a:lnTo>
                    <a:lnTo>
                      <a:pt x="198" y="136"/>
                    </a:lnTo>
                    <a:lnTo>
                      <a:pt x="210" y="122"/>
                    </a:lnTo>
                    <a:lnTo>
                      <a:pt x="218" y="108"/>
                    </a:lnTo>
                    <a:lnTo>
                      <a:pt x="222" y="100"/>
                    </a:lnTo>
                    <a:lnTo>
                      <a:pt x="222" y="92"/>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sz="3200"/>
              </a:p>
            </p:txBody>
          </p:sp>
          <p:sp>
            <p:nvSpPr>
              <p:cNvPr id="80" name="Freeform 127"/>
              <p:cNvSpPr/>
              <p:nvPr/>
            </p:nvSpPr>
            <p:spPr bwMode="auto">
              <a:xfrm>
                <a:off x="3982656" y="190500"/>
                <a:ext cx="279400" cy="85725"/>
              </a:xfrm>
              <a:custGeom>
                <a:avLst/>
                <a:gdLst/>
                <a:ahLst/>
                <a:cxnLst>
                  <a:cxn ang="0">
                    <a:pos x="6" y="20"/>
                  </a:cxn>
                  <a:cxn ang="0">
                    <a:pos x="6" y="20"/>
                  </a:cxn>
                  <a:cxn ang="0">
                    <a:pos x="20" y="14"/>
                  </a:cxn>
                  <a:cxn ang="0">
                    <a:pos x="36" y="6"/>
                  </a:cxn>
                  <a:cxn ang="0">
                    <a:pos x="60" y="2"/>
                  </a:cxn>
                  <a:cxn ang="0">
                    <a:pos x="88" y="0"/>
                  </a:cxn>
                  <a:cxn ang="0">
                    <a:pos x="88" y="0"/>
                  </a:cxn>
                  <a:cxn ang="0">
                    <a:pos x="104" y="0"/>
                  </a:cxn>
                  <a:cxn ang="0">
                    <a:pos x="118" y="2"/>
                  </a:cxn>
                  <a:cxn ang="0">
                    <a:pos x="144" y="10"/>
                  </a:cxn>
                  <a:cxn ang="0">
                    <a:pos x="160" y="18"/>
                  </a:cxn>
                  <a:cxn ang="0">
                    <a:pos x="168" y="20"/>
                  </a:cxn>
                  <a:cxn ang="0">
                    <a:pos x="168" y="20"/>
                  </a:cxn>
                  <a:cxn ang="0">
                    <a:pos x="174" y="26"/>
                  </a:cxn>
                  <a:cxn ang="0">
                    <a:pos x="176" y="30"/>
                  </a:cxn>
                  <a:cxn ang="0">
                    <a:pos x="176" y="32"/>
                  </a:cxn>
                  <a:cxn ang="0">
                    <a:pos x="174" y="32"/>
                  </a:cxn>
                  <a:cxn ang="0">
                    <a:pos x="174" y="32"/>
                  </a:cxn>
                  <a:cxn ang="0">
                    <a:pos x="158" y="40"/>
                  </a:cxn>
                  <a:cxn ang="0">
                    <a:pos x="138" y="46"/>
                  </a:cxn>
                  <a:cxn ang="0">
                    <a:pos x="114" y="52"/>
                  </a:cxn>
                  <a:cxn ang="0">
                    <a:pos x="88" y="54"/>
                  </a:cxn>
                  <a:cxn ang="0">
                    <a:pos x="88" y="54"/>
                  </a:cxn>
                  <a:cxn ang="0">
                    <a:pos x="60" y="52"/>
                  </a:cxn>
                  <a:cxn ang="0">
                    <a:pos x="36" y="46"/>
                  </a:cxn>
                  <a:cxn ang="0">
                    <a:pos x="16" y="40"/>
                  </a:cxn>
                  <a:cxn ang="0">
                    <a:pos x="2" y="32"/>
                  </a:cxn>
                  <a:cxn ang="0">
                    <a:pos x="2" y="32"/>
                  </a:cxn>
                  <a:cxn ang="0">
                    <a:pos x="0" y="30"/>
                  </a:cxn>
                  <a:cxn ang="0">
                    <a:pos x="0" y="28"/>
                  </a:cxn>
                  <a:cxn ang="0">
                    <a:pos x="2" y="24"/>
                  </a:cxn>
                  <a:cxn ang="0">
                    <a:pos x="6" y="20"/>
                  </a:cxn>
                  <a:cxn ang="0">
                    <a:pos x="6" y="20"/>
                  </a:cxn>
                </a:cxnLst>
                <a:rect l="0" t="0" r="r" b="b"/>
                <a:pathLst>
                  <a:path w="176" h="54">
                    <a:moveTo>
                      <a:pt x="6" y="20"/>
                    </a:moveTo>
                    <a:lnTo>
                      <a:pt x="6" y="20"/>
                    </a:lnTo>
                    <a:lnTo>
                      <a:pt x="20" y="14"/>
                    </a:lnTo>
                    <a:lnTo>
                      <a:pt x="36" y="6"/>
                    </a:lnTo>
                    <a:lnTo>
                      <a:pt x="60" y="2"/>
                    </a:lnTo>
                    <a:lnTo>
                      <a:pt x="88" y="0"/>
                    </a:lnTo>
                    <a:lnTo>
                      <a:pt x="88" y="0"/>
                    </a:lnTo>
                    <a:lnTo>
                      <a:pt x="104" y="0"/>
                    </a:lnTo>
                    <a:lnTo>
                      <a:pt x="118" y="2"/>
                    </a:lnTo>
                    <a:lnTo>
                      <a:pt x="144" y="10"/>
                    </a:lnTo>
                    <a:lnTo>
                      <a:pt x="160" y="18"/>
                    </a:lnTo>
                    <a:lnTo>
                      <a:pt x="168" y="20"/>
                    </a:lnTo>
                    <a:lnTo>
                      <a:pt x="168" y="20"/>
                    </a:lnTo>
                    <a:lnTo>
                      <a:pt x="174" y="26"/>
                    </a:lnTo>
                    <a:lnTo>
                      <a:pt x="176" y="30"/>
                    </a:lnTo>
                    <a:lnTo>
                      <a:pt x="176" y="32"/>
                    </a:lnTo>
                    <a:lnTo>
                      <a:pt x="174" y="32"/>
                    </a:lnTo>
                    <a:lnTo>
                      <a:pt x="174" y="32"/>
                    </a:lnTo>
                    <a:lnTo>
                      <a:pt x="158" y="40"/>
                    </a:lnTo>
                    <a:lnTo>
                      <a:pt x="138" y="46"/>
                    </a:lnTo>
                    <a:lnTo>
                      <a:pt x="114" y="52"/>
                    </a:lnTo>
                    <a:lnTo>
                      <a:pt x="88" y="54"/>
                    </a:lnTo>
                    <a:lnTo>
                      <a:pt x="88" y="54"/>
                    </a:lnTo>
                    <a:lnTo>
                      <a:pt x="60" y="52"/>
                    </a:lnTo>
                    <a:lnTo>
                      <a:pt x="36" y="46"/>
                    </a:lnTo>
                    <a:lnTo>
                      <a:pt x="16" y="40"/>
                    </a:lnTo>
                    <a:lnTo>
                      <a:pt x="2" y="32"/>
                    </a:lnTo>
                    <a:lnTo>
                      <a:pt x="2" y="32"/>
                    </a:lnTo>
                    <a:lnTo>
                      <a:pt x="0" y="30"/>
                    </a:lnTo>
                    <a:lnTo>
                      <a:pt x="0" y="28"/>
                    </a:lnTo>
                    <a:lnTo>
                      <a:pt x="2" y="24"/>
                    </a:lnTo>
                    <a:lnTo>
                      <a:pt x="6" y="20"/>
                    </a:lnTo>
                    <a:lnTo>
                      <a:pt x="6" y="20"/>
                    </a:lnTo>
                  </a:path>
                </a:pathLst>
              </a:custGeom>
              <a:noFill/>
              <a:ln w="9525">
                <a:noFill/>
                <a:round/>
              </a:ln>
            </p:spPr>
            <p:txBody>
              <a:bodyPr vert="horz" wrap="square" lIns="121920" tIns="60960" rIns="121920" bIns="60960" numCol="1" anchor="t" anchorCtr="0" compatLnSpc="1"/>
              <a:lstStyle/>
              <a:p>
                <a:endParaRPr lang="zh-CN" altLang="en-US" sz="3200"/>
              </a:p>
            </p:txBody>
          </p:sp>
          <p:sp>
            <p:nvSpPr>
              <p:cNvPr id="81" name="Freeform 128"/>
              <p:cNvSpPr/>
              <p:nvPr/>
            </p:nvSpPr>
            <p:spPr bwMode="auto">
              <a:xfrm>
                <a:off x="3944556" y="149225"/>
                <a:ext cx="352425" cy="628650"/>
              </a:xfrm>
              <a:custGeom>
                <a:avLst/>
                <a:gdLst/>
                <a:ahLst/>
                <a:cxnLst>
                  <a:cxn ang="0">
                    <a:pos x="222" y="92"/>
                  </a:cxn>
                  <a:cxn ang="0">
                    <a:pos x="222" y="44"/>
                  </a:cxn>
                  <a:cxn ang="0">
                    <a:pos x="214" y="32"/>
                  </a:cxn>
                  <a:cxn ang="0">
                    <a:pos x="190" y="18"/>
                  </a:cxn>
                  <a:cxn ang="0">
                    <a:pos x="154" y="6"/>
                  </a:cxn>
                  <a:cxn ang="0">
                    <a:pos x="112" y="0"/>
                  </a:cxn>
                  <a:cxn ang="0">
                    <a:pos x="88" y="2"/>
                  </a:cxn>
                  <a:cxn ang="0">
                    <a:pos x="48" y="10"/>
                  </a:cxn>
                  <a:cxn ang="0">
                    <a:pos x="18" y="24"/>
                  </a:cxn>
                  <a:cxn ang="0">
                    <a:pos x="2" y="38"/>
                  </a:cxn>
                  <a:cxn ang="0">
                    <a:pos x="0" y="44"/>
                  </a:cxn>
                  <a:cxn ang="0">
                    <a:pos x="0" y="92"/>
                  </a:cxn>
                  <a:cxn ang="0">
                    <a:pos x="4" y="108"/>
                  </a:cxn>
                  <a:cxn ang="0">
                    <a:pos x="24" y="136"/>
                  </a:cxn>
                  <a:cxn ang="0">
                    <a:pos x="52" y="162"/>
                  </a:cxn>
                  <a:cxn ang="0">
                    <a:pos x="74" y="188"/>
                  </a:cxn>
                  <a:cxn ang="0">
                    <a:pos x="76" y="198"/>
                  </a:cxn>
                  <a:cxn ang="0">
                    <a:pos x="76" y="204"/>
                  </a:cxn>
                  <a:cxn ang="0">
                    <a:pos x="64" y="222"/>
                  </a:cxn>
                  <a:cxn ang="0">
                    <a:pos x="38" y="248"/>
                  </a:cxn>
                  <a:cxn ang="0">
                    <a:pos x="12" y="276"/>
                  </a:cxn>
                  <a:cxn ang="0">
                    <a:pos x="0" y="298"/>
                  </a:cxn>
                  <a:cxn ang="0">
                    <a:pos x="0" y="306"/>
                  </a:cxn>
                  <a:cxn ang="0">
                    <a:pos x="0" y="352"/>
                  </a:cxn>
                  <a:cxn ang="0">
                    <a:pos x="8" y="366"/>
                  </a:cxn>
                  <a:cxn ang="0">
                    <a:pos x="32" y="380"/>
                  </a:cxn>
                  <a:cxn ang="0">
                    <a:pos x="68" y="392"/>
                  </a:cxn>
                  <a:cxn ang="0">
                    <a:pos x="112" y="396"/>
                  </a:cxn>
                  <a:cxn ang="0">
                    <a:pos x="134" y="396"/>
                  </a:cxn>
                  <a:cxn ang="0">
                    <a:pos x="174" y="388"/>
                  </a:cxn>
                  <a:cxn ang="0">
                    <a:pos x="204" y="374"/>
                  </a:cxn>
                  <a:cxn ang="0">
                    <a:pos x="220" y="360"/>
                  </a:cxn>
                  <a:cxn ang="0">
                    <a:pos x="222" y="352"/>
                  </a:cxn>
                  <a:cxn ang="0">
                    <a:pos x="222" y="306"/>
                  </a:cxn>
                  <a:cxn ang="0">
                    <a:pos x="218" y="290"/>
                  </a:cxn>
                  <a:cxn ang="0">
                    <a:pos x="198" y="262"/>
                  </a:cxn>
                  <a:cxn ang="0">
                    <a:pos x="170" y="234"/>
                  </a:cxn>
                  <a:cxn ang="0">
                    <a:pos x="148" y="210"/>
                  </a:cxn>
                  <a:cxn ang="0">
                    <a:pos x="146" y="198"/>
                  </a:cxn>
                  <a:cxn ang="0">
                    <a:pos x="146" y="194"/>
                  </a:cxn>
                  <a:cxn ang="0">
                    <a:pos x="158" y="176"/>
                  </a:cxn>
                  <a:cxn ang="0">
                    <a:pos x="184" y="150"/>
                  </a:cxn>
                  <a:cxn ang="0">
                    <a:pos x="210" y="122"/>
                  </a:cxn>
                  <a:cxn ang="0">
                    <a:pos x="222" y="100"/>
                  </a:cxn>
                </a:cxnLst>
                <a:rect l="0" t="0" r="r" b="b"/>
                <a:pathLst>
                  <a:path w="222" h="396">
                    <a:moveTo>
                      <a:pt x="222" y="92"/>
                    </a:moveTo>
                    <a:lnTo>
                      <a:pt x="222" y="92"/>
                    </a:lnTo>
                    <a:lnTo>
                      <a:pt x="222" y="44"/>
                    </a:lnTo>
                    <a:lnTo>
                      <a:pt x="222" y="44"/>
                    </a:lnTo>
                    <a:lnTo>
                      <a:pt x="220" y="38"/>
                    </a:lnTo>
                    <a:lnTo>
                      <a:pt x="214" y="32"/>
                    </a:lnTo>
                    <a:lnTo>
                      <a:pt x="204" y="24"/>
                    </a:lnTo>
                    <a:lnTo>
                      <a:pt x="190" y="18"/>
                    </a:lnTo>
                    <a:lnTo>
                      <a:pt x="174" y="10"/>
                    </a:lnTo>
                    <a:lnTo>
                      <a:pt x="154" y="6"/>
                    </a:lnTo>
                    <a:lnTo>
                      <a:pt x="134" y="2"/>
                    </a:lnTo>
                    <a:lnTo>
                      <a:pt x="112" y="0"/>
                    </a:lnTo>
                    <a:lnTo>
                      <a:pt x="112" y="0"/>
                    </a:lnTo>
                    <a:lnTo>
                      <a:pt x="88" y="2"/>
                    </a:lnTo>
                    <a:lnTo>
                      <a:pt x="68" y="6"/>
                    </a:lnTo>
                    <a:lnTo>
                      <a:pt x="48" y="10"/>
                    </a:lnTo>
                    <a:lnTo>
                      <a:pt x="32" y="18"/>
                    </a:lnTo>
                    <a:lnTo>
                      <a:pt x="18" y="24"/>
                    </a:lnTo>
                    <a:lnTo>
                      <a:pt x="8" y="32"/>
                    </a:lnTo>
                    <a:lnTo>
                      <a:pt x="2" y="38"/>
                    </a:lnTo>
                    <a:lnTo>
                      <a:pt x="0" y="44"/>
                    </a:lnTo>
                    <a:lnTo>
                      <a:pt x="0" y="44"/>
                    </a:lnTo>
                    <a:lnTo>
                      <a:pt x="0" y="92"/>
                    </a:lnTo>
                    <a:lnTo>
                      <a:pt x="0" y="92"/>
                    </a:lnTo>
                    <a:lnTo>
                      <a:pt x="0" y="100"/>
                    </a:lnTo>
                    <a:lnTo>
                      <a:pt x="4" y="108"/>
                    </a:lnTo>
                    <a:lnTo>
                      <a:pt x="12" y="122"/>
                    </a:lnTo>
                    <a:lnTo>
                      <a:pt x="24" y="136"/>
                    </a:lnTo>
                    <a:lnTo>
                      <a:pt x="38" y="150"/>
                    </a:lnTo>
                    <a:lnTo>
                      <a:pt x="52" y="162"/>
                    </a:lnTo>
                    <a:lnTo>
                      <a:pt x="64" y="176"/>
                    </a:lnTo>
                    <a:lnTo>
                      <a:pt x="74" y="188"/>
                    </a:lnTo>
                    <a:lnTo>
                      <a:pt x="76" y="194"/>
                    </a:lnTo>
                    <a:lnTo>
                      <a:pt x="76" y="198"/>
                    </a:lnTo>
                    <a:lnTo>
                      <a:pt x="76" y="198"/>
                    </a:lnTo>
                    <a:lnTo>
                      <a:pt x="76" y="204"/>
                    </a:lnTo>
                    <a:lnTo>
                      <a:pt x="74" y="210"/>
                    </a:lnTo>
                    <a:lnTo>
                      <a:pt x="64" y="222"/>
                    </a:lnTo>
                    <a:lnTo>
                      <a:pt x="52" y="234"/>
                    </a:lnTo>
                    <a:lnTo>
                      <a:pt x="38" y="248"/>
                    </a:lnTo>
                    <a:lnTo>
                      <a:pt x="24" y="262"/>
                    </a:lnTo>
                    <a:lnTo>
                      <a:pt x="12" y="276"/>
                    </a:lnTo>
                    <a:lnTo>
                      <a:pt x="4" y="290"/>
                    </a:lnTo>
                    <a:lnTo>
                      <a:pt x="0" y="298"/>
                    </a:lnTo>
                    <a:lnTo>
                      <a:pt x="0" y="306"/>
                    </a:lnTo>
                    <a:lnTo>
                      <a:pt x="0" y="306"/>
                    </a:lnTo>
                    <a:lnTo>
                      <a:pt x="0" y="352"/>
                    </a:lnTo>
                    <a:lnTo>
                      <a:pt x="0" y="352"/>
                    </a:lnTo>
                    <a:lnTo>
                      <a:pt x="2" y="360"/>
                    </a:lnTo>
                    <a:lnTo>
                      <a:pt x="8" y="366"/>
                    </a:lnTo>
                    <a:lnTo>
                      <a:pt x="18" y="374"/>
                    </a:lnTo>
                    <a:lnTo>
                      <a:pt x="32" y="380"/>
                    </a:lnTo>
                    <a:lnTo>
                      <a:pt x="48" y="388"/>
                    </a:lnTo>
                    <a:lnTo>
                      <a:pt x="68" y="392"/>
                    </a:lnTo>
                    <a:lnTo>
                      <a:pt x="88" y="396"/>
                    </a:lnTo>
                    <a:lnTo>
                      <a:pt x="112" y="396"/>
                    </a:lnTo>
                    <a:lnTo>
                      <a:pt x="112" y="396"/>
                    </a:lnTo>
                    <a:lnTo>
                      <a:pt x="134" y="396"/>
                    </a:lnTo>
                    <a:lnTo>
                      <a:pt x="154" y="392"/>
                    </a:lnTo>
                    <a:lnTo>
                      <a:pt x="174" y="388"/>
                    </a:lnTo>
                    <a:lnTo>
                      <a:pt x="190" y="380"/>
                    </a:lnTo>
                    <a:lnTo>
                      <a:pt x="204" y="374"/>
                    </a:lnTo>
                    <a:lnTo>
                      <a:pt x="214" y="366"/>
                    </a:lnTo>
                    <a:lnTo>
                      <a:pt x="220" y="360"/>
                    </a:lnTo>
                    <a:lnTo>
                      <a:pt x="222" y="352"/>
                    </a:lnTo>
                    <a:lnTo>
                      <a:pt x="222" y="352"/>
                    </a:lnTo>
                    <a:lnTo>
                      <a:pt x="222" y="306"/>
                    </a:lnTo>
                    <a:lnTo>
                      <a:pt x="222" y="306"/>
                    </a:lnTo>
                    <a:lnTo>
                      <a:pt x="222" y="298"/>
                    </a:lnTo>
                    <a:lnTo>
                      <a:pt x="218" y="290"/>
                    </a:lnTo>
                    <a:lnTo>
                      <a:pt x="210" y="276"/>
                    </a:lnTo>
                    <a:lnTo>
                      <a:pt x="198" y="262"/>
                    </a:lnTo>
                    <a:lnTo>
                      <a:pt x="184" y="248"/>
                    </a:lnTo>
                    <a:lnTo>
                      <a:pt x="170" y="234"/>
                    </a:lnTo>
                    <a:lnTo>
                      <a:pt x="158" y="222"/>
                    </a:lnTo>
                    <a:lnTo>
                      <a:pt x="148" y="210"/>
                    </a:lnTo>
                    <a:lnTo>
                      <a:pt x="146" y="204"/>
                    </a:lnTo>
                    <a:lnTo>
                      <a:pt x="146" y="198"/>
                    </a:lnTo>
                    <a:lnTo>
                      <a:pt x="146" y="198"/>
                    </a:lnTo>
                    <a:lnTo>
                      <a:pt x="146" y="194"/>
                    </a:lnTo>
                    <a:lnTo>
                      <a:pt x="148" y="188"/>
                    </a:lnTo>
                    <a:lnTo>
                      <a:pt x="158" y="176"/>
                    </a:lnTo>
                    <a:lnTo>
                      <a:pt x="170" y="162"/>
                    </a:lnTo>
                    <a:lnTo>
                      <a:pt x="184" y="150"/>
                    </a:lnTo>
                    <a:lnTo>
                      <a:pt x="198" y="136"/>
                    </a:lnTo>
                    <a:lnTo>
                      <a:pt x="210" y="122"/>
                    </a:lnTo>
                    <a:lnTo>
                      <a:pt x="218" y="108"/>
                    </a:lnTo>
                    <a:lnTo>
                      <a:pt x="222" y="100"/>
                    </a:lnTo>
                    <a:lnTo>
                      <a:pt x="222" y="92"/>
                    </a:lnTo>
                  </a:path>
                </a:pathLst>
              </a:custGeom>
              <a:noFill/>
              <a:ln w="9525">
                <a:noFill/>
                <a:round/>
              </a:ln>
            </p:spPr>
            <p:txBody>
              <a:bodyPr vert="horz" wrap="square" lIns="121920" tIns="60960" rIns="121920" bIns="60960" numCol="1" anchor="t" anchorCtr="0" compatLnSpc="1"/>
              <a:lstStyle/>
              <a:p>
                <a:endParaRPr lang="zh-CN" altLang="en-US" sz="3200"/>
              </a:p>
            </p:txBody>
          </p:sp>
        </p:grpSp>
      </p:grpSp>
      <p:grpSp>
        <p:nvGrpSpPr>
          <p:cNvPr id="13" name="组合 12"/>
          <p:cNvGrpSpPr/>
          <p:nvPr/>
        </p:nvGrpSpPr>
        <p:grpSpPr>
          <a:xfrm>
            <a:off x="3054594" y="4595232"/>
            <a:ext cx="752016" cy="752016"/>
            <a:chOff x="2290350" y="3446424"/>
            <a:chExt cx="564012" cy="564012"/>
          </a:xfrm>
        </p:grpSpPr>
        <p:sp>
          <p:nvSpPr>
            <p:cNvPr id="38" name="椭圆 37"/>
            <p:cNvSpPr/>
            <p:nvPr/>
          </p:nvSpPr>
          <p:spPr>
            <a:xfrm>
              <a:off x="2290350" y="3446424"/>
              <a:ext cx="564012" cy="564012"/>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82" name="Freeform 129"/>
            <p:cNvSpPr>
              <a:spLocks noEditPoints="1"/>
            </p:cNvSpPr>
            <p:nvPr/>
          </p:nvSpPr>
          <p:spPr bwMode="auto">
            <a:xfrm>
              <a:off x="2443869" y="3563725"/>
              <a:ext cx="295673" cy="295673"/>
            </a:xfrm>
            <a:custGeom>
              <a:avLst/>
              <a:gdLst/>
              <a:ahLst/>
              <a:cxnLst>
                <a:cxn ang="0">
                  <a:pos x="68" y="362"/>
                </a:cxn>
                <a:cxn ang="0">
                  <a:pos x="114" y="318"/>
                </a:cxn>
                <a:cxn ang="0">
                  <a:pos x="158" y="272"/>
                </a:cxn>
                <a:cxn ang="0">
                  <a:pos x="204" y="250"/>
                </a:cxn>
                <a:cxn ang="0">
                  <a:pos x="204" y="218"/>
                </a:cxn>
                <a:cxn ang="0">
                  <a:pos x="226" y="224"/>
                </a:cxn>
                <a:cxn ang="0">
                  <a:pos x="248" y="226"/>
                </a:cxn>
                <a:cxn ang="0">
                  <a:pos x="272" y="224"/>
                </a:cxn>
                <a:cxn ang="0">
                  <a:pos x="312" y="208"/>
                </a:cxn>
                <a:cxn ang="0">
                  <a:pos x="342" y="176"/>
                </a:cxn>
                <a:cxn ang="0">
                  <a:pos x="360" y="136"/>
                </a:cxn>
                <a:cxn ang="0">
                  <a:pos x="362" y="114"/>
                </a:cxn>
                <a:cxn ang="0">
                  <a:pos x="352" y="70"/>
                </a:cxn>
                <a:cxn ang="0">
                  <a:pos x="328" y="34"/>
                </a:cxn>
                <a:cxn ang="0">
                  <a:pos x="292" y="10"/>
                </a:cxn>
                <a:cxn ang="0">
                  <a:pos x="248" y="0"/>
                </a:cxn>
                <a:cxn ang="0">
                  <a:pos x="226" y="4"/>
                </a:cxn>
                <a:cxn ang="0">
                  <a:pos x="186" y="20"/>
                </a:cxn>
                <a:cxn ang="0">
                  <a:pos x="156" y="50"/>
                </a:cxn>
                <a:cxn ang="0">
                  <a:pos x="138" y="92"/>
                </a:cxn>
                <a:cxn ang="0">
                  <a:pos x="136" y="114"/>
                </a:cxn>
                <a:cxn ang="0">
                  <a:pos x="138" y="138"/>
                </a:cxn>
                <a:cxn ang="0">
                  <a:pos x="114" y="158"/>
                </a:cxn>
                <a:cxn ang="0">
                  <a:pos x="0" y="294"/>
                </a:cxn>
                <a:cxn ang="0">
                  <a:pos x="46" y="362"/>
                </a:cxn>
                <a:cxn ang="0">
                  <a:pos x="272" y="46"/>
                </a:cxn>
                <a:cxn ang="0">
                  <a:pos x="288" y="50"/>
                </a:cxn>
                <a:cxn ang="0">
                  <a:pos x="304" y="60"/>
                </a:cxn>
                <a:cxn ang="0">
                  <a:pos x="312" y="74"/>
                </a:cxn>
                <a:cxn ang="0">
                  <a:pos x="316" y="92"/>
                </a:cxn>
                <a:cxn ang="0">
                  <a:pos x="316" y="100"/>
                </a:cxn>
                <a:cxn ang="0">
                  <a:pos x="308" y="116"/>
                </a:cxn>
                <a:cxn ang="0">
                  <a:pos x="296" y="128"/>
                </a:cxn>
                <a:cxn ang="0">
                  <a:pos x="280" y="136"/>
                </a:cxn>
                <a:cxn ang="0">
                  <a:pos x="272" y="136"/>
                </a:cxn>
                <a:cxn ang="0">
                  <a:pos x="254" y="132"/>
                </a:cxn>
                <a:cxn ang="0">
                  <a:pos x="240" y="124"/>
                </a:cxn>
                <a:cxn ang="0">
                  <a:pos x="230" y="108"/>
                </a:cxn>
                <a:cxn ang="0">
                  <a:pos x="226" y="92"/>
                </a:cxn>
                <a:cxn ang="0">
                  <a:pos x="228" y="82"/>
                </a:cxn>
                <a:cxn ang="0">
                  <a:pos x="234" y="66"/>
                </a:cxn>
                <a:cxn ang="0">
                  <a:pos x="246" y="54"/>
                </a:cxn>
                <a:cxn ang="0">
                  <a:pos x="262" y="46"/>
                </a:cxn>
                <a:cxn ang="0">
                  <a:pos x="272" y="46"/>
                </a:cxn>
              </a:cxnLst>
              <a:rect l="0" t="0" r="r" b="b"/>
              <a:pathLst>
                <a:path w="362" h="362">
                  <a:moveTo>
                    <a:pt x="46" y="362"/>
                  </a:moveTo>
                  <a:lnTo>
                    <a:pt x="68" y="362"/>
                  </a:lnTo>
                  <a:lnTo>
                    <a:pt x="68" y="318"/>
                  </a:lnTo>
                  <a:lnTo>
                    <a:pt x="114" y="318"/>
                  </a:lnTo>
                  <a:lnTo>
                    <a:pt x="114" y="272"/>
                  </a:lnTo>
                  <a:lnTo>
                    <a:pt x="158" y="272"/>
                  </a:lnTo>
                  <a:lnTo>
                    <a:pt x="158" y="250"/>
                  </a:lnTo>
                  <a:lnTo>
                    <a:pt x="204" y="250"/>
                  </a:lnTo>
                  <a:lnTo>
                    <a:pt x="204" y="226"/>
                  </a:lnTo>
                  <a:lnTo>
                    <a:pt x="204" y="218"/>
                  </a:lnTo>
                  <a:lnTo>
                    <a:pt x="204" y="218"/>
                  </a:lnTo>
                  <a:lnTo>
                    <a:pt x="226" y="224"/>
                  </a:lnTo>
                  <a:lnTo>
                    <a:pt x="236" y="226"/>
                  </a:lnTo>
                  <a:lnTo>
                    <a:pt x="248" y="226"/>
                  </a:lnTo>
                  <a:lnTo>
                    <a:pt x="248" y="226"/>
                  </a:lnTo>
                  <a:lnTo>
                    <a:pt x="272" y="224"/>
                  </a:lnTo>
                  <a:lnTo>
                    <a:pt x="292" y="218"/>
                  </a:lnTo>
                  <a:lnTo>
                    <a:pt x="312" y="208"/>
                  </a:lnTo>
                  <a:lnTo>
                    <a:pt x="328" y="194"/>
                  </a:lnTo>
                  <a:lnTo>
                    <a:pt x="342" y="176"/>
                  </a:lnTo>
                  <a:lnTo>
                    <a:pt x="352" y="158"/>
                  </a:lnTo>
                  <a:lnTo>
                    <a:pt x="360" y="136"/>
                  </a:lnTo>
                  <a:lnTo>
                    <a:pt x="362" y="114"/>
                  </a:lnTo>
                  <a:lnTo>
                    <a:pt x="362" y="114"/>
                  </a:lnTo>
                  <a:lnTo>
                    <a:pt x="360" y="92"/>
                  </a:lnTo>
                  <a:lnTo>
                    <a:pt x="352" y="70"/>
                  </a:lnTo>
                  <a:lnTo>
                    <a:pt x="342" y="50"/>
                  </a:lnTo>
                  <a:lnTo>
                    <a:pt x="328" y="34"/>
                  </a:lnTo>
                  <a:lnTo>
                    <a:pt x="312" y="20"/>
                  </a:lnTo>
                  <a:lnTo>
                    <a:pt x="292" y="10"/>
                  </a:lnTo>
                  <a:lnTo>
                    <a:pt x="272" y="4"/>
                  </a:lnTo>
                  <a:lnTo>
                    <a:pt x="248" y="0"/>
                  </a:lnTo>
                  <a:lnTo>
                    <a:pt x="248" y="0"/>
                  </a:lnTo>
                  <a:lnTo>
                    <a:pt x="226" y="4"/>
                  </a:lnTo>
                  <a:lnTo>
                    <a:pt x="204" y="10"/>
                  </a:lnTo>
                  <a:lnTo>
                    <a:pt x="186" y="20"/>
                  </a:lnTo>
                  <a:lnTo>
                    <a:pt x="168" y="34"/>
                  </a:lnTo>
                  <a:lnTo>
                    <a:pt x="156" y="50"/>
                  </a:lnTo>
                  <a:lnTo>
                    <a:pt x="144" y="70"/>
                  </a:lnTo>
                  <a:lnTo>
                    <a:pt x="138" y="92"/>
                  </a:lnTo>
                  <a:lnTo>
                    <a:pt x="136" y="114"/>
                  </a:lnTo>
                  <a:lnTo>
                    <a:pt x="136" y="114"/>
                  </a:lnTo>
                  <a:lnTo>
                    <a:pt x="136" y="126"/>
                  </a:lnTo>
                  <a:lnTo>
                    <a:pt x="138" y="138"/>
                  </a:lnTo>
                  <a:lnTo>
                    <a:pt x="146" y="158"/>
                  </a:lnTo>
                  <a:lnTo>
                    <a:pt x="114" y="158"/>
                  </a:lnTo>
                  <a:lnTo>
                    <a:pt x="114" y="204"/>
                  </a:lnTo>
                  <a:lnTo>
                    <a:pt x="0" y="294"/>
                  </a:lnTo>
                  <a:lnTo>
                    <a:pt x="0" y="362"/>
                  </a:lnTo>
                  <a:lnTo>
                    <a:pt x="46" y="362"/>
                  </a:lnTo>
                  <a:close/>
                  <a:moveTo>
                    <a:pt x="272" y="46"/>
                  </a:moveTo>
                  <a:lnTo>
                    <a:pt x="272" y="46"/>
                  </a:lnTo>
                  <a:lnTo>
                    <a:pt x="280" y="46"/>
                  </a:lnTo>
                  <a:lnTo>
                    <a:pt x="288" y="50"/>
                  </a:lnTo>
                  <a:lnTo>
                    <a:pt x="296" y="54"/>
                  </a:lnTo>
                  <a:lnTo>
                    <a:pt x="304" y="60"/>
                  </a:lnTo>
                  <a:lnTo>
                    <a:pt x="308" y="66"/>
                  </a:lnTo>
                  <a:lnTo>
                    <a:pt x="312" y="74"/>
                  </a:lnTo>
                  <a:lnTo>
                    <a:pt x="316" y="82"/>
                  </a:lnTo>
                  <a:lnTo>
                    <a:pt x="316" y="92"/>
                  </a:lnTo>
                  <a:lnTo>
                    <a:pt x="316" y="92"/>
                  </a:lnTo>
                  <a:lnTo>
                    <a:pt x="316" y="100"/>
                  </a:lnTo>
                  <a:lnTo>
                    <a:pt x="312" y="108"/>
                  </a:lnTo>
                  <a:lnTo>
                    <a:pt x="308" y="116"/>
                  </a:lnTo>
                  <a:lnTo>
                    <a:pt x="304" y="124"/>
                  </a:lnTo>
                  <a:lnTo>
                    <a:pt x="296" y="128"/>
                  </a:lnTo>
                  <a:lnTo>
                    <a:pt x="288" y="132"/>
                  </a:lnTo>
                  <a:lnTo>
                    <a:pt x="280" y="136"/>
                  </a:lnTo>
                  <a:lnTo>
                    <a:pt x="272" y="136"/>
                  </a:lnTo>
                  <a:lnTo>
                    <a:pt x="272" y="136"/>
                  </a:lnTo>
                  <a:lnTo>
                    <a:pt x="262" y="136"/>
                  </a:lnTo>
                  <a:lnTo>
                    <a:pt x="254" y="132"/>
                  </a:lnTo>
                  <a:lnTo>
                    <a:pt x="246" y="128"/>
                  </a:lnTo>
                  <a:lnTo>
                    <a:pt x="240" y="124"/>
                  </a:lnTo>
                  <a:lnTo>
                    <a:pt x="234" y="116"/>
                  </a:lnTo>
                  <a:lnTo>
                    <a:pt x="230" y="108"/>
                  </a:lnTo>
                  <a:lnTo>
                    <a:pt x="228" y="100"/>
                  </a:lnTo>
                  <a:lnTo>
                    <a:pt x="226" y="92"/>
                  </a:lnTo>
                  <a:lnTo>
                    <a:pt x="226" y="92"/>
                  </a:lnTo>
                  <a:lnTo>
                    <a:pt x="228" y="82"/>
                  </a:lnTo>
                  <a:lnTo>
                    <a:pt x="230" y="74"/>
                  </a:lnTo>
                  <a:lnTo>
                    <a:pt x="234" y="66"/>
                  </a:lnTo>
                  <a:lnTo>
                    <a:pt x="240" y="60"/>
                  </a:lnTo>
                  <a:lnTo>
                    <a:pt x="246" y="54"/>
                  </a:lnTo>
                  <a:lnTo>
                    <a:pt x="254" y="50"/>
                  </a:lnTo>
                  <a:lnTo>
                    <a:pt x="262" y="46"/>
                  </a:lnTo>
                  <a:lnTo>
                    <a:pt x="272" y="46"/>
                  </a:lnTo>
                  <a:lnTo>
                    <a:pt x="272" y="46"/>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3200"/>
            </a:p>
          </p:txBody>
        </p:sp>
      </p:grpSp>
      <p:grpSp>
        <p:nvGrpSpPr>
          <p:cNvPr id="14" name="组合 13"/>
          <p:cNvGrpSpPr/>
          <p:nvPr/>
        </p:nvGrpSpPr>
        <p:grpSpPr>
          <a:xfrm>
            <a:off x="4940938" y="4595232"/>
            <a:ext cx="752016" cy="752016"/>
            <a:chOff x="3705108" y="3446424"/>
            <a:chExt cx="564012" cy="564012"/>
          </a:xfrm>
        </p:grpSpPr>
        <p:sp>
          <p:nvSpPr>
            <p:cNvPr id="39" name="椭圆 38"/>
            <p:cNvSpPr/>
            <p:nvPr/>
          </p:nvSpPr>
          <p:spPr>
            <a:xfrm>
              <a:off x="3705108" y="3446424"/>
              <a:ext cx="564012" cy="564012"/>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nvGrpSpPr>
            <p:cNvPr id="88" name="组 87"/>
            <p:cNvGrpSpPr/>
            <p:nvPr/>
          </p:nvGrpSpPr>
          <p:grpSpPr>
            <a:xfrm>
              <a:off x="3819095" y="3571560"/>
              <a:ext cx="301674" cy="301674"/>
              <a:chOff x="6405563" y="241300"/>
              <a:chExt cx="530225" cy="530225"/>
            </a:xfrm>
            <a:solidFill>
              <a:srgbClr val="FD8280"/>
            </a:solidFill>
          </p:grpSpPr>
          <p:sp>
            <p:nvSpPr>
              <p:cNvPr id="83" name="Freeform 130"/>
              <p:cNvSpPr>
                <a:spLocks noEditPoints="1"/>
              </p:cNvSpPr>
              <p:nvPr/>
            </p:nvSpPr>
            <p:spPr bwMode="auto">
              <a:xfrm>
                <a:off x="6427788" y="241300"/>
                <a:ext cx="508000" cy="508000"/>
              </a:xfrm>
              <a:custGeom>
                <a:avLst/>
                <a:gdLst/>
                <a:ahLst/>
                <a:cxnLst>
                  <a:cxn ang="0">
                    <a:pos x="320" y="0"/>
                  </a:cxn>
                  <a:cxn ang="0">
                    <a:pos x="288" y="4"/>
                  </a:cxn>
                  <a:cxn ang="0">
                    <a:pos x="256" y="10"/>
                  </a:cxn>
                  <a:cxn ang="0">
                    <a:pos x="220" y="24"/>
                  </a:cxn>
                  <a:cxn ang="0">
                    <a:pos x="208" y="30"/>
                  </a:cxn>
                  <a:cxn ang="0">
                    <a:pos x="184" y="46"/>
                  </a:cxn>
                  <a:cxn ang="0">
                    <a:pos x="174" y="56"/>
                  </a:cxn>
                  <a:cxn ang="0">
                    <a:pos x="88" y="154"/>
                  </a:cxn>
                  <a:cxn ang="0">
                    <a:pos x="0" y="196"/>
                  </a:cxn>
                  <a:cxn ang="0">
                    <a:pos x="48" y="208"/>
                  </a:cxn>
                  <a:cxn ang="0">
                    <a:pos x="42" y="232"/>
                  </a:cxn>
                  <a:cxn ang="0">
                    <a:pos x="42" y="232"/>
                  </a:cxn>
                  <a:cxn ang="0">
                    <a:pos x="48" y="246"/>
                  </a:cxn>
                  <a:cxn ang="0">
                    <a:pos x="60" y="260"/>
                  </a:cxn>
                  <a:cxn ang="0">
                    <a:pos x="82" y="278"/>
                  </a:cxn>
                  <a:cxn ang="0">
                    <a:pos x="90" y="278"/>
                  </a:cxn>
                  <a:cxn ang="0">
                    <a:pos x="106" y="272"/>
                  </a:cxn>
                  <a:cxn ang="0">
                    <a:pos x="126" y="320"/>
                  </a:cxn>
                  <a:cxn ang="0">
                    <a:pos x="166" y="230"/>
                  </a:cxn>
                  <a:cxn ang="0">
                    <a:pos x="220" y="186"/>
                  </a:cxn>
                  <a:cxn ang="0">
                    <a:pos x="264" y="146"/>
                  </a:cxn>
                  <a:cxn ang="0">
                    <a:pos x="284" y="124"/>
                  </a:cxn>
                  <a:cxn ang="0">
                    <a:pos x="298" y="100"/>
                  </a:cxn>
                  <a:cxn ang="0">
                    <a:pos x="312" y="64"/>
                  </a:cxn>
                  <a:cxn ang="0">
                    <a:pos x="320" y="10"/>
                  </a:cxn>
                  <a:cxn ang="0">
                    <a:pos x="320" y="0"/>
                  </a:cxn>
                  <a:cxn ang="0">
                    <a:pos x="222" y="126"/>
                  </a:cxn>
                  <a:cxn ang="0">
                    <a:pos x="202" y="118"/>
                  </a:cxn>
                  <a:cxn ang="0">
                    <a:pos x="194" y="98"/>
                  </a:cxn>
                  <a:cxn ang="0">
                    <a:pos x="196" y="88"/>
                  </a:cxn>
                  <a:cxn ang="0">
                    <a:pos x="212" y="72"/>
                  </a:cxn>
                  <a:cxn ang="0">
                    <a:pos x="222" y="70"/>
                  </a:cxn>
                  <a:cxn ang="0">
                    <a:pos x="242" y="78"/>
                  </a:cxn>
                  <a:cxn ang="0">
                    <a:pos x="250" y="98"/>
                  </a:cxn>
                  <a:cxn ang="0">
                    <a:pos x="248" y="108"/>
                  </a:cxn>
                  <a:cxn ang="0">
                    <a:pos x="234" y="124"/>
                  </a:cxn>
                  <a:cxn ang="0">
                    <a:pos x="222" y="126"/>
                  </a:cxn>
                </a:cxnLst>
                <a:rect l="0" t="0" r="r" b="b"/>
                <a:pathLst>
                  <a:path w="320" h="320">
                    <a:moveTo>
                      <a:pt x="320" y="0"/>
                    </a:moveTo>
                    <a:lnTo>
                      <a:pt x="320" y="0"/>
                    </a:lnTo>
                    <a:lnTo>
                      <a:pt x="312" y="2"/>
                    </a:lnTo>
                    <a:lnTo>
                      <a:pt x="288" y="4"/>
                    </a:lnTo>
                    <a:lnTo>
                      <a:pt x="274" y="6"/>
                    </a:lnTo>
                    <a:lnTo>
                      <a:pt x="256" y="10"/>
                    </a:lnTo>
                    <a:lnTo>
                      <a:pt x="238" y="16"/>
                    </a:lnTo>
                    <a:lnTo>
                      <a:pt x="220" y="24"/>
                    </a:lnTo>
                    <a:lnTo>
                      <a:pt x="220" y="24"/>
                    </a:lnTo>
                    <a:lnTo>
                      <a:pt x="208" y="30"/>
                    </a:lnTo>
                    <a:lnTo>
                      <a:pt x="196" y="38"/>
                    </a:lnTo>
                    <a:lnTo>
                      <a:pt x="184" y="46"/>
                    </a:lnTo>
                    <a:lnTo>
                      <a:pt x="174" y="56"/>
                    </a:lnTo>
                    <a:lnTo>
                      <a:pt x="174" y="56"/>
                    </a:lnTo>
                    <a:lnTo>
                      <a:pt x="134" y="102"/>
                    </a:lnTo>
                    <a:lnTo>
                      <a:pt x="88" y="154"/>
                    </a:lnTo>
                    <a:lnTo>
                      <a:pt x="28" y="154"/>
                    </a:lnTo>
                    <a:lnTo>
                      <a:pt x="0" y="196"/>
                    </a:lnTo>
                    <a:lnTo>
                      <a:pt x="48" y="208"/>
                    </a:lnTo>
                    <a:lnTo>
                      <a:pt x="48" y="208"/>
                    </a:lnTo>
                    <a:lnTo>
                      <a:pt x="50" y="216"/>
                    </a:lnTo>
                    <a:lnTo>
                      <a:pt x="42" y="232"/>
                    </a:lnTo>
                    <a:lnTo>
                      <a:pt x="42" y="232"/>
                    </a:lnTo>
                    <a:lnTo>
                      <a:pt x="42" y="232"/>
                    </a:lnTo>
                    <a:lnTo>
                      <a:pt x="42" y="238"/>
                    </a:lnTo>
                    <a:lnTo>
                      <a:pt x="48" y="246"/>
                    </a:lnTo>
                    <a:lnTo>
                      <a:pt x="60" y="260"/>
                    </a:lnTo>
                    <a:lnTo>
                      <a:pt x="60" y="260"/>
                    </a:lnTo>
                    <a:lnTo>
                      <a:pt x="74" y="272"/>
                    </a:lnTo>
                    <a:lnTo>
                      <a:pt x="82" y="278"/>
                    </a:lnTo>
                    <a:lnTo>
                      <a:pt x="88" y="278"/>
                    </a:lnTo>
                    <a:lnTo>
                      <a:pt x="90" y="278"/>
                    </a:lnTo>
                    <a:lnTo>
                      <a:pt x="106" y="272"/>
                    </a:lnTo>
                    <a:lnTo>
                      <a:pt x="106" y="272"/>
                    </a:lnTo>
                    <a:lnTo>
                      <a:pt x="112" y="272"/>
                    </a:lnTo>
                    <a:lnTo>
                      <a:pt x="126" y="320"/>
                    </a:lnTo>
                    <a:lnTo>
                      <a:pt x="166" y="292"/>
                    </a:lnTo>
                    <a:lnTo>
                      <a:pt x="166" y="230"/>
                    </a:lnTo>
                    <a:lnTo>
                      <a:pt x="166" y="230"/>
                    </a:lnTo>
                    <a:lnTo>
                      <a:pt x="220" y="186"/>
                    </a:lnTo>
                    <a:lnTo>
                      <a:pt x="264" y="146"/>
                    </a:lnTo>
                    <a:lnTo>
                      <a:pt x="264" y="146"/>
                    </a:lnTo>
                    <a:lnTo>
                      <a:pt x="274" y="136"/>
                    </a:lnTo>
                    <a:lnTo>
                      <a:pt x="284" y="124"/>
                    </a:lnTo>
                    <a:lnTo>
                      <a:pt x="298" y="100"/>
                    </a:lnTo>
                    <a:lnTo>
                      <a:pt x="298" y="100"/>
                    </a:lnTo>
                    <a:lnTo>
                      <a:pt x="306" y="82"/>
                    </a:lnTo>
                    <a:lnTo>
                      <a:pt x="312" y="64"/>
                    </a:lnTo>
                    <a:lnTo>
                      <a:pt x="318" y="32"/>
                    </a:lnTo>
                    <a:lnTo>
                      <a:pt x="320" y="10"/>
                    </a:lnTo>
                    <a:lnTo>
                      <a:pt x="320" y="0"/>
                    </a:lnTo>
                    <a:lnTo>
                      <a:pt x="320" y="0"/>
                    </a:lnTo>
                    <a:close/>
                    <a:moveTo>
                      <a:pt x="222" y="126"/>
                    </a:moveTo>
                    <a:lnTo>
                      <a:pt x="222" y="126"/>
                    </a:lnTo>
                    <a:lnTo>
                      <a:pt x="212" y="124"/>
                    </a:lnTo>
                    <a:lnTo>
                      <a:pt x="202" y="118"/>
                    </a:lnTo>
                    <a:lnTo>
                      <a:pt x="196" y="108"/>
                    </a:lnTo>
                    <a:lnTo>
                      <a:pt x="194" y="98"/>
                    </a:lnTo>
                    <a:lnTo>
                      <a:pt x="194" y="98"/>
                    </a:lnTo>
                    <a:lnTo>
                      <a:pt x="196" y="88"/>
                    </a:lnTo>
                    <a:lnTo>
                      <a:pt x="202" y="78"/>
                    </a:lnTo>
                    <a:lnTo>
                      <a:pt x="212" y="72"/>
                    </a:lnTo>
                    <a:lnTo>
                      <a:pt x="222" y="70"/>
                    </a:lnTo>
                    <a:lnTo>
                      <a:pt x="222" y="70"/>
                    </a:lnTo>
                    <a:lnTo>
                      <a:pt x="234" y="72"/>
                    </a:lnTo>
                    <a:lnTo>
                      <a:pt x="242" y="78"/>
                    </a:lnTo>
                    <a:lnTo>
                      <a:pt x="248" y="88"/>
                    </a:lnTo>
                    <a:lnTo>
                      <a:pt x="250" y="98"/>
                    </a:lnTo>
                    <a:lnTo>
                      <a:pt x="250" y="98"/>
                    </a:lnTo>
                    <a:lnTo>
                      <a:pt x="248" y="108"/>
                    </a:lnTo>
                    <a:lnTo>
                      <a:pt x="242" y="118"/>
                    </a:lnTo>
                    <a:lnTo>
                      <a:pt x="234" y="124"/>
                    </a:lnTo>
                    <a:lnTo>
                      <a:pt x="222" y="126"/>
                    </a:lnTo>
                    <a:lnTo>
                      <a:pt x="222" y="126"/>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zh-CN" altLang="en-US" sz="3200" dirty="0"/>
              </a:p>
            </p:txBody>
          </p:sp>
          <p:sp>
            <p:nvSpPr>
              <p:cNvPr id="84" name="Freeform 131"/>
              <p:cNvSpPr/>
              <p:nvPr/>
            </p:nvSpPr>
            <p:spPr bwMode="auto">
              <a:xfrm>
                <a:off x="6405563" y="619125"/>
                <a:ext cx="155575" cy="152400"/>
              </a:xfrm>
              <a:custGeom>
                <a:avLst/>
                <a:gdLst/>
                <a:ahLst/>
                <a:cxnLst>
                  <a:cxn ang="0">
                    <a:pos x="24" y="72"/>
                  </a:cxn>
                  <a:cxn ang="0">
                    <a:pos x="24" y="72"/>
                  </a:cxn>
                  <a:cxn ang="0">
                    <a:pos x="24" y="66"/>
                  </a:cxn>
                  <a:cxn ang="0">
                    <a:pos x="26" y="50"/>
                  </a:cxn>
                  <a:cxn ang="0">
                    <a:pos x="26" y="38"/>
                  </a:cxn>
                  <a:cxn ang="0">
                    <a:pos x="30" y="28"/>
                  </a:cxn>
                  <a:cxn ang="0">
                    <a:pos x="36" y="16"/>
                  </a:cxn>
                  <a:cxn ang="0">
                    <a:pos x="42" y="6"/>
                  </a:cxn>
                  <a:cxn ang="0">
                    <a:pos x="42" y="6"/>
                  </a:cxn>
                  <a:cxn ang="0">
                    <a:pos x="38" y="0"/>
                  </a:cxn>
                  <a:cxn ang="0">
                    <a:pos x="38" y="0"/>
                  </a:cxn>
                  <a:cxn ang="0">
                    <a:pos x="28" y="8"/>
                  </a:cxn>
                  <a:cxn ang="0">
                    <a:pos x="28" y="8"/>
                  </a:cxn>
                  <a:cxn ang="0">
                    <a:pos x="18" y="20"/>
                  </a:cxn>
                  <a:cxn ang="0">
                    <a:pos x="10" y="34"/>
                  </a:cxn>
                  <a:cxn ang="0">
                    <a:pos x="6" y="50"/>
                  </a:cxn>
                  <a:cxn ang="0">
                    <a:pos x="2" y="64"/>
                  </a:cxn>
                  <a:cxn ang="0">
                    <a:pos x="0" y="88"/>
                  </a:cxn>
                  <a:cxn ang="0">
                    <a:pos x="0" y="96"/>
                  </a:cxn>
                  <a:cxn ang="0">
                    <a:pos x="0" y="96"/>
                  </a:cxn>
                  <a:cxn ang="0">
                    <a:pos x="10" y="96"/>
                  </a:cxn>
                  <a:cxn ang="0">
                    <a:pos x="32" y="94"/>
                  </a:cxn>
                  <a:cxn ang="0">
                    <a:pos x="46" y="92"/>
                  </a:cxn>
                  <a:cxn ang="0">
                    <a:pos x="62" y="86"/>
                  </a:cxn>
                  <a:cxn ang="0">
                    <a:pos x="76" y="80"/>
                  </a:cxn>
                  <a:cxn ang="0">
                    <a:pos x="90" y="68"/>
                  </a:cxn>
                  <a:cxn ang="0">
                    <a:pos x="90" y="68"/>
                  </a:cxn>
                  <a:cxn ang="0">
                    <a:pos x="98" y="58"/>
                  </a:cxn>
                  <a:cxn ang="0">
                    <a:pos x="98" y="58"/>
                  </a:cxn>
                  <a:cxn ang="0">
                    <a:pos x="90" y="54"/>
                  </a:cxn>
                  <a:cxn ang="0">
                    <a:pos x="90" y="54"/>
                  </a:cxn>
                  <a:cxn ang="0">
                    <a:pos x="80" y="62"/>
                  </a:cxn>
                  <a:cxn ang="0">
                    <a:pos x="68" y="66"/>
                  </a:cxn>
                  <a:cxn ang="0">
                    <a:pos x="58" y="70"/>
                  </a:cxn>
                  <a:cxn ang="0">
                    <a:pos x="48" y="72"/>
                  </a:cxn>
                  <a:cxn ang="0">
                    <a:pos x="30" y="72"/>
                  </a:cxn>
                  <a:cxn ang="0">
                    <a:pos x="24" y="72"/>
                  </a:cxn>
                  <a:cxn ang="0">
                    <a:pos x="24" y="72"/>
                  </a:cxn>
                </a:cxnLst>
                <a:rect l="0" t="0" r="r" b="b"/>
                <a:pathLst>
                  <a:path w="98" h="96">
                    <a:moveTo>
                      <a:pt x="24" y="72"/>
                    </a:moveTo>
                    <a:lnTo>
                      <a:pt x="24" y="72"/>
                    </a:lnTo>
                    <a:lnTo>
                      <a:pt x="24" y="66"/>
                    </a:lnTo>
                    <a:lnTo>
                      <a:pt x="26" y="50"/>
                    </a:lnTo>
                    <a:lnTo>
                      <a:pt x="26" y="38"/>
                    </a:lnTo>
                    <a:lnTo>
                      <a:pt x="30" y="28"/>
                    </a:lnTo>
                    <a:lnTo>
                      <a:pt x="36" y="16"/>
                    </a:lnTo>
                    <a:lnTo>
                      <a:pt x="42" y="6"/>
                    </a:lnTo>
                    <a:lnTo>
                      <a:pt x="42" y="6"/>
                    </a:lnTo>
                    <a:lnTo>
                      <a:pt x="38" y="0"/>
                    </a:lnTo>
                    <a:lnTo>
                      <a:pt x="38" y="0"/>
                    </a:lnTo>
                    <a:lnTo>
                      <a:pt x="28" y="8"/>
                    </a:lnTo>
                    <a:lnTo>
                      <a:pt x="28" y="8"/>
                    </a:lnTo>
                    <a:lnTo>
                      <a:pt x="18" y="20"/>
                    </a:lnTo>
                    <a:lnTo>
                      <a:pt x="10" y="34"/>
                    </a:lnTo>
                    <a:lnTo>
                      <a:pt x="6" y="50"/>
                    </a:lnTo>
                    <a:lnTo>
                      <a:pt x="2" y="64"/>
                    </a:lnTo>
                    <a:lnTo>
                      <a:pt x="0" y="88"/>
                    </a:lnTo>
                    <a:lnTo>
                      <a:pt x="0" y="96"/>
                    </a:lnTo>
                    <a:lnTo>
                      <a:pt x="0" y="96"/>
                    </a:lnTo>
                    <a:lnTo>
                      <a:pt x="10" y="96"/>
                    </a:lnTo>
                    <a:lnTo>
                      <a:pt x="32" y="94"/>
                    </a:lnTo>
                    <a:lnTo>
                      <a:pt x="46" y="92"/>
                    </a:lnTo>
                    <a:lnTo>
                      <a:pt x="62" y="86"/>
                    </a:lnTo>
                    <a:lnTo>
                      <a:pt x="76" y="80"/>
                    </a:lnTo>
                    <a:lnTo>
                      <a:pt x="90" y="68"/>
                    </a:lnTo>
                    <a:lnTo>
                      <a:pt x="90" y="68"/>
                    </a:lnTo>
                    <a:lnTo>
                      <a:pt x="98" y="58"/>
                    </a:lnTo>
                    <a:lnTo>
                      <a:pt x="98" y="58"/>
                    </a:lnTo>
                    <a:lnTo>
                      <a:pt x="90" y="54"/>
                    </a:lnTo>
                    <a:lnTo>
                      <a:pt x="90" y="54"/>
                    </a:lnTo>
                    <a:lnTo>
                      <a:pt x="80" y="62"/>
                    </a:lnTo>
                    <a:lnTo>
                      <a:pt x="68" y="66"/>
                    </a:lnTo>
                    <a:lnTo>
                      <a:pt x="58" y="70"/>
                    </a:lnTo>
                    <a:lnTo>
                      <a:pt x="48" y="72"/>
                    </a:lnTo>
                    <a:lnTo>
                      <a:pt x="30" y="72"/>
                    </a:lnTo>
                    <a:lnTo>
                      <a:pt x="24" y="72"/>
                    </a:lnTo>
                    <a:lnTo>
                      <a:pt x="24" y="72"/>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zh-CN" altLang="en-US" sz="3200">
                  <a:solidFill>
                    <a:schemeClr val="accent1">
                      <a:lumMod val="60000"/>
                      <a:lumOff val="40000"/>
                    </a:schemeClr>
                  </a:solidFill>
                </a:endParaRPr>
              </a:p>
            </p:txBody>
          </p:sp>
        </p:grpSp>
      </p:grpSp>
      <p:grpSp>
        <p:nvGrpSpPr>
          <p:cNvPr id="18" name="组合 17"/>
          <p:cNvGrpSpPr/>
          <p:nvPr/>
        </p:nvGrpSpPr>
        <p:grpSpPr>
          <a:xfrm>
            <a:off x="6827281" y="4595232"/>
            <a:ext cx="752016" cy="752016"/>
            <a:chOff x="5119865" y="3446424"/>
            <a:chExt cx="564012" cy="564012"/>
          </a:xfrm>
        </p:grpSpPr>
        <p:sp>
          <p:nvSpPr>
            <p:cNvPr id="40" name="椭圆 39"/>
            <p:cNvSpPr/>
            <p:nvPr/>
          </p:nvSpPr>
          <p:spPr>
            <a:xfrm>
              <a:off x="5119865" y="3446424"/>
              <a:ext cx="564012" cy="564012"/>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nvGrpSpPr>
            <p:cNvPr id="89" name="组 88"/>
            <p:cNvGrpSpPr/>
            <p:nvPr/>
          </p:nvGrpSpPr>
          <p:grpSpPr>
            <a:xfrm>
              <a:off x="5301920" y="3548978"/>
              <a:ext cx="230009" cy="333773"/>
              <a:chOff x="7246938" y="241300"/>
              <a:chExt cx="422275" cy="612775"/>
            </a:xfrm>
            <a:solidFill>
              <a:schemeClr val="accent6"/>
            </a:solidFill>
          </p:grpSpPr>
          <p:sp>
            <p:nvSpPr>
              <p:cNvPr id="85" name="Freeform 132"/>
              <p:cNvSpPr>
                <a:spLocks noEditPoints="1"/>
              </p:cNvSpPr>
              <p:nvPr/>
            </p:nvSpPr>
            <p:spPr bwMode="auto">
              <a:xfrm>
                <a:off x="7246938" y="241300"/>
                <a:ext cx="422275" cy="612775"/>
              </a:xfrm>
              <a:custGeom>
                <a:avLst/>
                <a:gdLst/>
                <a:ahLst/>
                <a:cxnLst>
                  <a:cxn ang="0">
                    <a:pos x="120" y="2"/>
                  </a:cxn>
                  <a:cxn ang="0">
                    <a:pos x="82" y="12"/>
                  </a:cxn>
                  <a:cxn ang="0">
                    <a:pos x="48" y="32"/>
                  </a:cxn>
                  <a:cxn ang="0">
                    <a:pos x="22" y="60"/>
                  </a:cxn>
                  <a:cxn ang="0">
                    <a:pos x="6" y="94"/>
                  </a:cxn>
                  <a:cxn ang="0">
                    <a:pos x="0" y="134"/>
                  </a:cxn>
                  <a:cxn ang="0">
                    <a:pos x="8" y="170"/>
                  </a:cxn>
                  <a:cxn ang="0">
                    <a:pos x="44" y="244"/>
                  </a:cxn>
                  <a:cxn ang="0">
                    <a:pos x="60" y="278"/>
                  </a:cxn>
                  <a:cxn ang="0">
                    <a:pos x="88" y="358"/>
                  </a:cxn>
                  <a:cxn ang="0">
                    <a:pos x="116" y="384"/>
                  </a:cxn>
                  <a:cxn ang="0">
                    <a:pos x="150" y="384"/>
                  </a:cxn>
                  <a:cxn ang="0">
                    <a:pos x="178" y="358"/>
                  </a:cxn>
                  <a:cxn ang="0">
                    <a:pos x="204" y="280"/>
                  </a:cxn>
                  <a:cxn ang="0">
                    <a:pos x="222" y="244"/>
                  </a:cxn>
                  <a:cxn ang="0">
                    <a:pos x="258" y="170"/>
                  </a:cxn>
                  <a:cxn ang="0">
                    <a:pos x="266" y="134"/>
                  </a:cxn>
                  <a:cxn ang="0">
                    <a:pos x="260" y="94"/>
                  </a:cxn>
                  <a:cxn ang="0">
                    <a:pos x="242" y="60"/>
                  </a:cxn>
                  <a:cxn ang="0">
                    <a:pos x="218" y="32"/>
                  </a:cxn>
                  <a:cxn ang="0">
                    <a:pos x="184" y="12"/>
                  </a:cxn>
                  <a:cxn ang="0">
                    <a:pos x="146" y="2"/>
                  </a:cxn>
                  <a:cxn ang="0">
                    <a:pos x="164" y="328"/>
                  </a:cxn>
                  <a:cxn ang="0">
                    <a:pos x="98" y="314"/>
                  </a:cxn>
                  <a:cxn ang="0">
                    <a:pos x="172" y="304"/>
                  </a:cxn>
                  <a:cxn ang="0">
                    <a:pos x="168" y="314"/>
                  </a:cxn>
                  <a:cxn ang="0">
                    <a:pos x="94" y="302"/>
                  </a:cxn>
                  <a:cxn ang="0">
                    <a:pos x="180" y="278"/>
                  </a:cxn>
                  <a:cxn ang="0">
                    <a:pos x="94" y="302"/>
                  </a:cxn>
                  <a:cxn ang="0">
                    <a:pos x="124" y="362"/>
                  </a:cxn>
                  <a:cxn ang="0">
                    <a:pos x="108" y="348"/>
                  </a:cxn>
                  <a:cxn ang="0">
                    <a:pos x="154" y="352"/>
                  </a:cxn>
                  <a:cxn ang="0">
                    <a:pos x="132" y="362"/>
                  </a:cxn>
                  <a:cxn ang="0">
                    <a:pos x="76" y="254"/>
                  </a:cxn>
                  <a:cxn ang="0">
                    <a:pos x="56" y="216"/>
                  </a:cxn>
                  <a:cxn ang="0">
                    <a:pos x="28" y="152"/>
                  </a:cxn>
                  <a:cxn ang="0">
                    <a:pos x="24" y="134"/>
                  </a:cxn>
                  <a:cxn ang="0">
                    <a:pos x="42" y="72"/>
                  </a:cxn>
                  <a:cxn ang="0">
                    <a:pos x="90" y="34"/>
                  </a:cxn>
                  <a:cxn ang="0">
                    <a:pos x="132" y="24"/>
                  </a:cxn>
                  <a:cxn ang="0">
                    <a:pos x="194" y="44"/>
                  </a:cxn>
                  <a:cxn ang="0">
                    <a:pos x="232" y="92"/>
                  </a:cxn>
                  <a:cxn ang="0">
                    <a:pos x="242" y="134"/>
                  </a:cxn>
                  <a:cxn ang="0">
                    <a:pos x="232" y="172"/>
                  </a:cxn>
                  <a:cxn ang="0">
                    <a:pos x="210" y="216"/>
                  </a:cxn>
                </a:cxnLst>
                <a:rect l="0" t="0" r="r" b="b"/>
                <a:pathLst>
                  <a:path w="266" h="386">
                    <a:moveTo>
                      <a:pt x="132" y="0"/>
                    </a:moveTo>
                    <a:lnTo>
                      <a:pt x="132" y="0"/>
                    </a:lnTo>
                    <a:lnTo>
                      <a:pt x="120" y="2"/>
                    </a:lnTo>
                    <a:lnTo>
                      <a:pt x="106" y="4"/>
                    </a:lnTo>
                    <a:lnTo>
                      <a:pt x="94" y="6"/>
                    </a:lnTo>
                    <a:lnTo>
                      <a:pt x="82" y="12"/>
                    </a:lnTo>
                    <a:lnTo>
                      <a:pt x="70" y="16"/>
                    </a:lnTo>
                    <a:lnTo>
                      <a:pt x="58" y="24"/>
                    </a:lnTo>
                    <a:lnTo>
                      <a:pt x="48" y="32"/>
                    </a:lnTo>
                    <a:lnTo>
                      <a:pt x="40" y="40"/>
                    </a:lnTo>
                    <a:lnTo>
                      <a:pt x="30" y="50"/>
                    </a:lnTo>
                    <a:lnTo>
                      <a:pt x="22" y="60"/>
                    </a:lnTo>
                    <a:lnTo>
                      <a:pt x="16" y="70"/>
                    </a:lnTo>
                    <a:lnTo>
                      <a:pt x="10" y="82"/>
                    </a:lnTo>
                    <a:lnTo>
                      <a:pt x="6" y="94"/>
                    </a:lnTo>
                    <a:lnTo>
                      <a:pt x="2" y="106"/>
                    </a:lnTo>
                    <a:lnTo>
                      <a:pt x="0" y="120"/>
                    </a:lnTo>
                    <a:lnTo>
                      <a:pt x="0" y="134"/>
                    </a:lnTo>
                    <a:lnTo>
                      <a:pt x="0" y="134"/>
                    </a:lnTo>
                    <a:lnTo>
                      <a:pt x="2" y="152"/>
                    </a:lnTo>
                    <a:lnTo>
                      <a:pt x="8" y="170"/>
                    </a:lnTo>
                    <a:lnTo>
                      <a:pt x="16" y="188"/>
                    </a:lnTo>
                    <a:lnTo>
                      <a:pt x="24" y="208"/>
                    </a:lnTo>
                    <a:lnTo>
                      <a:pt x="44" y="244"/>
                    </a:lnTo>
                    <a:lnTo>
                      <a:pt x="54" y="262"/>
                    </a:lnTo>
                    <a:lnTo>
                      <a:pt x="60" y="278"/>
                    </a:lnTo>
                    <a:lnTo>
                      <a:pt x="60" y="278"/>
                    </a:lnTo>
                    <a:lnTo>
                      <a:pt x="76" y="324"/>
                    </a:lnTo>
                    <a:lnTo>
                      <a:pt x="80" y="342"/>
                    </a:lnTo>
                    <a:lnTo>
                      <a:pt x="88" y="358"/>
                    </a:lnTo>
                    <a:lnTo>
                      <a:pt x="94" y="370"/>
                    </a:lnTo>
                    <a:lnTo>
                      <a:pt x="104" y="380"/>
                    </a:lnTo>
                    <a:lnTo>
                      <a:pt x="116" y="384"/>
                    </a:lnTo>
                    <a:lnTo>
                      <a:pt x="132" y="386"/>
                    </a:lnTo>
                    <a:lnTo>
                      <a:pt x="132" y="386"/>
                    </a:lnTo>
                    <a:lnTo>
                      <a:pt x="150" y="384"/>
                    </a:lnTo>
                    <a:lnTo>
                      <a:pt x="162" y="380"/>
                    </a:lnTo>
                    <a:lnTo>
                      <a:pt x="172" y="370"/>
                    </a:lnTo>
                    <a:lnTo>
                      <a:pt x="178" y="358"/>
                    </a:lnTo>
                    <a:lnTo>
                      <a:pt x="184" y="342"/>
                    </a:lnTo>
                    <a:lnTo>
                      <a:pt x="190" y="324"/>
                    </a:lnTo>
                    <a:lnTo>
                      <a:pt x="204" y="280"/>
                    </a:lnTo>
                    <a:lnTo>
                      <a:pt x="204" y="280"/>
                    </a:lnTo>
                    <a:lnTo>
                      <a:pt x="212" y="262"/>
                    </a:lnTo>
                    <a:lnTo>
                      <a:pt x="222" y="244"/>
                    </a:lnTo>
                    <a:lnTo>
                      <a:pt x="242" y="208"/>
                    </a:lnTo>
                    <a:lnTo>
                      <a:pt x="250" y="188"/>
                    </a:lnTo>
                    <a:lnTo>
                      <a:pt x="258" y="170"/>
                    </a:lnTo>
                    <a:lnTo>
                      <a:pt x="264" y="152"/>
                    </a:lnTo>
                    <a:lnTo>
                      <a:pt x="266" y="134"/>
                    </a:lnTo>
                    <a:lnTo>
                      <a:pt x="266" y="134"/>
                    </a:lnTo>
                    <a:lnTo>
                      <a:pt x="264" y="120"/>
                    </a:lnTo>
                    <a:lnTo>
                      <a:pt x="262" y="106"/>
                    </a:lnTo>
                    <a:lnTo>
                      <a:pt x="260" y="94"/>
                    </a:lnTo>
                    <a:lnTo>
                      <a:pt x="256" y="82"/>
                    </a:lnTo>
                    <a:lnTo>
                      <a:pt x="250" y="70"/>
                    </a:lnTo>
                    <a:lnTo>
                      <a:pt x="242" y="60"/>
                    </a:lnTo>
                    <a:lnTo>
                      <a:pt x="236" y="50"/>
                    </a:lnTo>
                    <a:lnTo>
                      <a:pt x="226" y="40"/>
                    </a:lnTo>
                    <a:lnTo>
                      <a:pt x="218" y="32"/>
                    </a:lnTo>
                    <a:lnTo>
                      <a:pt x="208" y="24"/>
                    </a:lnTo>
                    <a:lnTo>
                      <a:pt x="196" y="16"/>
                    </a:lnTo>
                    <a:lnTo>
                      <a:pt x="184" y="12"/>
                    </a:lnTo>
                    <a:lnTo>
                      <a:pt x="172" y="6"/>
                    </a:lnTo>
                    <a:lnTo>
                      <a:pt x="160" y="4"/>
                    </a:lnTo>
                    <a:lnTo>
                      <a:pt x="146" y="2"/>
                    </a:lnTo>
                    <a:lnTo>
                      <a:pt x="132" y="0"/>
                    </a:lnTo>
                    <a:lnTo>
                      <a:pt x="132" y="0"/>
                    </a:lnTo>
                    <a:close/>
                    <a:moveTo>
                      <a:pt x="164" y="328"/>
                    </a:moveTo>
                    <a:lnTo>
                      <a:pt x="104" y="336"/>
                    </a:lnTo>
                    <a:lnTo>
                      <a:pt x="104" y="336"/>
                    </a:lnTo>
                    <a:lnTo>
                      <a:pt x="98" y="314"/>
                    </a:lnTo>
                    <a:lnTo>
                      <a:pt x="98" y="314"/>
                    </a:lnTo>
                    <a:lnTo>
                      <a:pt x="98" y="312"/>
                    </a:lnTo>
                    <a:lnTo>
                      <a:pt x="172" y="304"/>
                    </a:lnTo>
                    <a:lnTo>
                      <a:pt x="172" y="304"/>
                    </a:lnTo>
                    <a:lnTo>
                      <a:pt x="168" y="314"/>
                    </a:lnTo>
                    <a:lnTo>
                      <a:pt x="168" y="314"/>
                    </a:lnTo>
                    <a:lnTo>
                      <a:pt x="164" y="328"/>
                    </a:lnTo>
                    <a:lnTo>
                      <a:pt x="164" y="328"/>
                    </a:lnTo>
                    <a:close/>
                    <a:moveTo>
                      <a:pt x="94" y="302"/>
                    </a:moveTo>
                    <a:lnTo>
                      <a:pt x="94" y="302"/>
                    </a:lnTo>
                    <a:lnTo>
                      <a:pt x="86" y="278"/>
                    </a:lnTo>
                    <a:lnTo>
                      <a:pt x="180" y="278"/>
                    </a:lnTo>
                    <a:lnTo>
                      <a:pt x="180" y="278"/>
                    </a:lnTo>
                    <a:lnTo>
                      <a:pt x="176" y="290"/>
                    </a:lnTo>
                    <a:lnTo>
                      <a:pt x="94" y="302"/>
                    </a:lnTo>
                    <a:close/>
                    <a:moveTo>
                      <a:pt x="132" y="362"/>
                    </a:moveTo>
                    <a:lnTo>
                      <a:pt x="132" y="362"/>
                    </a:lnTo>
                    <a:lnTo>
                      <a:pt x="124" y="362"/>
                    </a:lnTo>
                    <a:lnTo>
                      <a:pt x="118" y="360"/>
                    </a:lnTo>
                    <a:lnTo>
                      <a:pt x="114" y="356"/>
                    </a:lnTo>
                    <a:lnTo>
                      <a:pt x="108" y="348"/>
                    </a:lnTo>
                    <a:lnTo>
                      <a:pt x="160" y="340"/>
                    </a:lnTo>
                    <a:lnTo>
                      <a:pt x="160" y="340"/>
                    </a:lnTo>
                    <a:lnTo>
                      <a:pt x="154" y="352"/>
                    </a:lnTo>
                    <a:lnTo>
                      <a:pt x="148" y="360"/>
                    </a:lnTo>
                    <a:lnTo>
                      <a:pt x="142" y="362"/>
                    </a:lnTo>
                    <a:lnTo>
                      <a:pt x="132" y="362"/>
                    </a:lnTo>
                    <a:lnTo>
                      <a:pt x="132" y="362"/>
                    </a:lnTo>
                    <a:close/>
                    <a:moveTo>
                      <a:pt x="190" y="254"/>
                    </a:moveTo>
                    <a:lnTo>
                      <a:pt x="76" y="254"/>
                    </a:lnTo>
                    <a:lnTo>
                      <a:pt x="76" y="254"/>
                    </a:lnTo>
                    <a:lnTo>
                      <a:pt x="56" y="216"/>
                    </a:lnTo>
                    <a:lnTo>
                      <a:pt x="56" y="216"/>
                    </a:lnTo>
                    <a:lnTo>
                      <a:pt x="44" y="194"/>
                    </a:lnTo>
                    <a:lnTo>
                      <a:pt x="34" y="172"/>
                    </a:lnTo>
                    <a:lnTo>
                      <a:pt x="28" y="152"/>
                    </a:lnTo>
                    <a:lnTo>
                      <a:pt x="26" y="142"/>
                    </a:lnTo>
                    <a:lnTo>
                      <a:pt x="24" y="134"/>
                    </a:lnTo>
                    <a:lnTo>
                      <a:pt x="24" y="134"/>
                    </a:lnTo>
                    <a:lnTo>
                      <a:pt x="26" y="112"/>
                    </a:lnTo>
                    <a:lnTo>
                      <a:pt x="32" y="92"/>
                    </a:lnTo>
                    <a:lnTo>
                      <a:pt x="42" y="72"/>
                    </a:lnTo>
                    <a:lnTo>
                      <a:pt x="56" y="56"/>
                    </a:lnTo>
                    <a:lnTo>
                      <a:pt x="72" y="44"/>
                    </a:lnTo>
                    <a:lnTo>
                      <a:pt x="90" y="34"/>
                    </a:lnTo>
                    <a:lnTo>
                      <a:pt x="112" y="28"/>
                    </a:lnTo>
                    <a:lnTo>
                      <a:pt x="132" y="24"/>
                    </a:lnTo>
                    <a:lnTo>
                      <a:pt x="132" y="24"/>
                    </a:lnTo>
                    <a:lnTo>
                      <a:pt x="154" y="28"/>
                    </a:lnTo>
                    <a:lnTo>
                      <a:pt x="176" y="34"/>
                    </a:lnTo>
                    <a:lnTo>
                      <a:pt x="194" y="44"/>
                    </a:lnTo>
                    <a:lnTo>
                      <a:pt x="210" y="56"/>
                    </a:lnTo>
                    <a:lnTo>
                      <a:pt x="222" y="72"/>
                    </a:lnTo>
                    <a:lnTo>
                      <a:pt x="232" y="92"/>
                    </a:lnTo>
                    <a:lnTo>
                      <a:pt x="240" y="112"/>
                    </a:lnTo>
                    <a:lnTo>
                      <a:pt x="242" y="134"/>
                    </a:lnTo>
                    <a:lnTo>
                      <a:pt x="242" y="134"/>
                    </a:lnTo>
                    <a:lnTo>
                      <a:pt x="240" y="142"/>
                    </a:lnTo>
                    <a:lnTo>
                      <a:pt x="238" y="152"/>
                    </a:lnTo>
                    <a:lnTo>
                      <a:pt x="232" y="172"/>
                    </a:lnTo>
                    <a:lnTo>
                      <a:pt x="220" y="194"/>
                    </a:lnTo>
                    <a:lnTo>
                      <a:pt x="210" y="216"/>
                    </a:lnTo>
                    <a:lnTo>
                      <a:pt x="210" y="216"/>
                    </a:lnTo>
                    <a:lnTo>
                      <a:pt x="190" y="254"/>
                    </a:lnTo>
                    <a:lnTo>
                      <a:pt x="190" y="254"/>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86" name="Freeform 133"/>
              <p:cNvSpPr/>
              <p:nvPr/>
            </p:nvSpPr>
            <p:spPr bwMode="auto">
              <a:xfrm>
                <a:off x="7342188" y="339725"/>
                <a:ext cx="123825" cy="123825"/>
              </a:xfrm>
              <a:custGeom>
                <a:avLst/>
                <a:gdLst/>
                <a:ahLst/>
                <a:cxnLst>
                  <a:cxn ang="0">
                    <a:pos x="72" y="0"/>
                  </a:cxn>
                  <a:cxn ang="0">
                    <a:pos x="72" y="0"/>
                  </a:cxn>
                  <a:cxn ang="0">
                    <a:pos x="58" y="0"/>
                  </a:cxn>
                  <a:cxn ang="0">
                    <a:pos x="44" y="4"/>
                  </a:cxn>
                  <a:cxn ang="0">
                    <a:pos x="32" y="12"/>
                  </a:cxn>
                  <a:cxn ang="0">
                    <a:pos x="22" y="20"/>
                  </a:cxn>
                  <a:cxn ang="0">
                    <a:pos x="12" y="32"/>
                  </a:cxn>
                  <a:cxn ang="0">
                    <a:pos x="6" y="44"/>
                  </a:cxn>
                  <a:cxn ang="0">
                    <a:pos x="2" y="56"/>
                  </a:cxn>
                  <a:cxn ang="0">
                    <a:pos x="0" y="72"/>
                  </a:cxn>
                  <a:cxn ang="0">
                    <a:pos x="0" y="72"/>
                  </a:cxn>
                  <a:cxn ang="0">
                    <a:pos x="2" y="76"/>
                  </a:cxn>
                  <a:cxn ang="0">
                    <a:pos x="6" y="78"/>
                  </a:cxn>
                  <a:cxn ang="0">
                    <a:pos x="6" y="78"/>
                  </a:cxn>
                  <a:cxn ang="0">
                    <a:pos x="10" y="76"/>
                  </a:cxn>
                  <a:cxn ang="0">
                    <a:pos x="12" y="72"/>
                  </a:cxn>
                  <a:cxn ang="0">
                    <a:pos x="12" y="72"/>
                  </a:cxn>
                  <a:cxn ang="0">
                    <a:pos x="14" y="60"/>
                  </a:cxn>
                  <a:cxn ang="0">
                    <a:pos x="18" y="48"/>
                  </a:cxn>
                  <a:cxn ang="0">
                    <a:pos x="22" y="38"/>
                  </a:cxn>
                  <a:cxn ang="0">
                    <a:pos x="30" y="28"/>
                  </a:cxn>
                  <a:cxn ang="0">
                    <a:pos x="40" y="22"/>
                  </a:cxn>
                  <a:cxn ang="0">
                    <a:pos x="50" y="16"/>
                  </a:cxn>
                  <a:cxn ang="0">
                    <a:pos x="60" y="12"/>
                  </a:cxn>
                  <a:cxn ang="0">
                    <a:pos x="72" y="12"/>
                  </a:cxn>
                  <a:cxn ang="0">
                    <a:pos x="72" y="12"/>
                  </a:cxn>
                  <a:cxn ang="0">
                    <a:pos x="78" y="10"/>
                  </a:cxn>
                  <a:cxn ang="0">
                    <a:pos x="78" y="6"/>
                  </a:cxn>
                  <a:cxn ang="0">
                    <a:pos x="78" y="6"/>
                  </a:cxn>
                  <a:cxn ang="0">
                    <a:pos x="78" y="0"/>
                  </a:cxn>
                  <a:cxn ang="0">
                    <a:pos x="72" y="0"/>
                  </a:cxn>
                  <a:cxn ang="0">
                    <a:pos x="72" y="0"/>
                  </a:cxn>
                </a:cxnLst>
                <a:rect l="0" t="0" r="r" b="b"/>
                <a:pathLst>
                  <a:path w="78" h="78">
                    <a:moveTo>
                      <a:pt x="72" y="0"/>
                    </a:moveTo>
                    <a:lnTo>
                      <a:pt x="72" y="0"/>
                    </a:lnTo>
                    <a:lnTo>
                      <a:pt x="58" y="0"/>
                    </a:lnTo>
                    <a:lnTo>
                      <a:pt x="44" y="4"/>
                    </a:lnTo>
                    <a:lnTo>
                      <a:pt x="32" y="12"/>
                    </a:lnTo>
                    <a:lnTo>
                      <a:pt x="22" y="20"/>
                    </a:lnTo>
                    <a:lnTo>
                      <a:pt x="12" y="32"/>
                    </a:lnTo>
                    <a:lnTo>
                      <a:pt x="6" y="44"/>
                    </a:lnTo>
                    <a:lnTo>
                      <a:pt x="2" y="56"/>
                    </a:lnTo>
                    <a:lnTo>
                      <a:pt x="0" y="72"/>
                    </a:lnTo>
                    <a:lnTo>
                      <a:pt x="0" y="72"/>
                    </a:lnTo>
                    <a:lnTo>
                      <a:pt x="2" y="76"/>
                    </a:lnTo>
                    <a:lnTo>
                      <a:pt x="6" y="78"/>
                    </a:lnTo>
                    <a:lnTo>
                      <a:pt x="6" y="78"/>
                    </a:lnTo>
                    <a:lnTo>
                      <a:pt x="10" y="76"/>
                    </a:lnTo>
                    <a:lnTo>
                      <a:pt x="12" y="72"/>
                    </a:lnTo>
                    <a:lnTo>
                      <a:pt x="12" y="72"/>
                    </a:lnTo>
                    <a:lnTo>
                      <a:pt x="14" y="60"/>
                    </a:lnTo>
                    <a:lnTo>
                      <a:pt x="18" y="48"/>
                    </a:lnTo>
                    <a:lnTo>
                      <a:pt x="22" y="38"/>
                    </a:lnTo>
                    <a:lnTo>
                      <a:pt x="30" y="28"/>
                    </a:lnTo>
                    <a:lnTo>
                      <a:pt x="40" y="22"/>
                    </a:lnTo>
                    <a:lnTo>
                      <a:pt x="50" y="16"/>
                    </a:lnTo>
                    <a:lnTo>
                      <a:pt x="60" y="12"/>
                    </a:lnTo>
                    <a:lnTo>
                      <a:pt x="72" y="12"/>
                    </a:lnTo>
                    <a:lnTo>
                      <a:pt x="72" y="12"/>
                    </a:lnTo>
                    <a:lnTo>
                      <a:pt x="78" y="10"/>
                    </a:lnTo>
                    <a:lnTo>
                      <a:pt x="78" y="6"/>
                    </a:lnTo>
                    <a:lnTo>
                      <a:pt x="78" y="6"/>
                    </a:lnTo>
                    <a:lnTo>
                      <a:pt x="78" y="0"/>
                    </a:lnTo>
                    <a:lnTo>
                      <a:pt x="72" y="0"/>
                    </a:lnTo>
                    <a:lnTo>
                      <a:pt x="72" y="0"/>
                    </a:lnTo>
                    <a:close/>
                  </a:path>
                </a:pathLst>
              </a:custGeom>
              <a:grpFill/>
              <a:ln w="9525">
                <a:noFill/>
                <a:round/>
              </a:ln>
            </p:spPr>
            <p:txBody>
              <a:bodyPr vert="horz" wrap="square" lIns="121920" tIns="60960" rIns="121920" bIns="60960" numCol="1" anchor="t" anchorCtr="0" compatLnSpc="1"/>
              <a:lstStyle/>
              <a:p>
                <a:endParaRPr lang="zh-CN" altLang="en-US" sz="3200"/>
              </a:p>
            </p:txBody>
          </p:sp>
        </p:grpSp>
      </p:grpSp>
      <p:grpSp>
        <p:nvGrpSpPr>
          <p:cNvPr id="90" name="组 89"/>
          <p:cNvGrpSpPr/>
          <p:nvPr/>
        </p:nvGrpSpPr>
        <p:grpSpPr>
          <a:xfrm>
            <a:off x="9815873" y="2828674"/>
            <a:ext cx="1207976" cy="1200655"/>
            <a:chOff x="4371975" y="1790700"/>
            <a:chExt cx="523875" cy="520700"/>
          </a:xfrm>
          <a:solidFill>
            <a:schemeClr val="bg1"/>
          </a:solidFill>
        </p:grpSpPr>
        <p:sp>
          <p:nvSpPr>
            <p:cNvPr id="91" name="Freeform 105"/>
            <p:cNvSpPr>
              <a:spLocks noEditPoints="1"/>
            </p:cNvSpPr>
            <p:nvPr/>
          </p:nvSpPr>
          <p:spPr bwMode="auto">
            <a:xfrm>
              <a:off x="4371975" y="1790700"/>
              <a:ext cx="523875" cy="520700"/>
            </a:xfrm>
            <a:custGeom>
              <a:avLst/>
              <a:gdLst/>
              <a:ahLst/>
              <a:cxnLst>
                <a:cxn ang="0">
                  <a:pos x="328" y="140"/>
                </a:cxn>
                <a:cxn ang="0">
                  <a:pos x="304" y="76"/>
                </a:cxn>
                <a:cxn ang="0">
                  <a:pos x="270" y="38"/>
                </a:cxn>
                <a:cxn ang="0">
                  <a:pos x="222" y="10"/>
                </a:cxn>
                <a:cxn ang="0">
                  <a:pos x="180" y="0"/>
                </a:cxn>
                <a:cxn ang="0">
                  <a:pos x="150" y="0"/>
                </a:cxn>
                <a:cxn ang="0">
                  <a:pos x="108" y="10"/>
                </a:cxn>
                <a:cxn ang="0">
                  <a:pos x="40" y="18"/>
                </a:cxn>
                <a:cxn ang="0">
                  <a:pos x="26" y="76"/>
                </a:cxn>
                <a:cxn ang="0">
                  <a:pos x="2" y="140"/>
                </a:cxn>
                <a:cxn ang="0">
                  <a:pos x="2" y="188"/>
                </a:cxn>
                <a:cxn ang="0">
                  <a:pos x="28" y="254"/>
                </a:cxn>
                <a:cxn ang="0">
                  <a:pos x="62" y="292"/>
                </a:cxn>
                <a:cxn ang="0">
                  <a:pos x="110" y="318"/>
                </a:cxn>
                <a:cxn ang="0">
                  <a:pos x="150" y="328"/>
                </a:cxn>
                <a:cxn ang="0">
                  <a:pos x="180" y="328"/>
                </a:cxn>
                <a:cxn ang="0">
                  <a:pos x="220" y="318"/>
                </a:cxn>
                <a:cxn ang="0">
                  <a:pos x="290" y="314"/>
                </a:cxn>
                <a:cxn ang="0">
                  <a:pos x="302" y="254"/>
                </a:cxn>
                <a:cxn ang="0">
                  <a:pos x="328" y="188"/>
                </a:cxn>
                <a:cxn ang="0">
                  <a:pos x="26" y="164"/>
                </a:cxn>
                <a:cxn ang="0">
                  <a:pos x="28" y="136"/>
                </a:cxn>
                <a:cxn ang="0">
                  <a:pos x="42" y="98"/>
                </a:cxn>
                <a:cxn ang="0">
                  <a:pos x="66" y="66"/>
                </a:cxn>
                <a:cxn ang="0">
                  <a:pos x="98" y="42"/>
                </a:cxn>
                <a:cxn ang="0">
                  <a:pos x="136" y="28"/>
                </a:cxn>
                <a:cxn ang="0">
                  <a:pos x="164" y="24"/>
                </a:cxn>
                <a:cxn ang="0">
                  <a:pos x="206" y="30"/>
                </a:cxn>
                <a:cxn ang="0">
                  <a:pos x="244" y="48"/>
                </a:cxn>
                <a:cxn ang="0">
                  <a:pos x="272" y="76"/>
                </a:cxn>
                <a:cxn ang="0">
                  <a:pos x="294" y="110"/>
                </a:cxn>
                <a:cxn ang="0">
                  <a:pos x="304" y="150"/>
                </a:cxn>
                <a:cxn ang="0">
                  <a:pos x="304" y="178"/>
                </a:cxn>
                <a:cxn ang="0">
                  <a:pos x="294" y="218"/>
                </a:cxn>
                <a:cxn ang="0">
                  <a:pos x="272" y="254"/>
                </a:cxn>
                <a:cxn ang="0">
                  <a:pos x="244" y="280"/>
                </a:cxn>
                <a:cxn ang="0">
                  <a:pos x="206" y="298"/>
                </a:cxn>
                <a:cxn ang="0">
                  <a:pos x="164" y="304"/>
                </a:cxn>
                <a:cxn ang="0">
                  <a:pos x="136" y="302"/>
                </a:cxn>
                <a:cxn ang="0">
                  <a:pos x="98" y="288"/>
                </a:cxn>
                <a:cxn ang="0">
                  <a:pos x="66" y="264"/>
                </a:cxn>
                <a:cxn ang="0">
                  <a:pos x="42" y="230"/>
                </a:cxn>
                <a:cxn ang="0">
                  <a:pos x="28" y="192"/>
                </a:cxn>
                <a:cxn ang="0">
                  <a:pos x="26" y="164"/>
                </a:cxn>
              </a:cxnLst>
              <a:rect l="0" t="0" r="r" b="b"/>
              <a:pathLst>
                <a:path w="330" h="328">
                  <a:moveTo>
                    <a:pt x="330" y="164"/>
                  </a:moveTo>
                  <a:lnTo>
                    <a:pt x="330" y="164"/>
                  </a:lnTo>
                  <a:lnTo>
                    <a:pt x="328" y="140"/>
                  </a:lnTo>
                  <a:lnTo>
                    <a:pt x="322" y="118"/>
                  </a:lnTo>
                  <a:lnTo>
                    <a:pt x="314" y="96"/>
                  </a:lnTo>
                  <a:lnTo>
                    <a:pt x="304" y="76"/>
                  </a:lnTo>
                  <a:lnTo>
                    <a:pt x="326" y="54"/>
                  </a:lnTo>
                  <a:lnTo>
                    <a:pt x="290" y="18"/>
                  </a:lnTo>
                  <a:lnTo>
                    <a:pt x="270" y="38"/>
                  </a:lnTo>
                  <a:lnTo>
                    <a:pt x="270" y="38"/>
                  </a:lnTo>
                  <a:lnTo>
                    <a:pt x="246" y="22"/>
                  </a:lnTo>
                  <a:lnTo>
                    <a:pt x="222" y="10"/>
                  </a:lnTo>
                  <a:lnTo>
                    <a:pt x="208" y="6"/>
                  </a:lnTo>
                  <a:lnTo>
                    <a:pt x="194" y="2"/>
                  </a:lnTo>
                  <a:lnTo>
                    <a:pt x="180" y="0"/>
                  </a:lnTo>
                  <a:lnTo>
                    <a:pt x="164" y="0"/>
                  </a:lnTo>
                  <a:lnTo>
                    <a:pt x="164" y="0"/>
                  </a:lnTo>
                  <a:lnTo>
                    <a:pt x="150" y="0"/>
                  </a:lnTo>
                  <a:lnTo>
                    <a:pt x="136" y="2"/>
                  </a:lnTo>
                  <a:lnTo>
                    <a:pt x="122" y="6"/>
                  </a:lnTo>
                  <a:lnTo>
                    <a:pt x="108" y="10"/>
                  </a:lnTo>
                  <a:lnTo>
                    <a:pt x="84" y="22"/>
                  </a:lnTo>
                  <a:lnTo>
                    <a:pt x="60" y="38"/>
                  </a:lnTo>
                  <a:lnTo>
                    <a:pt x="40" y="18"/>
                  </a:lnTo>
                  <a:lnTo>
                    <a:pt x="4" y="54"/>
                  </a:lnTo>
                  <a:lnTo>
                    <a:pt x="26" y="76"/>
                  </a:lnTo>
                  <a:lnTo>
                    <a:pt x="26" y="76"/>
                  </a:lnTo>
                  <a:lnTo>
                    <a:pt x="16" y="96"/>
                  </a:lnTo>
                  <a:lnTo>
                    <a:pt x="8" y="118"/>
                  </a:lnTo>
                  <a:lnTo>
                    <a:pt x="2" y="140"/>
                  </a:lnTo>
                  <a:lnTo>
                    <a:pt x="0" y="164"/>
                  </a:lnTo>
                  <a:lnTo>
                    <a:pt x="0" y="164"/>
                  </a:lnTo>
                  <a:lnTo>
                    <a:pt x="2" y="188"/>
                  </a:lnTo>
                  <a:lnTo>
                    <a:pt x="8" y="212"/>
                  </a:lnTo>
                  <a:lnTo>
                    <a:pt x="16" y="234"/>
                  </a:lnTo>
                  <a:lnTo>
                    <a:pt x="28" y="254"/>
                  </a:lnTo>
                  <a:lnTo>
                    <a:pt x="4" y="278"/>
                  </a:lnTo>
                  <a:lnTo>
                    <a:pt x="40" y="314"/>
                  </a:lnTo>
                  <a:lnTo>
                    <a:pt x="62" y="292"/>
                  </a:lnTo>
                  <a:lnTo>
                    <a:pt x="62" y="292"/>
                  </a:lnTo>
                  <a:lnTo>
                    <a:pt x="84" y="308"/>
                  </a:lnTo>
                  <a:lnTo>
                    <a:pt x="110" y="318"/>
                  </a:lnTo>
                  <a:lnTo>
                    <a:pt x="122" y="322"/>
                  </a:lnTo>
                  <a:lnTo>
                    <a:pt x="136" y="326"/>
                  </a:lnTo>
                  <a:lnTo>
                    <a:pt x="150" y="328"/>
                  </a:lnTo>
                  <a:lnTo>
                    <a:pt x="164" y="328"/>
                  </a:lnTo>
                  <a:lnTo>
                    <a:pt x="164" y="328"/>
                  </a:lnTo>
                  <a:lnTo>
                    <a:pt x="180" y="328"/>
                  </a:lnTo>
                  <a:lnTo>
                    <a:pt x="194" y="326"/>
                  </a:lnTo>
                  <a:lnTo>
                    <a:pt x="208" y="322"/>
                  </a:lnTo>
                  <a:lnTo>
                    <a:pt x="220" y="318"/>
                  </a:lnTo>
                  <a:lnTo>
                    <a:pt x="246" y="308"/>
                  </a:lnTo>
                  <a:lnTo>
                    <a:pt x="268" y="292"/>
                  </a:lnTo>
                  <a:lnTo>
                    <a:pt x="290" y="314"/>
                  </a:lnTo>
                  <a:lnTo>
                    <a:pt x="326" y="278"/>
                  </a:lnTo>
                  <a:lnTo>
                    <a:pt x="302" y="254"/>
                  </a:lnTo>
                  <a:lnTo>
                    <a:pt x="302" y="254"/>
                  </a:lnTo>
                  <a:lnTo>
                    <a:pt x="314" y="234"/>
                  </a:lnTo>
                  <a:lnTo>
                    <a:pt x="322" y="212"/>
                  </a:lnTo>
                  <a:lnTo>
                    <a:pt x="328" y="188"/>
                  </a:lnTo>
                  <a:lnTo>
                    <a:pt x="330" y="164"/>
                  </a:lnTo>
                  <a:lnTo>
                    <a:pt x="330" y="164"/>
                  </a:lnTo>
                  <a:close/>
                  <a:moveTo>
                    <a:pt x="26" y="164"/>
                  </a:moveTo>
                  <a:lnTo>
                    <a:pt x="26" y="164"/>
                  </a:lnTo>
                  <a:lnTo>
                    <a:pt x="26" y="150"/>
                  </a:lnTo>
                  <a:lnTo>
                    <a:pt x="28" y="136"/>
                  </a:lnTo>
                  <a:lnTo>
                    <a:pt x="32" y="122"/>
                  </a:lnTo>
                  <a:lnTo>
                    <a:pt x="36" y="110"/>
                  </a:lnTo>
                  <a:lnTo>
                    <a:pt x="42" y="98"/>
                  </a:lnTo>
                  <a:lnTo>
                    <a:pt x="50" y="86"/>
                  </a:lnTo>
                  <a:lnTo>
                    <a:pt x="58" y="76"/>
                  </a:lnTo>
                  <a:lnTo>
                    <a:pt x="66" y="66"/>
                  </a:lnTo>
                  <a:lnTo>
                    <a:pt x="76" y="56"/>
                  </a:lnTo>
                  <a:lnTo>
                    <a:pt x="86" y="48"/>
                  </a:lnTo>
                  <a:lnTo>
                    <a:pt x="98" y="42"/>
                  </a:lnTo>
                  <a:lnTo>
                    <a:pt x="110" y="36"/>
                  </a:lnTo>
                  <a:lnTo>
                    <a:pt x="124" y="30"/>
                  </a:lnTo>
                  <a:lnTo>
                    <a:pt x="136" y="28"/>
                  </a:lnTo>
                  <a:lnTo>
                    <a:pt x="150" y="26"/>
                  </a:lnTo>
                  <a:lnTo>
                    <a:pt x="164" y="24"/>
                  </a:lnTo>
                  <a:lnTo>
                    <a:pt x="164" y="24"/>
                  </a:lnTo>
                  <a:lnTo>
                    <a:pt x="180" y="26"/>
                  </a:lnTo>
                  <a:lnTo>
                    <a:pt x="194" y="28"/>
                  </a:lnTo>
                  <a:lnTo>
                    <a:pt x="206" y="30"/>
                  </a:lnTo>
                  <a:lnTo>
                    <a:pt x="220" y="36"/>
                  </a:lnTo>
                  <a:lnTo>
                    <a:pt x="232" y="42"/>
                  </a:lnTo>
                  <a:lnTo>
                    <a:pt x="244" y="48"/>
                  </a:lnTo>
                  <a:lnTo>
                    <a:pt x="254" y="56"/>
                  </a:lnTo>
                  <a:lnTo>
                    <a:pt x="264" y="66"/>
                  </a:lnTo>
                  <a:lnTo>
                    <a:pt x="272" y="76"/>
                  </a:lnTo>
                  <a:lnTo>
                    <a:pt x="280" y="86"/>
                  </a:lnTo>
                  <a:lnTo>
                    <a:pt x="288" y="98"/>
                  </a:lnTo>
                  <a:lnTo>
                    <a:pt x="294" y="110"/>
                  </a:lnTo>
                  <a:lnTo>
                    <a:pt x="298" y="122"/>
                  </a:lnTo>
                  <a:lnTo>
                    <a:pt x="302" y="136"/>
                  </a:lnTo>
                  <a:lnTo>
                    <a:pt x="304" y="150"/>
                  </a:lnTo>
                  <a:lnTo>
                    <a:pt x="304" y="164"/>
                  </a:lnTo>
                  <a:lnTo>
                    <a:pt x="304" y="164"/>
                  </a:lnTo>
                  <a:lnTo>
                    <a:pt x="304" y="178"/>
                  </a:lnTo>
                  <a:lnTo>
                    <a:pt x="302" y="192"/>
                  </a:lnTo>
                  <a:lnTo>
                    <a:pt x="298" y="206"/>
                  </a:lnTo>
                  <a:lnTo>
                    <a:pt x="294" y="218"/>
                  </a:lnTo>
                  <a:lnTo>
                    <a:pt x="288" y="230"/>
                  </a:lnTo>
                  <a:lnTo>
                    <a:pt x="280" y="242"/>
                  </a:lnTo>
                  <a:lnTo>
                    <a:pt x="272" y="254"/>
                  </a:lnTo>
                  <a:lnTo>
                    <a:pt x="264" y="264"/>
                  </a:lnTo>
                  <a:lnTo>
                    <a:pt x="254" y="272"/>
                  </a:lnTo>
                  <a:lnTo>
                    <a:pt x="244" y="280"/>
                  </a:lnTo>
                  <a:lnTo>
                    <a:pt x="232" y="288"/>
                  </a:lnTo>
                  <a:lnTo>
                    <a:pt x="220" y="294"/>
                  </a:lnTo>
                  <a:lnTo>
                    <a:pt x="206" y="298"/>
                  </a:lnTo>
                  <a:lnTo>
                    <a:pt x="194" y="302"/>
                  </a:lnTo>
                  <a:lnTo>
                    <a:pt x="180" y="304"/>
                  </a:lnTo>
                  <a:lnTo>
                    <a:pt x="164" y="304"/>
                  </a:lnTo>
                  <a:lnTo>
                    <a:pt x="164" y="304"/>
                  </a:lnTo>
                  <a:lnTo>
                    <a:pt x="150" y="304"/>
                  </a:lnTo>
                  <a:lnTo>
                    <a:pt x="136" y="302"/>
                  </a:lnTo>
                  <a:lnTo>
                    <a:pt x="124" y="298"/>
                  </a:lnTo>
                  <a:lnTo>
                    <a:pt x="110" y="294"/>
                  </a:lnTo>
                  <a:lnTo>
                    <a:pt x="98" y="288"/>
                  </a:lnTo>
                  <a:lnTo>
                    <a:pt x="86" y="280"/>
                  </a:lnTo>
                  <a:lnTo>
                    <a:pt x="76" y="272"/>
                  </a:lnTo>
                  <a:lnTo>
                    <a:pt x="66" y="264"/>
                  </a:lnTo>
                  <a:lnTo>
                    <a:pt x="58" y="254"/>
                  </a:lnTo>
                  <a:lnTo>
                    <a:pt x="50" y="242"/>
                  </a:lnTo>
                  <a:lnTo>
                    <a:pt x="42" y="230"/>
                  </a:lnTo>
                  <a:lnTo>
                    <a:pt x="36" y="218"/>
                  </a:lnTo>
                  <a:lnTo>
                    <a:pt x="32" y="206"/>
                  </a:lnTo>
                  <a:lnTo>
                    <a:pt x="28" y="192"/>
                  </a:lnTo>
                  <a:lnTo>
                    <a:pt x="26" y="178"/>
                  </a:lnTo>
                  <a:lnTo>
                    <a:pt x="26" y="164"/>
                  </a:lnTo>
                  <a:lnTo>
                    <a:pt x="26" y="164"/>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92" name="Freeform 106"/>
            <p:cNvSpPr/>
            <p:nvPr/>
          </p:nvSpPr>
          <p:spPr bwMode="auto">
            <a:xfrm>
              <a:off x="4483100" y="1901825"/>
              <a:ext cx="301625" cy="298450"/>
            </a:xfrm>
            <a:custGeom>
              <a:avLst/>
              <a:gdLst/>
              <a:ahLst/>
              <a:cxnLst>
                <a:cxn ang="0">
                  <a:pos x="94" y="0"/>
                </a:cxn>
                <a:cxn ang="0">
                  <a:pos x="94" y="0"/>
                </a:cxn>
                <a:cxn ang="0">
                  <a:pos x="80" y="0"/>
                </a:cxn>
                <a:cxn ang="0">
                  <a:pos x="66" y="4"/>
                </a:cxn>
                <a:cxn ang="0">
                  <a:pos x="54" y="8"/>
                </a:cxn>
                <a:cxn ang="0">
                  <a:pos x="42" y="16"/>
                </a:cxn>
                <a:cxn ang="0">
                  <a:pos x="42" y="16"/>
                </a:cxn>
                <a:cxn ang="0">
                  <a:pos x="32" y="22"/>
                </a:cxn>
                <a:cxn ang="0">
                  <a:pos x="24" y="30"/>
                </a:cxn>
                <a:cxn ang="0">
                  <a:pos x="18" y="40"/>
                </a:cxn>
                <a:cxn ang="0">
                  <a:pos x="12" y="50"/>
                </a:cxn>
                <a:cxn ang="0">
                  <a:pos x="6" y="60"/>
                </a:cxn>
                <a:cxn ang="0">
                  <a:pos x="4" y="70"/>
                </a:cxn>
                <a:cxn ang="0">
                  <a:pos x="2" y="82"/>
                </a:cxn>
                <a:cxn ang="0">
                  <a:pos x="0" y="94"/>
                </a:cxn>
                <a:cxn ang="0">
                  <a:pos x="0" y="94"/>
                </a:cxn>
                <a:cxn ang="0">
                  <a:pos x="2" y="114"/>
                </a:cxn>
                <a:cxn ang="0">
                  <a:pos x="8" y="132"/>
                </a:cxn>
                <a:cxn ang="0">
                  <a:pos x="16" y="148"/>
                </a:cxn>
                <a:cxn ang="0">
                  <a:pos x="28" y="162"/>
                </a:cxn>
                <a:cxn ang="0">
                  <a:pos x="42" y="172"/>
                </a:cxn>
                <a:cxn ang="0">
                  <a:pos x="58" y="182"/>
                </a:cxn>
                <a:cxn ang="0">
                  <a:pos x="76" y="188"/>
                </a:cxn>
                <a:cxn ang="0">
                  <a:pos x="94" y="188"/>
                </a:cxn>
                <a:cxn ang="0">
                  <a:pos x="94" y="188"/>
                </a:cxn>
                <a:cxn ang="0">
                  <a:pos x="94" y="188"/>
                </a:cxn>
                <a:cxn ang="0">
                  <a:pos x="94" y="188"/>
                </a:cxn>
                <a:cxn ang="0">
                  <a:pos x="94" y="188"/>
                </a:cxn>
                <a:cxn ang="0">
                  <a:pos x="94" y="188"/>
                </a:cxn>
                <a:cxn ang="0">
                  <a:pos x="114" y="188"/>
                </a:cxn>
                <a:cxn ang="0">
                  <a:pos x="114" y="188"/>
                </a:cxn>
                <a:cxn ang="0">
                  <a:pos x="130" y="182"/>
                </a:cxn>
                <a:cxn ang="0">
                  <a:pos x="144" y="176"/>
                </a:cxn>
                <a:cxn ang="0">
                  <a:pos x="156" y="166"/>
                </a:cxn>
                <a:cxn ang="0">
                  <a:pos x="168" y="154"/>
                </a:cxn>
                <a:cxn ang="0">
                  <a:pos x="178" y="142"/>
                </a:cxn>
                <a:cxn ang="0">
                  <a:pos x="184" y="126"/>
                </a:cxn>
                <a:cxn ang="0">
                  <a:pos x="188" y="112"/>
                </a:cxn>
                <a:cxn ang="0">
                  <a:pos x="190" y="94"/>
                </a:cxn>
                <a:cxn ang="0">
                  <a:pos x="190" y="94"/>
                </a:cxn>
                <a:cxn ang="0">
                  <a:pos x="188" y="78"/>
                </a:cxn>
                <a:cxn ang="0">
                  <a:pos x="184" y="62"/>
                </a:cxn>
                <a:cxn ang="0">
                  <a:pos x="178" y="48"/>
                </a:cxn>
                <a:cxn ang="0">
                  <a:pos x="168" y="34"/>
                </a:cxn>
                <a:cxn ang="0">
                  <a:pos x="168" y="34"/>
                </a:cxn>
                <a:cxn ang="0">
                  <a:pos x="154" y="20"/>
                </a:cxn>
                <a:cxn ang="0">
                  <a:pos x="136" y="8"/>
                </a:cxn>
                <a:cxn ang="0">
                  <a:pos x="116" y="2"/>
                </a:cxn>
                <a:cxn ang="0">
                  <a:pos x="106" y="0"/>
                </a:cxn>
                <a:cxn ang="0">
                  <a:pos x="94" y="0"/>
                </a:cxn>
                <a:cxn ang="0">
                  <a:pos x="94" y="0"/>
                </a:cxn>
              </a:cxnLst>
              <a:rect l="0" t="0" r="r" b="b"/>
              <a:pathLst>
                <a:path w="190" h="188">
                  <a:moveTo>
                    <a:pt x="94" y="0"/>
                  </a:moveTo>
                  <a:lnTo>
                    <a:pt x="94" y="0"/>
                  </a:lnTo>
                  <a:lnTo>
                    <a:pt x="80" y="0"/>
                  </a:lnTo>
                  <a:lnTo>
                    <a:pt x="66" y="4"/>
                  </a:lnTo>
                  <a:lnTo>
                    <a:pt x="54" y="8"/>
                  </a:lnTo>
                  <a:lnTo>
                    <a:pt x="42" y="16"/>
                  </a:lnTo>
                  <a:lnTo>
                    <a:pt x="42" y="16"/>
                  </a:lnTo>
                  <a:lnTo>
                    <a:pt x="32" y="22"/>
                  </a:lnTo>
                  <a:lnTo>
                    <a:pt x="24" y="30"/>
                  </a:lnTo>
                  <a:lnTo>
                    <a:pt x="18" y="40"/>
                  </a:lnTo>
                  <a:lnTo>
                    <a:pt x="12" y="50"/>
                  </a:lnTo>
                  <a:lnTo>
                    <a:pt x="6" y="60"/>
                  </a:lnTo>
                  <a:lnTo>
                    <a:pt x="4" y="70"/>
                  </a:lnTo>
                  <a:lnTo>
                    <a:pt x="2" y="82"/>
                  </a:lnTo>
                  <a:lnTo>
                    <a:pt x="0" y="94"/>
                  </a:lnTo>
                  <a:lnTo>
                    <a:pt x="0" y="94"/>
                  </a:lnTo>
                  <a:lnTo>
                    <a:pt x="2" y="114"/>
                  </a:lnTo>
                  <a:lnTo>
                    <a:pt x="8" y="132"/>
                  </a:lnTo>
                  <a:lnTo>
                    <a:pt x="16" y="148"/>
                  </a:lnTo>
                  <a:lnTo>
                    <a:pt x="28" y="162"/>
                  </a:lnTo>
                  <a:lnTo>
                    <a:pt x="42" y="172"/>
                  </a:lnTo>
                  <a:lnTo>
                    <a:pt x="58" y="182"/>
                  </a:lnTo>
                  <a:lnTo>
                    <a:pt x="76" y="188"/>
                  </a:lnTo>
                  <a:lnTo>
                    <a:pt x="94" y="188"/>
                  </a:lnTo>
                  <a:lnTo>
                    <a:pt x="94" y="188"/>
                  </a:lnTo>
                  <a:lnTo>
                    <a:pt x="94" y="188"/>
                  </a:lnTo>
                  <a:lnTo>
                    <a:pt x="94" y="188"/>
                  </a:lnTo>
                  <a:lnTo>
                    <a:pt x="94" y="188"/>
                  </a:lnTo>
                  <a:lnTo>
                    <a:pt x="94" y="188"/>
                  </a:lnTo>
                  <a:lnTo>
                    <a:pt x="114" y="188"/>
                  </a:lnTo>
                  <a:lnTo>
                    <a:pt x="114" y="188"/>
                  </a:lnTo>
                  <a:lnTo>
                    <a:pt x="130" y="182"/>
                  </a:lnTo>
                  <a:lnTo>
                    <a:pt x="144" y="176"/>
                  </a:lnTo>
                  <a:lnTo>
                    <a:pt x="156" y="166"/>
                  </a:lnTo>
                  <a:lnTo>
                    <a:pt x="168" y="154"/>
                  </a:lnTo>
                  <a:lnTo>
                    <a:pt x="178" y="142"/>
                  </a:lnTo>
                  <a:lnTo>
                    <a:pt x="184" y="126"/>
                  </a:lnTo>
                  <a:lnTo>
                    <a:pt x="188" y="112"/>
                  </a:lnTo>
                  <a:lnTo>
                    <a:pt x="190" y="94"/>
                  </a:lnTo>
                  <a:lnTo>
                    <a:pt x="190" y="94"/>
                  </a:lnTo>
                  <a:lnTo>
                    <a:pt x="188" y="78"/>
                  </a:lnTo>
                  <a:lnTo>
                    <a:pt x="184" y="62"/>
                  </a:lnTo>
                  <a:lnTo>
                    <a:pt x="178" y="48"/>
                  </a:lnTo>
                  <a:lnTo>
                    <a:pt x="168" y="34"/>
                  </a:lnTo>
                  <a:lnTo>
                    <a:pt x="168" y="34"/>
                  </a:lnTo>
                  <a:lnTo>
                    <a:pt x="154" y="20"/>
                  </a:lnTo>
                  <a:lnTo>
                    <a:pt x="136" y="8"/>
                  </a:lnTo>
                  <a:lnTo>
                    <a:pt x="116" y="2"/>
                  </a:lnTo>
                  <a:lnTo>
                    <a:pt x="106" y="0"/>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sz="3200"/>
            </a:p>
          </p:txBody>
        </p:sp>
      </p:grpSp>
      <p:sp>
        <p:nvSpPr>
          <p:cNvPr id="93" name="文本框 92"/>
          <p:cNvSpPr txBox="1"/>
          <p:nvPr/>
        </p:nvSpPr>
        <p:spPr>
          <a:xfrm>
            <a:off x="9781763" y="4785335"/>
            <a:ext cx="1275080" cy="417195"/>
          </a:xfrm>
          <a:prstGeom prst="rect">
            <a:avLst/>
          </a:prstGeom>
          <a:noFill/>
        </p:spPr>
        <p:txBody>
          <a:bodyPr wrap="none" rtlCol="0">
            <a:spAutoFit/>
          </a:bodyPr>
          <a:lstStyle/>
          <a:p>
            <a:pPr algn="ctr"/>
            <a:r>
              <a:rPr kumimoji="1" lang="zh-CN" altLang="en-US" sz="2135" b="1" dirty="0">
                <a:solidFill>
                  <a:schemeClr val="accent1"/>
                </a:solidFill>
              </a:rPr>
              <a:t>申报完成</a:t>
            </a:r>
            <a:endParaRPr kumimoji="1" lang="zh-CN" altLang="en-US" sz="2135"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10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10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linds(horizontal)">
                                      <p:cBhvr>
                                        <p:cTn id="18" dur="10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linds(horizontal)">
                                      <p:cBhvr>
                                        <p:cTn id="23" dur="1000"/>
                                        <p:tgtEl>
                                          <p:spTgt spid="53"/>
                                        </p:tgtEl>
                                      </p:cBhvr>
                                    </p:animEffect>
                                  </p:childTnLst>
                                </p:cTn>
                              </p:par>
                              <p:par>
                                <p:cTn id="24" presetID="3"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10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linds(horizontal)">
                                      <p:cBhvr>
                                        <p:cTn id="29" dur="10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1000"/>
                                        <p:tgtEl>
                                          <p:spTgt spid="17"/>
                                        </p:tgtEl>
                                      </p:cBhvr>
                                    </p:animEffect>
                                  </p:childTnLst>
                                </p:cTn>
                              </p:par>
                              <p:par>
                                <p:cTn id="40" presetID="3"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1000"/>
                                        <p:tgtEl>
                                          <p:spTgt spid="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linds(horizontal)">
                                      <p:cBhvr>
                                        <p:cTn id="45" dur="10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1000"/>
                                        <p:tgtEl>
                                          <p:spTgt spid="16"/>
                                        </p:tgtEl>
                                      </p:cBhvr>
                                    </p:animEffect>
                                  </p:childTnLst>
                                </p:cTn>
                              </p:par>
                              <p:par>
                                <p:cTn id="51" presetID="3" presetClass="entr" presetSubtype="1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1000"/>
                                        <p:tgtEl>
                                          <p:spTgt spid="13"/>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blinds(horizontal)">
                                      <p:cBhvr>
                                        <p:cTn id="56" dur="10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linds(horizontal)">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1000"/>
                                        <p:tgtEl>
                                          <p:spTgt spid="21"/>
                                        </p:tgtEl>
                                      </p:cBhvr>
                                    </p:animEffect>
                                  </p:childTnLst>
                                </p:cTn>
                              </p:par>
                              <p:par>
                                <p:cTn id="67" presetID="3" presetClass="entr" presetSubtype="1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1000"/>
                                        <p:tgtEl>
                                          <p:spTgt spid="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linds(horizontal)">
                                      <p:cBhvr>
                                        <p:cTn id="72" dur="1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1000"/>
                                        <p:tgtEl>
                                          <p:spTgt spid="20"/>
                                        </p:tgtEl>
                                      </p:cBhvr>
                                    </p:animEffect>
                                  </p:childTnLst>
                                </p:cTn>
                              </p:par>
                              <p:par>
                                <p:cTn id="78" presetID="3" presetClass="entr" presetSubtype="10"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linds(horizontal)">
                                      <p:cBhvr>
                                        <p:cTn id="80" dur="1000"/>
                                        <p:tgtEl>
                                          <p:spTgt spid="14"/>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blinds(horizontal)">
                                      <p:cBhvr>
                                        <p:cTn id="83" dur="10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linds(horizontal)">
                                      <p:cBhvr>
                                        <p:cTn id="88" dur="10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blinds(horizontal)">
                                      <p:cBhvr>
                                        <p:cTn id="93" dur="1000"/>
                                        <p:tgtEl>
                                          <p:spTgt spid="25"/>
                                        </p:tgtEl>
                                      </p:cBhvr>
                                    </p:animEffect>
                                  </p:childTnLst>
                                </p:cTn>
                              </p:par>
                              <p:par>
                                <p:cTn id="94" presetID="3" presetClass="entr" presetSubtype="1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blinds(horizontal)">
                                      <p:cBhvr>
                                        <p:cTn id="96" dur="1000"/>
                                        <p:tgtEl>
                                          <p:spTgt spid="11"/>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blinds(horizontal)">
                                      <p:cBhvr>
                                        <p:cTn id="99" dur="1000"/>
                                        <p:tgtEl>
                                          <p:spTgt spid="48"/>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blinds(horizontal)">
                                      <p:cBhvr>
                                        <p:cTn id="104" dur="1000"/>
                                        <p:tgtEl>
                                          <p:spTgt spid="24"/>
                                        </p:tgtEl>
                                      </p:cBhvr>
                                    </p:animEffect>
                                  </p:childTnLst>
                                </p:cTn>
                              </p:par>
                              <p:par>
                                <p:cTn id="105" presetID="3" presetClass="entr" presetSubtype="1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blinds(horizontal)">
                                      <p:cBhvr>
                                        <p:cTn id="107" dur="1000"/>
                                        <p:tgtEl>
                                          <p:spTgt spid="18"/>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blinds(horizontal)">
                                      <p:cBhvr>
                                        <p:cTn id="110" dur="10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blinds(horizontal)">
                                      <p:cBhvr>
                                        <p:cTn id="115" dur="1000"/>
                                        <p:tgtEl>
                                          <p:spTgt spid="90"/>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blinds(horizontal)">
                                      <p:cBhvr>
                                        <p:cTn id="118" dur="1000"/>
                                        <p:tgtEl>
                                          <p:spTgt spid="2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blinds(horizontal)">
                                      <p:cBhvr>
                                        <p:cTn id="121"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9" grpId="0" animBg="1"/>
      <p:bldP spid="23" grpId="0" animBg="1"/>
      <p:bldP spid="28" grpId="0" animBg="1"/>
      <p:bldP spid="43" grpId="0"/>
      <p:bldP spid="45" grpId="0"/>
      <p:bldP spid="47" grpId="0"/>
      <p:bldP spid="48" grpId="0"/>
      <p:bldP spid="54" grpId="0"/>
      <p:bldP spid="55" grpId="0"/>
      <p:bldP spid="56" grpId="0"/>
      <p:bldP spid="57" grpId="0"/>
      <p:bldP spid="9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673735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阶段一：企业申请</a:t>
            </a:r>
            <a:endParaRPr kumimoji="1" lang="zh-CN" altLang="en-US" dirty="0">
              <a:solidFill>
                <a:srgbClr val="404040"/>
              </a:solidFill>
              <a:latin typeface="Century Gothic" panose="020B0502020202020204"/>
              <a:ea typeface="微软雅黑" panose="020B0503020204020204" charset="-122"/>
            </a:endParaRPr>
          </a:p>
        </p:txBody>
      </p:sp>
      <p:sp>
        <p:nvSpPr>
          <p:cNvPr id="9" name="文本占位符 1"/>
          <p:cNvSpPr>
            <a:spLocks noGrp="1"/>
          </p:cNvSpPr>
          <p:nvPr/>
        </p:nvSpPr>
        <p:spPr>
          <a:xfrm>
            <a:off x="762635" y="775335"/>
            <a:ext cx="673735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endParaRPr kumimoji="1" lang="zh-CN" altLang="en-US" dirty="0">
              <a:solidFill>
                <a:srgbClr val="404040"/>
              </a:solidFill>
              <a:latin typeface="Century Gothic" panose="020B0502020202020204"/>
              <a:ea typeface="微软雅黑" panose="020B0503020204020204" charset="-122"/>
            </a:endParaRPr>
          </a:p>
        </p:txBody>
      </p:sp>
      <p:sp>
        <p:nvSpPr>
          <p:cNvPr id="4" name="文本框 3"/>
          <p:cNvSpPr txBox="1"/>
          <p:nvPr/>
        </p:nvSpPr>
        <p:spPr>
          <a:xfrm>
            <a:off x="1191235" y="847288"/>
            <a:ext cx="4695773" cy="6124754"/>
          </a:xfrm>
          <a:prstGeom prst="rect">
            <a:avLst/>
          </a:prstGeom>
          <a:noFill/>
          <a:ln w="9525">
            <a:noFill/>
          </a:ln>
        </p:spPr>
        <p:txBody>
          <a:bodyPr wrap="square">
            <a:spAutoFit/>
          </a:bodyPr>
          <a:lstStyle/>
          <a:p>
            <a:pPr marL="0" indent="0" algn="l">
              <a:lnSpc>
                <a:spcPct val="140000"/>
              </a:lnSpc>
            </a:pPr>
            <a:r>
              <a:rPr lang="zh-CN" altLang="en-US" sz="1400" b="1" u="none" dirty="0">
                <a:solidFill>
                  <a:srgbClr val="FF0000"/>
                </a:solidFill>
                <a:latin typeface="宋体" panose="02010600030101010101" pitchFamily="2" charset="-122"/>
                <a:ea typeface="宋体" panose="02010600030101010101" pitchFamily="2" charset="-122"/>
                <a:cs typeface="宋体" panose="02010600030101010101" pitchFamily="2" charset="-122"/>
              </a:rPr>
              <a:t>向认定机构提出认定申请并提交下列材料：  </a:t>
            </a:r>
            <a:endParaRPr lang="zh-CN" altLang="en-US" sz="1400" b="1" u="none"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    </a:t>
            </a:r>
            <a:r>
              <a:rPr lang="en-US" altLang="zh-CN"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1. </a:t>
            </a: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高新技术企业认定申请书；     </a:t>
            </a:r>
            <a:endPar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    </a:t>
            </a:r>
            <a:r>
              <a:rPr lang="en-US" altLang="zh-CN"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2. </a:t>
            </a: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证明企业依法成立的相关注册登记证件；     </a:t>
            </a:r>
            <a:endPar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    </a:t>
            </a:r>
            <a:r>
              <a:rPr lang="en-US" altLang="zh-CN"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3. </a:t>
            </a: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知识产权相关材料、科研项目立项证明、科技成果转化、研究开发的组织管理等相关材料；     </a:t>
            </a:r>
            <a:endPar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    </a:t>
            </a:r>
            <a:r>
              <a:rPr lang="en-US" altLang="zh-CN"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4. </a:t>
            </a: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企业高新技术产品（服务）的关键技术和技术指标、生产批文、认证认可和相关资质证书、产品质量检验报告等相关材料；     </a:t>
            </a:r>
            <a:endPar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    </a:t>
            </a:r>
            <a:r>
              <a:rPr lang="en-US" altLang="zh-CN"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5. </a:t>
            </a: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企业职工和科技人员情况说明材料，包括在职、兼职和临时聘用人员人数、人员学历结构、科技人员名单及其工作岗位等；     </a:t>
            </a:r>
            <a:endPar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    </a:t>
            </a:r>
            <a:r>
              <a:rPr lang="en-US" altLang="zh-CN"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6. </a:t>
            </a: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经具有资质的中介机构出具的企业近三个会计年度研究开发费用和近一个会计年度高新技术产品（服务）收入专项审计或鉴证报告，并附研究开发活动说明材料；     </a:t>
            </a:r>
            <a:endPar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    </a:t>
            </a:r>
            <a:r>
              <a:rPr lang="en-US" altLang="zh-CN"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7. </a:t>
            </a: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经具有资质的中介机构鉴证的企业近三个会计年度的财务会计报告（包括会计报表、会计报表附注和财务情况说明书）；     </a:t>
            </a:r>
            <a:endPar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    </a:t>
            </a:r>
            <a:r>
              <a:rPr lang="en-US" altLang="zh-CN"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8. </a:t>
            </a:r>
            <a:r>
              <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rPr>
              <a:t>近三个会计年度企业所得税年度纳税申报表</a:t>
            </a:r>
            <a:r>
              <a:rPr lang="zh-CN" altLang="en-US" sz="1400" b="0" u="none" dirty="0" smtClean="0">
                <a:solidFill>
                  <a:srgbClr val="2A2A2A"/>
                </a:solidFill>
                <a:latin typeface="宋体" panose="02010600030101010101" pitchFamily="2" charset="-122"/>
                <a:ea typeface="宋体" panose="02010600030101010101" pitchFamily="2" charset="-122"/>
                <a:cs typeface="宋体" panose="02010600030101010101" pitchFamily="2" charset="-122"/>
              </a:rPr>
              <a:t>。</a:t>
            </a:r>
            <a:endParaRPr lang="en-US" altLang="zh-CN" sz="1400" b="0" u="none" dirty="0" smtClean="0">
              <a:solidFill>
                <a:srgbClr val="2A2A2A"/>
              </a:solidFill>
              <a:latin typeface="宋体" panose="02010600030101010101" pitchFamily="2" charset="-122"/>
              <a:ea typeface="宋体" panose="02010600030101010101" pitchFamily="2" charset="-122"/>
              <a:cs typeface="宋体" panose="02010600030101010101" pitchFamily="2" charset="-122"/>
            </a:endParaRPr>
          </a:p>
          <a:p>
            <a:pPr>
              <a:lnSpc>
                <a:spcPct val="140000"/>
              </a:lnSpc>
            </a:pPr>
            <a:r>
              <a:rPr lang="en-US" altLang="zh-CN" sz="1400" dirty="0" smtClean="0">
                <a:solidFill>
                  <a:srgbClr val="2A2A2A"/>
                </a:solidFill>
                <a:latin typeface="宋体" panose="02010600030101010101" pitchFamily="2" charset="-122"/>
                <a:ea typeface="宋体" panose="02010600030101010101" pitchFamily="2" charset="-122"/>
                <a:cs typeface="宋体" panose="02010600030101010101" pitchFamily="2" charset="-122"/>
              </a:rPr>
              <a:t>    9.</a:t>
            </a:r>
            <a:r>
              <a:rPr lang="zh-CN" altLang="en-US" sz="1400" dirty="0" smtClean="0">
                <a:solidFill>
                  <a:srgbClr val="2A2A2A"/>
                </a:solidFill>
                <a:latin typeface="宋体" panose="02010600030101010101" pitchFamily="2" charset="-122"/>
                <a:ea typeface="宋体" panose="02010600030101010101" pitchFamily="2" charset="-122"/>
                <a:cs typeface="宋体" panose="02010600030101010101" pitchFamily="2" charset="-122"/>
              </a:rPr>
              <a:t> 中介服务机构协议</a:t>
            </a:r>
            <a:endParaRPr lang="zh-CN" altLang="en-US" sz="1400" dirty="0" smtClean="0">
              <a:solidFill>
                <a:srgbClr val="2A2A2A"/>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40000"/>
              </a:lnSpc>
            </a:pPr>
            <a:endParaRPr lang="zh-CN" altLang="en-US" sz="1400" b="0" u="none" dirty="0">
              <a:solidFill>
                <a:srgbClr val="2A2A2A"/>
              </a:solidFill>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1"/>
          <a:stretch>
            <a:fillRect/>
          </a:stretch>
        </p:blipFill>
        <p:spPr>
          <a:xfrm>
            <a:off x="5822671" y="526093"/>
            <a:ext cx="6292043" cy="61252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673735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阶段二：专家评审</a:t>
            </a:r>
            <a:endParaRPr kumimoji="1" lang="zh-CN" altLang="en-US" dirty="0">
              <a:solidFill>
                <a:srgbClr val="404040"/>
              </a:solidFill>
              <a:latin typeface="Century Gothic" panose="020B0502020202020204"/>
              <a:ea typeface="微软雅黑" panose="020B0503020204020204" charset="-122"/>
            </a:endParaRPr>
          </a:p>
        </p:txBody>
      </p:sp>
      <p:sp>
        <p:nvSpPr>
          <p:cNvPr id="9" name="文本占位符 1"/>
          <p:cNvSpPr>
            <a:spLocks noGrp="1"/>
          </p:cNvSpPr>
          <p:nvPr/>
        </p:nvSpPr>
        <p:spPr>
          <a:xfrm>
            <a:off x="762635" y="775335"/>
            <a:ext cx="673735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endParaRPr kumimoji="1" lang="zh-CN" altLang="en-US" dirty="0">
              <a:solidFill>
                <a:srgbClr val="404040"/>
              </a:solidFill>
              <a:latin typeface="Century Gothic" panose="020B0502020202020204"/>
              <a:ea typeface="微软雅黑" panose="020B0503020204020204" charset="-122"/>
            </a:endParaRPr>
          </a:p>
        </p:txBody>
      </p:sp>
      <p:grpSp>
        <p:nvGrpSpPr>
          <p:cNvPr id="21" name="组合 1"/>
          <p:cNvGrpSpPr/>
          <p:nvPr/>
        </p:nvGrpSpPr>
        <p:grpSpPr>
          <a:xfrm>
            <a:off x="1077176" y="1527776"/>
            <a:ext cx="1031602" cy="1196204"/>
            <a:chOff x="1077176" y="1828401"/>
            <a:chExt cx="1031602" cy="1196204"/>
          </a:xfrm>
        </p:grpSpPr>
        <p:sp>
          <p:nvSpPr>
            <p:cNvPr id="22" name="等腰三角形 23"/>
            <p:cNvSpPr/>
            <p:nvPr/>
          </p:nvSpPr>
          <p:spPr>
            <a:xfrm rot="5400000">
              <a:off x="994876" y="1910703"/>
              <a:ext cx="1196204" cy="1031600"/>
            </a:xfrm>
            <a:prstGeom prst="triangle">
              <a:avLst/>
            </a:prstGeom>
            <a:solidFill>
              <a:schemeClr val="accent1"/>
            </a:solidFill>
            <a:ln w="25400" cap="flat" cmpd="sng" algn="ctr">
              <a:noFill/>
              <a:prstDash val="solid"/>
            </a:ln>
            <a:effectLst/>
          </p:spPr>
          <p:txBody>
            <a:bodyPr rtlCol="0" anchor="ctr"/>
            <a:lstStyle/>
            <a:p>
              <a:pPr algn="ctr" defTabSz="457200">
                <a:defRPr/>
              </a:pPr>
              <a:endParaRPr lang="zh-CN" altLang="en-US" kern="0">
                <a:solidFill>
                  <a:srgbClr val="FFFFFF"/>
                </a:solidFill>
                <a:latin typeface="Century Gothic" panose="020B0502020202020204"/>
                <a:ea typeface="微软雅黑" panose="020B0503020204020204" charset="-122"/>
              </a:endParaRPr>
            </a:p>
          </p:txBody>
        </p:sp>
        <p:sp>
          <p:nvSpPr>
            <p:cNvPr id="23" name="文本框 22"/>
            <p:cNvSpPr txBox="1"/>
            <p:nvPr/>
          </p:nvSpPr>
          <p:spPr>
            <a:xfrm>
              <a:off x="1077176" y="2132405"/>
              <a:ext cx="690939" cy="588195"/>
            </a:xfrm>
            <a:prstGeom prst="rect">
              <a:avLst/>
            </a:prstGeom>
            <a:noFill/>
          </p:spPr>
          <p:txBody>
            <a:bodyPr wrap="none" rtlCol="0">
              <a:spAutoFit/>
            </a:bodyPr>
            <a:lstStyle/>
            <a:p>
              <a:pPr defTabSz="457200"/>
              <a:r>
                <a:rPr lang="en-US" altLang="zh-CN" sz="2000" dirty="0">
                  <a:solidFill>
                    <a:srgbClr val="FFFFFF"/>
                  </a:solidFill>
                  <a:latin typeface="Century Gothic" panose="020B0502020202020204"/>
                  <a:ea typeface="微软雅黑" panose="020B0503020204020204" charset="-122"/>
                </a:rPr>
                <a:t>01</a:t>
              </a:r>
              <a:endParaRPr lang="zh-CN" altLang="en-US" sz="2000" dirty="0">
                <a:solidFill>
                  <a:srgbClr val="FFFFFF"/>
                </a:solidFill>
                <a:latin typeface="Century Gothic" panose="020B0502020202020204"/>
                <a:ea typeface="微软雅黑" panose="020B0503020204020204" charset="-122"/>
              </a:endParaRPr>
            </a:p>
          </p:txBody>
        </p:sp>
      </p:grpSp>
      <p:grpSp>
        <p:nvGrpSpPr>
          <p:cNvPr id="24" name="组合 2"/>
          <p:cNvGrpSpPr/>
          <p:nvPr/>
        </p:nvGrpSpPr>
        <p:grpSpPr>
          <a:xfrm>
            <a:off x="3749073" y="1527776"/>
            <a:ext cx="1031602" cy="1196204"/>
            <a:chOff x="3749073" y="1828401"/>
            <a:chExt cx="1031602" cy="1196204"/>
          </a:xfrm>
          <a:solidFill>
            <a:schemeClr val="accent6"/>
          </a:solidFill>
        </p:grpSpPr>
        <p:sp>
          <p:nvSpPr>
            <p:cNvPr id="25" name="等腰三角形 24"/>
            <p:cNvSpPr/>
            <p:nvPr/>
          </p:nvSpPr>
          <p:spPr>
            <a:xfrm rot="5400000">
              <a:off x="3666773" y="1910703"/>
              <a:ext cx="1196204" cy="1031600"/>
            </a:xfrm>
            <a:prstGeom prst="triangle">
              <a:avLst/>
            </a:prstGeom>
            <a:grpFill/>
            <a:ln w="25400" cap="flat" cmpd="sng" algn="ctr">
              <a:noFill/>
              <a:prstDash val="solid"/>
            </a:ln>
            <a:effectLst/>
          </p:spPr>
          <p:txBody>
            <a:bodyPr rtlCol="0" anchor="ctr"/>
            <a:lstStyle/>
            <a:p>
              <a:pPr algn="ctr" defTabSz="457200">
                <a:defRPr/>
              </a:pPr>
              <a:endParaRPr lang="zh-CN" altLang="en-US" kern="0">
                <a:solidFill>
                  <a:srgbClr val="FFFFFF"/>
                </a:solidFill>
                <a:latin typeface="Century Gothic" panose="020B0502020202020204"/>
                <a:ea typeface="微软雅黑" panose="020B0503020204020204" charset="-122"/>
              </a:endParaRPr>
            </a:p>
          </p:txBody>
        </p:sp>
        <p:sp>
          <p:nvSpPr>
            <p:cNvPr id="26" name="文本框 25"/>
            <p:cNvSpPr txBox="1"/>
            <p:nvPr/>
          </p:nvSpPr>
          <p:spPr>
            <a:xfrm>
              <a:off x="3749073" y="2132405"/>
              <a:ext cx="690939" cy="588195"/>
            </a:xfrm>
            <a:prstGeom prst="rect">
              <a:avLst/>
            </a:prstGeom>
            <a:noFill/>
          </p:spPr>
          <p:txBody>
            <a:bodyPr wrap="none" rtlCol="0">
              <a:spAutoFit/>
            </a:bodyPr>
            <a:lstStyle/>
            <a:p>
              <a:pPr defTabSz="457200"/>
              <a:r>
                <a:rPr lang="en-US" altLang="zh-CN" sz="2000" dirty="0">
                  <a:solidFill>
                    <a:srgbClr val="FFFFFF"/>
                  </a:solidFill>
                  <a:latin typeface="Century Gothic" panose="020B0502020202020204"/>
                  <a:ea typeface="微软雅黑" panose="020B0503020204020204" charset="-122"/>
                </a:rPr>
                <a:t>02</a:t>
              </a:r>
              <a:endParaRPr lang="zh-CN" altLang="en-US" sz="2000" dirty="0">
                <a:solidFill>
                  <a:srgbClr val="FFFFFF"/>
                </a:solidFill>
                <a:latin typeface="Century Gothic" panose="020B0502020202020204"/>
                <a:ea typeface="微软雅黑" panose="020B0503020204020204" charset="-122"/>
              </a:endParaRPr>
            </a:p>
          </p:txBody>
        </p:sp>
      </p:grpSp>
      <p:grpSp>
        <p:nvGrpSpPr>
          <p:cNvPr id="28" name="组合 3"/>
          <p:cNvGrpSpPr/>
          <p:nvPr/>
        </p:nvGrpSpPr>
        <p:grpSpPr>
          <a:xfrm>
            <a:off x="6271019" y="1527776"/>
            <a:ext cx="1036407" cy="1196204"/>
            <a:chOff x="6271019" y="1828401"/>
            <a:chExt cx="1036407" cy="1196204"/>
          </a:xfrm>
        </p:grpSpPr>
        <p:sp>
          <p:nvSpPr>
            <p:cNvPr id="29" name="等腰三角形 25"/>
            <p:cNvSpPr/>
            <p:nvPr/>
          </p:nvSpPr>
          <p:spPr>
            <a:xfrm rot="5400000">
              <a:off x="6193524" y="1910703"/>
              <a:ext cx="1196204" cy="1031600"/>
            </a:xfrm>
            <a:prstGeom prst="triangle">
              <a:avLst/>
            </a:prstGeom>
            <a:solidFill>
              <a:schemeClr val="accent4"/>
            </a:solidFill>
            <a:ln w="25400" cap="flat" cmpd="sng" algn="ctr">
              <a:noFill/>
              <a:prstDash val="solid"/>
            </a:ln>
            <a:effectLst/>
          </p:spPr>
          <p:txBody>
            <a:bodyPr rtlCol="0" anchor="ctr"/>
            <a:lstStyle/>
            <a:p>
              <a:pPr algn="ctr" defTabSz="457200">
                <a:defRPr/>
              </a:pPr>
              <a:endParaRPr lang="zh-CN" altLang="en-US" kern="0">
                <a:solidFill>
                  <a:srgbClr val="FFFFFF"/>
                </a:solidFill>
                <a:latin typeface="Century Gothic" panose="020B0502020202020204"/>
                <a:ea typeface="微软雅黑" panose="020B0503020204020204" charset="-122"/>
              </a:endParaRPr>
            </a:p>
          </p:txBody>
        </p:sp>
        <p:sp>
          <p:nvSpPr>
            <p:cNvPr id="39" name="文本框 38"/>
            <p:cNvSpPr txBox="1"/>
            <p:nvPr/>
          </p:nvSpPr>
          <p:spPr>
            <a:xfrm>
              <a:off x="6271019" y="2132405"/>
              <a:ext cx="690939" cy="588195"/>
            </a:xfrm>
            <a:prstGeom prst="rect">
              <a:avLst/>
            </a:prstGeom>
            <a:noFill/>
          </p:spPr>
          <p:txBody>
            <a:bodyPr wrap="none" rtlCol="0">
              <a:spAutoFit/>
            </a:bodyPr>
            <a:lstStyle/>
            <a:p>
              <a:pPr defTabSz="457200"/>
              <a:r>
                <a:rPr lang="en-US" altLang="zh-CN" sz="2000" dirty="0">
                  <a:solidFill>
                    <a:srgbClr val="FFFFFF"/>
                  </a:solidFill>
                  <a:latin typeface="Century Gothic" panose="020B0502020202020204"/>
                  <a:ea typeface="微软雅黑" panose="020B0503020204020204" charset="-122"/>
                </a:rPr>
                <a:t>03</a:t>
              </a:r>
              <a:endParaRPr lang="zh-CN" altLang="en-US" sz="2000" dirty="0">
                <a:solidFill>
                  <a:srgbClr val="FFFFFF"/>
                </a:solidFill>
                <a:latin typeface="Century Gothic" panose="020B0502020202020204"/>
                <a:ea typeface="微软雅黑" panose="020B0503020204020204" charset="-122"/>
              </a:endParaRPr>
            </a:p>
          </p:txBody>
        </p:sp>
      </p:grpSp>
      <p:grpSp>
        <p:nvGrpSpPr>
          <p:cNvPr id="44" name="组合 4"/>
          <p:cNvGrpSpPr/>
          <p:nvPr/>
        </p:nvGrpSpPr>
        <p:grpSpPr>
          <a:xfrm>
            <a:off x="8947720" y="1527776"/>
            <a:ext cx="1031602" cy="1196204"/>
            <a:chOff x="8947720" y="1828401"/>
            <a:chExt cx="1031602" cy="1196204"/>
          </a:xfrm>
        </p:grpSpPr>
        <p:sp>
          <p:nvSpPr>
            <p:cNvPr id="45" name="等腰三角形 26"/>
            <p:cNvSpPr/>
            <p:nvPr/>
          </p:nvSpPr>
          <p:spPr>
            <a:xfrm rot="5400000">
              <a:off x="8865420" y="1910703"/>
              <a:ext cx="1196204" cy="1031600"/>
            </a:xfrm>
            <a:prstGeom prst="triangle">
              <a:avLst/>
            </a:prstGeom>
            <a:solidFill>
              <a:schemeClr val="accent5"/>
            </a:solidFill>
            <a:ln w="25400" cap="flat" cmpd="sng" algn="ctr">
              <a:noFill/>
              <a:prstDash val="solid"/>
            </a:ln>
            <a:effectLst/>
          </p:spPr>
          <p:txBody>
            <a:bodyPr rtlCol="0" anchor="ctr"/>
            <a:lstStyle/>
            <a:p>
              <a:pPr algn="ctr" defTabSz="457200">
                <a:defRPr/>
              </a:pPr>
              <a:endParaRPr lang="zh-CN" altLang="en-US" kern="0">
                <a:solidFill>
                  <a:srgbClr val="FFFFFF"/>
                </a:solidFill>
                <a:latin typeface="Century Gothic" panose="020B0502020202020204"/>
                <a:ea typeface="微软雅黑" panose="020B0503020204020204" charset="-122"/>
              </a:endParaRPr>
            </a:p>
          </p:txBody>
        </p:sp>
        <p:sp>
          <p:nvSpPr>
            <p:cNvPr id="46" name="文本框 45"/>
            <p:cNvSpPr txBox="1"/>
            <p:nvPr/>
          </p:nvSpPr>
          <p:spPr>
            <a:xfrm>
              <a:off x="8947720" y="2132405"/>
              <a:ext cx="690939" cy="588195"/>
            </a:xfrm>
            <a:prstGeom prst="rect">
              <a:avLst/>
            </a:prstGeom>
            <a:noFill/>
          </p:spPr>
          <p:txBody>
            <a:bodyPr wrap="none" rtlCol="0">
              <a:spAutoFit/>
            </a:bodyPr>
            <a:lstStyle/>
            <a:p>
              <a:pPr defTabSz="457200"/>
              <a:r>
                <a:rPr lang="en-US" altLang="zh-CN" sz="2000" dirty="0">
                  <a:solidFill>
                    <a:srgbClr val="FFFFFF"/>
                  </a:solidFill>
                  <a:latin typeface="Century Gothic" panose="020B0502020202020204"/>
                  <a:ea typeface="微软雅黑" panose="020B0503020204020204" charset="-122"/>
                </a:rPr>
                <a:t>04</a:t>
              </a:r>
              <a:endParaRPr lang="zh-CN" altLang="en-US" sz="2000" dirty="0">
                <a:solidFill>
                  <a:srgbClr val="FFFFFF"/>
                </a:solidFill>
                <a:latin typeface="Century Gothic" panose="020B0502020202020204"/>
                <a:ea typeface="微软雅黑" panose="020B0503020204020204" charset="-122"/>
              </a:endParaRPr>
            </a:p>
          </p:txBody>
        </p:sp>
      </p:grpSp>
      <p:sp>
        <p:nvSpPr>
          <p:cNvPr id="47" name="文本框 46"/>
          <p:cNvSpPr txBox="1"/>
          <p:nvPr/>
        </p:nvSpPr>
        <p:spPr>
          <a:xfrm>
            <a:off x="3784446" y="2922808"/>
            <a:ext cx="2301488" cy="14077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8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每名技术专家单独填写《高新技术企业认定技术专家评价表》。</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48" name="文本框 47"/>
          <p:cNvSpPr txBox="1"/>
          <p:nvPr/>
        </p:nvSpPr>
        <p:spPr>
          <a:xfrm>
            <a:off x="1152067" y="2922808"/>
            <a:ext cx="2301488" cy="19926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根据企业主营产品（服务）的核心技术所属技术领域，随机抽取专家组成专家组，不少于</a:t>
            </a:r>
            <a:r>
              <a:rPr lang="en-US" altLang="zh-CN" sz="1600" dirty="0">
                <a:solidFill>
                  <a:schemeClr val="tx1">
                    <a:lumMod val="75000"/>
                    <a:lumOff val="25000"/>
                  </a:schemeClr>
                </a:solidFill>
                <a:latin typeface="微软雅黑" panose="020B0503020204020204" charset="-122"/>
                <a:ea typeface="微软雅黑" panose="020B0503020204020204" charset="-122"/>
              </a:rPr>
              <a:t>5</a:t>
            </a:r>
            <a:r>
              <a:rPr lang="zh-CN" altLang="en-US" sz="1600" dirty="0">
                <a:solidFill>
                  <a:schemeClr val="tx1">
                    <a:lumMod val="75000"/>
                    <a:lumOff val="25000"/>
                  </a:schemeClr>
                </a:solidFill>
                <a:latin typeface="微软雅黑" panose="020B0503020204020204" charset="-122"/>
                <a:ea typeface="微软雅黑" panose="020B0503020204020204" charset="-122"/>
              </a:rPr>
              <a:t>人，至少有</a:t>
            </a:r>
            <a:r>
              <a:rPr lang="en-US" altLang="zh-CN" sz="1600" dirty="0">
                <a:solidFill>
                  <a:schemeClr val="tx1">
                    <a:lumMod val="75000"/>
                    <a:lumOff val="25000"/>
                  </a:schemeClr>
                </a:solidFill>
                <a:latin typeface="微软雅黑" panose="020B0503020204020204" charset="-122"/>
                <a:ea typeface="微软雅黑" panose="020B0503020204020204" charset="-122"/>
              </a:rPr>
              <a:t>1</a:t>
            </a:r>
            <a:r>
              <a:rPr lang="zh-CN" altLang="en-US" sz="1600" dirty="0">
                <a:solidFill>
                  <a:schemeClr val="tx1">
                    <a:lumMod val="75000"/>
                    <a:lumOff val="25000"/>
                  </a:schemeClr>
                </a:solidFill>
                <a:latin typeface="微软雅黑" panose="020B0503020204020204" charset="-122"/>
                <a:ea typeface="微软雅黑" panose="020B0503020204020204" charset="-122"/>
              </a:rPr>
              <a:t>名财务专家。</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49" name="文本框 48"/>
          <p:cNvSpPr txBox="1"/>
          <p:nvPr/>
        </p:nvSpPr>
        <p:spPr>
          <a:xfrm>
            <a:off x="6416825" y="2922808"/>
            <a:ext cx="2301488" cy="14077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8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每名财务专家单独填写《高新技术企业认定财务专家评价表》。</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50" name="文本框 49"/>
          <p:cNvSpPr txBox="1"/>
          <p:nvPr/>
        </p:nvSpPr>
        <p:spPr>
          <a:xfrm>
            <a:off x="9049205" y="2922808"/>
            <a:ext cx="2301488" cy="16510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专家组长汇总各位专家分数，按分数平均值填写《高新技术企业认定专家组综合评价表》。</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51" name="矩形 50"/>
          <p:cNvSpPr/>
          <p:nvPr/>
        </p:nvSpPr>
        <p:spPr>
          <a:xfrm>
            <a:off x="2070428" y="1846909"/>
            <a:ext cx="1097280" cy="502920"/>
          </a:xfrm>
          <a:prstGeom prst="rect">
            <a:avLst/>
          </a:prstGeom>
        </p:spPr>
        <p:txBody>
          <a:bodyPr wrap="none">
            <a:spAutoFit/>
          </a:bodyPr>
          <a:lstStyle/>
          <a:p>
            <a:pPr>
              <a:lnSpc>
                <a:spcPct val="150000"/>
              </a:lnSpc>
            </a:pPr>
            <a:r>
              <a:rPr lang="zh-CN" altLang="zh-CN" b="1" dirty="0">
                <a:solidFill>
                  <a:schemeClr val="accent1"/>
                </a:solidFill>
                <a:latin typeface="Century Gothic" panose="020B0502020202020204"/>
                <a:ea typeface="微软雅黑" panose="020B0503020204020204" charset="-122"/>
              </a:rPr>
              <a:t>抽取专家</a:t>
            </a:r>
            <a:endParaRPr lang="zh-CN" altLang="zh-CN" b="1" dirty="0">
              <a:solidFill>
                <a:schemeClr val="accent1"/>
              </a:solidFill>
              <a:latin typeface="Century Gothic" panose="020B0502020202020204"/>
              <a:ea typeface="微软雅黑" panose="020B0503020204020204" charset="-122"/>
            </a:endParaRPr>
          </a:p>
        </p:txBody>
      </p:sp>
      <p:sp>
        <p:nvSpPr>
          <p:cNvPr id="52" name="矩形 51"/>
          <p:cNvSpPr/>
          <p:nvPr/>
        </p:nvSpPr>
        <p:spPr>
          <a:xfrm>
            <a:off x="4709930" y="1846909"/>
            <a:ext cx="1097280" cy="502920"/>
          </a:xfrm>
          <a:prstGeom prst="rect">
            <a:avLst/>
          </a:prstGeom>
        </p:spPr>
        <p:txBody>
          <a:bodyPr wrap="none">
            <a:spAutoFit/>
          </a:bodyPr>
          <a:lstStyle/>
          <a:p>
            <a:pPr>
              <a:lnSpc>
                <a:spcPct val="150000"/>
              </a:lnSpc>
            </a:pPr>
            <a:r>
              <a:rPr lang="zh-CN" altLang="en-US" b="1" dirty="0">
                <a:solidFill>
                  <a:schemeClr val="accent6"/>
                </a:solidFill>
                <a:latin typeface="Century Gothic" panose="020B0502020202020204"/>
                <a:ea typeface="微软雅黑" panose="020B0503020204020204" charset="-122"/>
              </a:rPr>
              <a:t>技术评价</a:t>
            </a:r>
            <a:endParaRPr lang="zh-CN" altLang="en-US" b="1" dirty="0">
              <a:solidFill>
                <a:schemeClr val="accent6"/>
              </a:solidFill>
              <a:latin typeface="Century Gothic" panose="020B0502020202020204"/>
              <a:ea typeface="微软雅黑" panose="020B0503020204020204" charset="-122"/>
            </a:endParaRPr>
          </a:p>
        </p:txBody>
      </p:sp>
      <p:sp>
        <p:nvSpPr>
          <p:cNvPr id="53" name="矩形 52"/>
          <p:cNvSpPr/>
          <p:nvPr/>
        </p:nvSpPr>
        <p:spPr>
          <a:xfrm>
            <a:off x="7349432" y="1846909"/>
            <a:ext cx="1097280" cy="502920"/>
          </a:xfrm>
          <a:prstGeom prst="rect">
            <a:avLst/>
          </a:prstGeom>
        </p:spPr>
        <p:txBody>
          <a:bodyPr wrap="none">
            <a:spAutoFit/>
          </a:bodyPr>
          <a:lstStyle/>
          <a:p>
            <a:pPr>
              <a:lnSpc>
                <a:spcPct val="150000"/>
              </a:lnSpc>
            </a:pPr>
            <a:r>
              <a:rPr lang="zh-CN" altLang="en-US" b="1" dirty="0">
                <a:solidFill>
                  <a:schemeClr val="accent4"/>
                </a:solidFill>
                <a:latin typeface="Century Gothic" panose="020B0502020202020204"/>
                <a:ea typeface="微软雅黑" panose="020B0503020204020204" charset="-122"/>
              </a:rPr>
              <a:t>财务评价</a:t>
            </a:r>
            <a:endParaRPr lang="zh-CN" altLang="en-US" b="1" dirty="0">
              <a:solidFill>
                <a:schemeClr val="accent4"/>
              </a:solidFill>
              <a:latin typeface="Century Gothic" panose="020B0502020202020204"/>
              <a:ea typeface="微软雅黑" panose="020B0503020204020204" charset="-122"/>
            </a:endParaRPr>
          </a:p>
        </p:txBody>
      </p:sp>
      <p:sp>
        <p:nvSpPr>
          <p:cNvPr id="54" name="矩形 53"/>
          <p:cNvSpPr/>
          <p:nvPr/>
        </p:nvSpPr>
        <p:spPr>
          <a:xfrm>
            <a:off x="9988935" y="1846909"/>
            <a:ext cx="1097280" cy="502920"/>
          </a:xfrm>
          <a:prstGeom prst="rect">
            <a:avLst/>
          </a:prstGeom>
        </p:spPr>
        <p:txBody>
          <a:bodyPr wrap="none">
            <a:spAutoFit/>
          </a:bodyPr>
          <a:lstStyle/>
          <a:p>
            <a:pPr>
              <a:lnSpc>
                <a:spcPct val="150000"/>
              </a:lnSpc>
            </a:pPr>
            <a:r>
              <a:rPr lang="zh-CN" altLang="en-US" b="1" dirty="0">
                <a:solidFill>
                  <a:schemeClr val="accent5"/>
                </a:solidFill>
                <a:latin typeface="Century Gothic" panose="020B0502020202020204"/>
                <a:ea typeface="微软雅黑" panose="020B0503020204020204" charset="-122"/>
              </a:rPr>
              <a:t>综合评价</a:t>
            </a:r>
            <a:endParaRPr lang="zh-CN" altLang="en-US" b="1" dirty="0">
              <a:solidFill>
                <a:schemeClr val="accent5"/>
              </a:solidFill>
              <a:latin typeface="Century Gothic" panose="020B0502020202020204"/>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1000"/>
                                        <p:tgtEl>
                                          <p:spTgt spid="48"/>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10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linds(horizontal)">
                                      <p:cBhvr>
                                        <p:cTn id="13" dur="10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10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linds(horizontal)">
                                      <p:cBhvr>
                                        <p:cTn id="21" dur="1000"/>
                                        <p:tgtEl>
                                          <p:spTgt spid="5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linds(horizontal)">
                                      <p:cBhvr>
                                        <p:cTn id="24" dur="10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1000"/>
                                        <p:tgtEl>
                                          <p:spTgt spid="2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linds(horizontal)">
                                      <p:cBhvr>
                                        <p:cTn id="32" dur="1000"/>
                                        <p:tgtEl>
                                          <p:spTgt spid="5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10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linds(horizontal)">
                                      <p:cBhvr>
                                        <p:cTn id="40" dur="1000"/>
                                        <p:tgtEl>
                                          <p:spTgt spid="4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linds(horizontal)">
                                      <p:cBhvr>
                                        <p:cTn id="43" dur="1000"/>
                                        <p:tgtEl>
                                          <p:spTgt spid="5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673735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阶段三：审查认定</a:t>
            </a:r>
            <a:endParaRPr kumimoji="1" lang="zh-CN" altLang="en-US" dirty="0">
              <a:solidFill>
                <a:srgbClr val="404040"/>
              </a:solidFill>
              <a:latin typeface="Century Gothic" panose="020B0502020202020204"/>
              <a:ea typeface="微软雅黑" panose="020B0503020204020204" charset="-122"/>
            </a:endParaRPr>
          </a:p>
        </p:txBody>
      </p:sp>
      <p:sp>
        <p:nvSpPr>
          <p:cNvPr id="9" name="文本占位符 1"/>
          <p:cNvSpPr>
            <a:spLocks noGrp="1"/>
          </p:cNvSpPr>
          <p:nvPr/>
        </p:nvSpPr>
        <p:spPr>
          <a:xfrm>
            <a:off x="762635" y="775335"/>
            <a:ext cx="6737350" cy="56007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endParaRPr kumimoji="1" lang="zh-CN" altLang="en-US" dirty="0">
              <a:solidFill>
                <a:srgbClr val="404040"/>
              </a:solidFill>
              <a:latin typeface="Century Gothic" panose="020B0502020202020204"/>
              <a:ea typeface="微软雅黑" panose="020B0503020204020204" charset="-122"/>
            </a:endParaRPr>
          </a:p>
        </p:txBody>
      </p:sp>
      <p:sp>
        <p:nvSpPr>
          <p:cNvPr id="3" name="Freeform 129"/>
          <p:cNvSpPr>
            <a:spLocks noEditPoints="1"/>
          </p:cNvSpPr>
          <p:nvPr/>
        </p:nvSpPr>
        <p:spPr bwMode="auto">
          <a:xfrm>
            <a:off x="5773071" y="3470421"/>
            <a:ext cx="479280" cy="479280"/>
          </a:xfrm>
          <a:custGeom>
            <a:avLst/>
            <a:gdLst/>
            <a:ahLst/>
            <a:cxnLst>
              <a:cxn ang="0">
                <a:pos x="68" y="362"/>
              </a:cxn>
              <a:cxn ang="0">
                <a:pos x="114" y="318"/>
              </a:cxn>
              <a:cxn ang="0">
                <a:pos x="158" y="272"/>
              </a:cxn>
              <a:cxn ang="0">
                <a:pos x="204" y="250"/>
              </a:cxn>
              <a:cxn ang="0">
                <a:pos x="204" y="218"/>
              </a:cxn>
              <a:cxn ang="0">
                <a:pos x="226" y="224"/>
              </a:cxn>
              <a:cxn ang="0">
                <a:pos x="248" y="226"/>
              </a:cxn>
              <a:cxn ang="0">
                <a:pos x="272" y="224"/>
              </a:cxn>
              <a:cxn ang="0">
                <a:pos x="312" y="208"/>
              </a:cxn>
              <a:cxn ang="0">
                <a:pos x="342" y="176"/>
              </a:cxn>
              <a:cxn ang="0">
                <a:pos x="360" y="136"/>
              </a:cxn>
              <a:cxn ang="0">
                <a:pos x="362" y="114"/>
              </a:cxn>
              <a:cxn ang="0">
                <a:pos x="352" y="70"/>
              </a:cxn>
              <a:cxn ang="0">
                <a:pos x="328" y="34"/>
              </a:cxn>
              <a:cxn ang="0">
                <a:pos x="292" y="10"/>
              </a:cxn>
              <a:cxn ang="0">
                <a:pos x="248" y="0"/>
              </a:cxn>
              <a:cxn ang="0">
                <a:pos x="226" y="4"/>
              </a:cxn>
              <a:cxn ang="0">
                <a:pos x="186" y="20"/>
              </a:cxn>
              <a:cxn ang="0">
                <a:pos x="156" y="50"/>
              </a:cxn>
              <a:cxn ang="0">
                <a:pos x="138" y="92"/>
              </a:cxn>
              <a:cxn ang="0">
                <a:pos x="136" y="114"/>
              </a:cxn>
              <a:cxn ang="0">
                <a:pos x="138" y="138"/>
              </a:cxn>
              <a:cxn ang="0">
                <a:pos x="114" y="158"/>
              </a:cxn>
              <a:cxn ang="0">
                <a:pos x="0" y="294"/>
              </a:cxn>
              <a:cxn ang="0">
                <a:pos x="46" y="362"/>
              </a:cxn>
              <a:cxn ang="0">
                <a:pos x="272" y="46"/>
              </a:cxn>
              <a:cxn ang="0">
                <a:pos x="288" y="50"/>
              </a:cxn>
              <a:cxn ang="0">
                <a:pos x="304" y="60"/>
              </a:cxn>
              <a:cxn ang="0">
                <a:pos x="312" y="74"/>
              </a:cxn>
              <a:cxn ang="0">
                <a:pos x="316" y="92"/>
              </a:cxn>
              <a:cxn ang="0">
                <a:pos x="316" y="100"/>
              </a:cxn>
              <a:cxn ang="0">
                <a:pos x="308" y="116"/>
              </a:cxn>
              <a:cxn ang="0">
                <a:pos x="296" y="128"/>
              </a:cxn>
              <a:cxn ang="0">
                <a:pos x="280" y="136"/>
              </a:cxn>
              <a:cxn ang="0">
                <a:pos x="272" y="136"/>
              </a:cxn>
              <a:cxn ang="0">
                <a:pos x="254" y="132"/>
              </a:cxn>
              <a:cxn ang="0">
                <a:pos x="240" y="124"/>
              </a:cxn>
              <a:cxn ang="0">
                <a:pos x="230" y="108"/>
              </a:cxn>
              <a:cxn ang="0">
                <a:pos x="226" y="92"/>
              </a:cxn>
              <a:cxn ang="0">
                <a:pos x="228" y="82"/>
              </a:cxn>
              <a:cxn ang="0">
                <a:pos x="234" y="66"/>
              </a:cxn>
              <a:cxn ang="0">
                <a:pos x="246" y="54"/>
              </a:cxn>
              <a:cxn ang="0">
                <a:pos x="262" y="46"/>
              </a:cxn>
              <a:cxn ang="0">
                <a:pos x="272" y="46"/>
              </a:cxn>
            </a:cxnLst>
            <a:rect l="0" t="0" r="r" b="b"/>
            <a:pathLst>
              <a:path w="362" h="362">
                <a:moveTo>
                  <a:pt x="46" y="362"/>
                </a:moveTo>
                <a:lnTo>
                  <a:pt x="68" y="362"/>
                </a:lnTo>
                <a:lnTo>
                  <a:pt x="68" y="318"/>
                </a:lnTo>
                <a:lnTo>
                  <a:pt x="114" y="318"/>
                </a:lnTo>
                <a:lnTo>
                  <a:pt x="114" y="272"/>
                </a:lnTo>
                <a:lnTo>
                  <a:pt x="158" y="272"/>
                </a:lnTo>
                <a:lnTo>
                  <a:pt x="158" y="250"/>
                </a:lnTo>
                <a:lnTo>
                  <a:pt x="204" y="250"/>
                </a:lnTo>
                <a:lnTo>
                  <a:pt x="204" y="226"/>
                </a:lnTo>
                <a:lnTo>
                  <a:pt x="204" y="218"/>
                </a:lnTo>
                <a:lnTo>
                  <a:pt x="204" y="218"/>
                </a:lnTo>
                <a:lnTo>
                  <a:pt x="226" y="224"/>
                </a:lnTo>
                <a:lnTo>
                  <a:pt x="236" y="226"/>
                </a:lnTo>
                <a:lnTo>
                  <a:pt x="248" y="226"/>
                </a:lnTo>
                <a:lnTo>
                  <a:pt x="248" y="226"/>
                </a:lnTo>
                <a:lnTo>
                  <a:pt x="272" y="224"/>
                </a:lnTo>
                <a:lnTo>
                  <a:pt x="292" y="218"/>
                </a:lnTo>
                <a:lnTo>
                  <a:pt x="312" y="208"/>
                </a:lnTo>
                <a:lnTo>
                  <a:pt x="328" y="194"/>
                </a:lnTo>
                <a:lnTo>
                  <a:pt x="342" y="176"/>
                </a:lnTo>
                <a:lnTo>
                  <a:pt x="352" y="158"/>
                </a:lnTo>
                <a:lnTo>
                  <a:pt x="360" y="136"/>
                </a:lnTo>
                <a:lnTo>
                  <a:pt x="362" y="114"/>
                </a:lnTo>
                <a:lnTo>
                  <a:pt x="362" y="114"/>
                </a:lnTo>
                <a:lnTo>
                  <a:pt x="360" y="92"/>
                </a:lnTo>
                <a:lnTo>
                  <a:pt x="352" y="70"/>
                </a:lnTo>
                <a:lnTo>
                  <a:pt x="342" y="50"/>
                </a:lnTo>
                <a:lnTo>
                  <a:pt x="328" y="34"/>
                </a:lnTo>
                <a:lnTo>
                  <a:pt x="312" y="20"/>
                </a:lnTo>
                <a:lnTo>
                  <a:pt x="292" y="10"/>
                </a:lnTo>
                <a:lnTo>
                  <a:pt x="272" y="4"/>
                </a:lnTo>
                <a:lnTo>
                  <a:pt x="248" y="0"/>
                </a:lnTo>
                <a:lnTo>
                  <a:pt x="248" y="0"/>
                </a:lnTo>
                <a:lnTo>
                  <a:pt x="226" y="4"/>
                </a:lnTo>
                <a:lnTo>
                  <a:pt x="204" y="10"/>
                </a:lnTo>
                <a:lnTo>
                  <a:pt x="186" y="20"/>
                </a:lnTo>
                <a:lnTo>
                  <a:pt x="168" y="34"/>
                </a:lnTo>
                <a:lnTo>
                  <a:pt x="156" y="50"/>
                </a:lnTo>
                <a:lnTo>
                  <a:pt x="144" y="70"/>
                </a:lnTo>
                <a:lnTo>
                  <a:pt x="138" y="92"/>
                </a:lnTo>
                <a:lnTo>
                  <a:pt x="136" y="114"/>
                </a:lnTo>
                <a:lnTo>
                  <a:pt x="136" y="114"/>
                </a:lnTo>
                <a:lnTo>
                  <a:pt x="136" y="126"/>
                </a:lnTo>
                <a:lnTo>
                  <a:pt x="138" y="138"/>
                </a:lnTo>
                <a:lnTo>
                  <a:pt x="146" y="158"/>
                </a:lnTo>
                <a:lnTo>
                  <a:pt x="114" y="158"/>
                </a:lnTo>
                <a:lnTo>
                  <a:pt x="114" y="204"/>
                </a:lnTo>
                <a:lnTo>
                  <a:pt x="0" y="294"/>
                </a:lnTo>
                <a:lnTo>
                  <a:pt x="0" y="362"/>
                </a:lnTo>
                <a:lnTo>
                  <a:pt x="46" y="362"/>
                </a:lnTo>
                <a:close/>
                <a:moveTo>
                  <a:pt x="272" y="46"/>
                </a:moveTo>
                <a:lnTo>
                  <a:pt x="272" y="46"/>
                </a:lnTo>
                <a:lnTo>
                  <a:pt x="280" y="46"/>
                </a:lnTo>
                <a:lnTo>
                  <a:pt x="288" y="50"/>
                </a:lnTo>
                <a:lnTo>
                  <a:pt x="296" y="54"/>
                </a:lnTo>
                <a:lnTo>
                  <a:pt x="304" y="60"/>
                </a:lnTo>
                <a:lnTo>
                  <a:pt x="308" y="66"/>
                </a:lnTo>
                <a:lnTo>
                  <a:pt x="312" y="74"/>
                </a:lnTo>
                <a:lnTo>
                  <a:pt x="316" y="82"/>
                </a:lnTo>
                <a:lnTo>
                  <a:pt x="316" y="92"/>
                </a:lnTo>
                <a:lnTo>
                  <a:pt x="316" y="92"/>
                </a:lnTo>
                <a:lnTo>
                  <a:pt x="316" y="100"/>
                </a:lnTo>
                <a:lnTo>
                  <a:pt x="312" y="108"/>
                </a:lnTo>
                <a:lnTo>
                  <a:pt x="308" y="116"/>
                </a:lnTo>
                <a:lnTo>
                  <a:pt x="304" y="124"/>
                </a:lnTo>
                <a:lnTo>
                  <a:pt x="296" y="128"/>
                </a:lnTo>
                <a:lnTo>
                  <a:pt x="288" y="132"/>
                </a:lnTo>
                <a:lnTo>
                  <a:pt x="280" y="136"/>
                </a:lnTo>
                <a:lnTo>
                  <a:pt x="272" y="136"/>
                </a:lnTo>
                <a:lnTo>
                  <a:pt x="272" y="136"/>
                </a:lnTo>
                <a:lnTo>
                  <a:pt x="262" y="136"/>
                </a:lnTo>
                <a:lnTo>
                  <a:pt x="254" y="132"/>
                </a:lnTo>
                <a:lnTo>
                  <a:pt x="246" y="128"/>
                </a:lnTo>
                <a:lnTo>
                  <a:pt x="240" y="124"/>
                </a:lnTo>
                <a:lnTo>
                  <a:pt x="234" y="116"/>
                </a:lnTo>
                <a:lnTo>
                  <a:pt x="230" y="108"/>
                </a:lnTo>
                <a:lnTo>
                  <a:pt x="228" y="100"/>
                </a:lnTo>
                <a:lnTo>
                  <a:pt x="226" y="92"/>
                </a:lnTo>
                <a:lnTo>
                  <a:pt x="226" y="92"/>
                </a:lnTo>
                <a:lnTo>
                  <a:pt x="228" y="82"/>
                </a:lnTo>
                <a:lnTo>
                  <a:pt x="230" y="74"/>
                </a:lnTo>
                <a:lnTo>
                  <a:pt x="234" y="66"/>
                </a:lnTo>
                <a:lnTo>
                  <a:pt x="240" y="60"/>
                </a:lnTo>
                <a:lnTo>
                  <a:pt x="246" y="54"/>
                </a:lnTo>
                <a:lnTo>
                  <a:pt x="254" y="50"/>
                </a:lnTo>
                <a:lnTo>
                  <a:pt x="262" y="46"/>
                </a:lnTo>
                <a:lnTo>
                  <a:pt x="272" y="46"/>
                </a:lnTo>
                <a:lnTo>
                  <a:pt x="272" y="4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nvGrpSpPr>
          <p:cNvPr id="16" name="组合 15"/>
          <p:cNvGrpSpPr/>
          <p:nvPr/>
        </p:nvGrpSpPr>
        <p:grpSpPr>
          <a:xfrm>
            <a:off x="608182" y="1788138"/>
            <a:ext cx="4788332" cy="3697941"/>
            <a:chOff x="2526" y="2946"/>
            <a:chExt cx="7541" cy="5824"/>
          </a:xfrm>
        </p:grpSpPr>
        <p:sp>
          <p:nvSpPr>
            <p:cNvPr id="17" name="椭圆 16"/>
            <p:cNvSpPr/>
            <p:nvPr/>
          </p:nvSpPr>
          <p:spPr>
            <a:xfrm>
              <a:off x="4243" y="2946"/>
              <a:ext cx="5824" cy="5824"/>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110" y="4002"/>
              <a:ext cx="2349" cy="761"/>
            </a:xfrm>
            <a:prstGeom prst="rect">
              <a:avLst/>
            </a:prstGeom>
            <a:noFill/>
          </p:spPr>
          <p:txBody>
            <a:bodyPr wrap="square" rtlCol="0">
              <a:spAutoFit/>
            </a:bodyPr>
            <a:lstStyle/>
            <a:p>
              <a:r>
                <a:rPr sz="2400" b="1" dirty="0">
                  <a:solidFill>
                    <a:schemeClr val="bg1"/>
                  </a:solidFill>
                  <a:latin typeface="微软雅黑" panose="020B0503020204020204" charset="-122"/>
                  <a:ea typeface="微软雅黑" panose="020B0503020204020204" charset="-122"/>
                  <a:cs typeface="微软雅黑" panose="020B0503020204020204" charset="-122"/>
                </a:rPr>
                <a:t>综合审查</a:t>
              </a:r>
              <a:endParaRPr sz="2400" b="1" dirty="0">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4" name="直接连接符 11"/>
            <p:cNvCxnSpPr/>
            <p:nvPr/>
          </p:nvCxnSpPr>
          <p:spPr>
            <a:xfrm>
              <a:off x="5760" y="4811"/>
              <a:ext cx="29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724" y="4987"/>
              <a:ext cx="3120" cy="2388"/>
            </a:xfrm>
            <a:prstGeom prst="rect">
              <a:avLst/>
            </a:prstGeom>
          </p:spPr>
          <p:txBody>
            <a:bodyPr wrap="square">
              <a:spAutoFit/>
            </a:bodyPr>
            <a:lstStyle/>
            <a:p>
              <a:pPr>
                <a:lnSpc>
                  <a:spcPct val="130000"/>
                </a:lnSpc>
              </a:pPr>
              <a:r>
                <a:rPr dirty="0">
                  <a:solidFill>
                    <a:schemeClr val="bg1"/>
                  </a:solidFill>
                  <a:latin typeface="微软雅黑" panose="020B0503020204020204" charset="-122"/>
                  <a:ea typeface="微软雅黑" panose="020B0503020204020204" charset="-122"/>
                </a:rPr>
                <a:t>认定机构结合专家组评审意见，对申请企业进行综合审查</a:t>
              </a:r>
              <a:r>
                <a:rPr lang="en-US" altLang="zh-CN" dirty="0">
                  <a:solidFill>
                    <a:schemeClr val="bg1"/>
                  </a:solidFill>
                  <a:latin typeface="微软雅黑" panose="020B0503020204020204" charset="-122"/>
                  <a:ea typeface="微软雅黑" panose="020B0503020204020204" charset="-122"/>
                </a:rPr>
                <a:t>。</a:t>
              </a:r>
              <a:endParaRPr lang="en-US" altLang="zh-CN" dirty="0">
                <a:solidFill>
                  <a:schemeClr val="bg1"/>
                </a:solidFill>
                <a:latin typeface="微软雅黑" panose="020B0503020204020204" charset="-122"/>
                <a:ea typeface="微软雅黑" panose="020B0503020204020204" charset="-122"/>
              </a:endParaRPr>
            </a:p>
          </p:txBody>
        </p:sp>
        <p:sp>
          <p:nvSpPr>
            <p:cNvPr id="8" name="椭圆 7"/>
            <p:cNvSpPr/>
            <p:nvPr/>
          </p:nvSpPr>
          <p:spPr>
            <a:xfrm>
              <a:off x="3589" y="4987"/>
              <a:ext cx="1233" cy="1233"/>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100" y="5465"/>
              <a:ext cx="821" cy="821"/>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526" y="5441"/>
              <a:ext cx="573" cy="573"/>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6570592" y="1861163"/>
            <a:ext cx="4746494" cy="3697941"/>
            <a:chOff x="8859" y="2946"/>
            <a:chExt cx="7475" cy="5824"/>
          </a:xfrm>
        </p:grpSpPr>
        <p:sp>
          <p:nvSpPr>
            <p:cNvPr id="18" name="椭圆 17"/>
            <p:cNvSpPr/>
            <p:nvPr/>
          </p:nvSpPr>
          <p:spPr>
            <a:xfrm>
              <a:off x="8859" y="2946"/>
              <a:ext cx="5824" cy="5824"/>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699" y="4050"/>
              <a:ext cx="2282" cy="761"/>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意见上报</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5" name="直接连接符 12"/>
            <p:cNvCxnSpPr/>
            <p:nvPr/>
          </p:nvCxnSpPr>
          <p:spPr>
            <a:xfrm>
              <a:off x="10388" y="4811"/>
              <a:ext cx="29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0500" y="4987"/>
              <a:ext cx="3120" cy="2217"/>
            </a:xfrm>
            <a:prstGeom prst="rect">
              <a:avLst/>
            </a:prstGeom>
          </p:spPr>
          <p:txBody>
            <a:bodyPr wrap="square">
              <a:spAutoFit/>
            </a:bodyPr>
            <a:lstStyle/>
            <a:p>
              <a:pPr>
                <a:lnSpc>
                  <a:spcPct val="160000"/>
                </a:lnSpc>
              </a:pPr>
              <a:r>
                <a:rPr lang="zh-CN" dirty="0">
                  <a:solidFill>
                    <a:schemeClr val="bg1"/>
                  </a:solidFill>
                  <a:latin typeface="微软雅黑" panose="020B0503020204020204" charset="-122"/>
                  <a:ea typeface="微软雅黑" panose="020B0503020204020204" charset="-122"/>
                </a:rPr>
                <a:t>认定机构</a:t>
              </a:r>
              <a:r>
                <a:rPr dirty="0">
                  <a:solidFill>
                    <a:schemeClr val="bg1"/>
                  </a:solidFill>
                  <a:latin typeface="微软雅黑" panose="020B0503020204020204" charset="-122"/>
                  <a:ea typeface="微软雅黑" panose="020B0503020204020204" charset="-122"/>
                </a:rPr>
                <a:t>提出认定意见并报领导小组办公室</a:t>
              </a:r>
              <a:r>
                <a:rPr lang="en-US" altLang="zh-CN" dirty="0">
                  <a:solidFill>
                    <a:schemeClr val="bg1"/>
                  </a:solidFill>
                  <a:latin typeface="微软雅黑" panose="020B0503020204020204" charset="-122"/>
                  <a:ea typeface="微软雅黑" panose="020B0503020204020204" charset="-122"/>
                </a:rPr>
                <a:t>。</a:t>
              </a:r>
              <a:endParaRPr lang="en-US" altLang="zh-CN" dirty="0">
                <a:solidFill>
                  <a:schemeClr val="bg1"/>
                </a:solidFill>
                <a:latin typeface="微软雅黑" panose="020B0503020204020204" charset="-122"/>
                <a:ea typeface="微软雅黑" panose="020B0503020204020204" charset="-122"/>
              </a:endParaRPr>
            </a:p>
          </p:txBody>
        </p:sp>
        <p:sp>
          <p:nvSpPr>
            <p:cNvPr id="13" name="椭圆 12"/>
            <p:cNvSpPr/>
            <p:nvPr/>
          </p:nvSpPr>
          <p:spPr>
            <a:xfrm>
              <a:off x="14177" y="4987"/>
              <a:ext cx="1233" cy="1233"/>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4915" y="5465"/>
              <a:ext cx="821" cy="821"/>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5761" y="5441"/>
              <a:ext cx="573" cy="573"/>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2635" y="215265"/>
            <a:ext cx="6737350" cy="560070"/>
          </a:xfrm>
        </p:spPr>
        <p:txBody>
          <a:bodyPr>
            <a:normAutofit fontScale="85000" lnSpcReduction="20000"/>
          </a:bodyPr>
          <a:lstStyle/>
          <a:p>
            <a:pPr lvl="0"/>
            <a:r>
              <a:rPr kumimoji="1" lang="zh-CN" altLang="en-US" dirty="0">
                <a:solidFill>
                  <a:srgbClr val="404040"/>
                </a:solidFill>
                <a:latin typeface="Century Gothic" panose="020B0502020202020204"/>
                <a:ea typeface="微软雅黑" panose="020B0503020204020204" charset="-122"/>
              </a:rPr>
              <a:t>阶段四：公示发证</a:t>
            </a:r>
            <a:endParaRPr kumimoji="1" lang="zh-CN" altLang="en-US" dirty="0">
              <a:solidFill>
                <a:srgbClr val="404040"/>
              </a:solidFill>
              <a:latin typeface="Century Gothic" panose="020B0502020202020204"/>
              <a:ea typeface="微软雅黑" panose="020B0503020204020204" charset="-122"/>
            </a:endParaRPr>
          </a:p>
        </p:txBody>
      </p:sp>
      <p:sp>
        <p:nvSpPr>
          <p:cNvPr id="22" name="文本占位符 1"/>
          <p:cNvSpPr>
            <a:spLocks noGrp="1"/>
          </p:cNvSpPr>
          <p:nvPr/>
        </p:nvSpPr>
        <p:spPr>
          <a:xfrm>
            <a:off x="762635" y="1312545"/>
            <a:ext cx="4928870" cy="4516755"/>
          </a:xfrm>
          <a:prstGeom prst="rect">
            <a:avLst/>
          </a:prstGeom>
        </p:spPr>
        <p:txBody>
          <a:bodyPr vert="horz" lIns="91440" tIns="45720" rIns="91440" bIns="45720" rtlCol="0" anchor="t" anchorCtr="0"/>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Tx/>
              <a:buFont typeface="Wingdings" panose="05000000000000000000" charset="0"/>
              <a:buChar char="u"/>
            </a:pPr>
            <a:r>
              <a:rPr kumimoji="1" lang="zh-CN" altLang="en-US" sz="2000" b="0" dirty="0">
                <a:solidFill>
                  <a:srgbClr val="404040"/>
                </a:solidFill>
                <a:latin typeface="Century Gothic" panose="020B0502020202020204"/>
                <a:ea typeface="微软雅黑" panose="020B0503020204020204" charset="-122"/>
              </a:rPr>
              <a:t>结果公示。认定企业由领导小组办公室在“高新技术企业认定管理工作网”公示10个工作日。</a:t>
            </a:r>
            <a:endParaRPr kumimoji="1" lang="zh-CN" altLang="en-US" sz="2000" b="0" dirty="0">
              <a:solidFill>
                <a:srgbClr val="404040"/>
              </a:solidFill>
              <a:latin typeface="Century Gothic" panose="020B0502020202020204"/>
              <a:ea typeface="微软雅黑" panose="020B0503020204020204" charset="-122"/>
            </a:endParaRPr>
          </a:p>
          <a:p>
            <a:pPr lvl="0">
              <a:buClrTx/>
              <a:buFont typeface="Wingdings" panose="05000000000000000000" charset="0"/>
            </a:pPr>
            <a:endParaRPr kumimoji="1" lang="zh-CN" altLang="en-US" sz="2000" b="0" dirty="0">
              <a:solidFill>
                <a:srgbClr val="404040"/>
              </a:solidFill>
              <a:latin typeface="Century Gothic" panose="020B0502020202020204"/>
              <a:ea typeface="微软雅黑" panose="020B0503020204020204" charset="-122"/>
            </a:endParaRPr>
          </a:p>
          <a:p>
            <a:pPr marL="342900" lvl="0" indent="-342900">
              <a:buClrTx/>
              <a:buFont typeface="Wingdings" panose="05000000000000000000" charset="0"/>
              <a:buChar char="u"/>
            </a:pPr>
            <a:r>
              <a:rPr kumimoji="1" lang="zh-CN" altLang="en-US" sz="2000" b="0" dirty="0">
                <a:solidFill>
                  <a:srgbClr val="404040"/>
                </a:solidFill>
                <a:latin typeface="Century Gothic" panose="020B0502020202020204"/>
                <a:ea typeface="微软雅黑" panose="020B0503020204020204" charset="-122"/>
              </a:rPr>
              <a:t>颁发证书。公示无异议的，予以备案，并在“高新技术企业认定管理工作网”公告，由认定机构向企业颁发统一印制的“高新技术企业证书”</a:t>
            </a:r>
            <a:endParaRPr kumimoji="1" lang="zh-CN" altLang="en-US" sz="2000" b="0" dirty="0">
              <a:solidFill>
                <a:srgbClr val="404040"/>
              </a:solidFill>
              <a:latin typeface="Century Gothic" panose="020B0502020202020204"/>
              <a:ea typeface="微软雅黑" panose="020B0503020204020204" charset="-122"/>
            </a:endParaRPr>
          </a:p>
        </p:txBody>
      </p:sp>
      <p:pic>
        <p:nvPicPr>
          <p:cNvPr id="16385" name="Picture 1"/>
          <p:cNvPicPr>
            <a:picLocks noChangeAspect="1" noChangeArrowheads="1"/>
          </p:cNvPicPr>
          <p:nvPr/>
        </p:nvPicPr>
        <p:blipFill>
          <a:blip r:embed="rId1"/>
          <a:srcRect/>
          <a:stretch>
            <a:fillRect/>
          </a:stretch>
        </p:blipFill>
        <p:spPr bwMode="auto">
          <a:xfrm>
            <a:off x="5519956" y="1098959"/>
            <a:ext cx="6672044" cy="497467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2565294" y="2630946"/>
            <a:ext cx="3542477" cy="1200329"/>
          </a:xfrm>
          <a:prstGeom prst="rect">
            <a:avLst/>
          </a:prstGeom>
          <a:noFill/>
        </p:spPr>
        <p:txBody>
          <a:bodyPr wrap="square" rtlCol="0" anchor="ctr" anchorCtr="0">
            <a:normAutofit/>
          </a:bodyPr>
          <a:lstStyle/>
          <a:p>
            <a:r>
              <a:rPr lang="en-US" altLang="zh-CN" sz="7200" b="1" smtClean="0">
                <a:solidFill>
                  <a:srgbClr val="FFFFFF"/>
                </a:solidFill>
              </a:rPr>
              <a:t>Part  03</a:t>
            </a:r>
            <a:endParaRPr lang="en-US" altLang="zh-CN" sz="7200" b="1" smtClean="0">
              <a:solidFill>
                <a:srgbClr val="FFFFFF"/>
              </a:solidFill>
            </a:endParaRPr>
          </a:p>
        </p:txBody>
      </p:sp>
      <p:sp>
        <p:nvSpPr>
          <p:cNvPr id="3" name="标题 2"/>
          <p:cNvSpPr>
            <a:spLocks noGrp="1"/>
          </p:cNvSpPr>
          <p:nvPr>
            <p:ph type="title"/>
            <p:custDataLst>
              <p:tags r:id="rId2"/>
            </p:custDataLst>
          </p:nvPr>
        </p:nvSpPr>
        <p:spPr>
          <a:xfrm>
            <a:off x="6109200" y="2869200"/>
            <a:ext cx="4982400" cy="741600"/>
          </a:xfrm>
        </p:spPr>
        <p:txBody>
          <a:bodyPr/>
          <a:lstStyle/>
          <a:p>
            <a:r>
              <a:rPr lang="zh-CN" altLang="en-US" dirty="0" smtClean="0">
                <a:latin typeface="+mj-lt"/>
                <a:ea typeface="+mj-ea"/>
                <a:cs typeface="+mj-cs"/>
              </a:rPr>
              <a:t>注意事项</a:t>
            </a:r>
            <a:endParaRPr lang="zh-CN" altLang="en-US" dirty="0">
              <a:latin typeface="+mj-lt"/>
              <a:ea typeface="+mj-ea"/>
              <a:cs typeface="+mj-cs"/>
            </a:endParaRPr>
          </a:p>
        </p:txBody>
      </p:sp>
    </p:spTree>
    <p:custDataLst>
      <p:tags r:id="rId3"/>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35820" y="1542109"/>
            <a:ext cx="9892030" cy="3152140"/>
            <a:chOff x="794385" y="675005"/>
            <a:chExt cx="9892030" cy="3152140"/>
          </a:xfrm>
        </p:grpSpPr>
        <p:sp>
          <p:nvSpPr>
            <p:cNvPr id="6156" name="矩形 6155"/>
            <p:cNvSpPr/>
            <p:nvPr/>
          </p:nvSpPr>
          <p:spPr>
            <a:xfrm>
              <a:off x="794385" y="2065020"/>
              <a:ext cx="3568700" cy="1762125"/>
            </a:xfrm>
            <a:prstGeom prst="rect">
              <a:avLst/>
            </a:prstGeom>
            <a:noFill/>
            <a:ln w="34925" cap="rnd" cmpd="sng">
              <a:solidFill>
                <a:schemeClr val="bg1">
                  <a:lumMod val="50000"/>
                </a:schemeClr>
              </a:solidFill>
              <a:prstDash val="solid"/>
              <a:miter/>
              <a:headEnd type="none" w="med" len="med"/>
              <a:tailEnd type="none" w="med" len="med"/>
            </a:ln>
          </p:spPr>
          <p:txBody>
            <a:bodyPr lIns="91440" tIns="45720" rIns="91440" bIns="45720" anchor="ctr">
              <a:noAutofit/>
            </a:bodyPr>
            <a:lstStyle/>
            <a:p>
              <a:pPr lvl="0" algn="ctr" fontAlgn="base">
                <a:lnSpc>
                  <a:spcPct val="125000"/>
                </a:lnSpc>
                <a:spcAft>
                  <a:spcPts val="600"/>
                </a:spcAft>
                <a:buClrTx/>
                <a:buSzTx/>
                <a:buFontTx/>
              </a:pPr>
              <a:r>
                <a:rPr lang="zh-CN" altLang="en-US" sz="3600" b="1" i="0"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sym typeface="黑体" panose="02010609060101010101" pitchFamily="49" charset="-122"/>
                </a:rPr>
                <a:t>研发活动项目</a:t>
              </a:r>
              <a:endParaRPr lang="zh-CN" altLang="en-US" sz="3600" b="1" i="0"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sym typeface="黑体" panose="02010609060101010101" pitchFamily="49" charset="-122"/>
              </a:endParaRPr>
            </a:p>
          </p:txBody>
        </p:sp>
        <p:sp>
          <p:nvSpPr>
            <p:cNvPr id="6158" name="矩形 6157"/>
            <p:cNvSpPr/>
            <p:nvPr/>
          </p:nvSpPr>
          <p:spPr>
            <a:xfrm>
              <a:off x="6861810" y="2065020"/>
              <a:ext cx="3824605" cy="1762125"/>
            </a:xfrm>
            <a:prstGeom prst="rect">
              <a:avLst/>
            </a:prstGeom>
            <a:noFill/>
            <a:ln w="28575" cap="rnd" cmpd="sng">
              <a:solidFill>
                <a:schemeClr val="bg1">
                  <a:lumMod val="50000"/>
                </a:schemeClr>
              </a:solidFill>
              <a:prstDash val="solid"/>
              <a:miter/>
              <a:headEnd type="none" w="med" len="med"/>
              <a:tailEnd type="none" w="med" len="med"/>
            </a:ln>
          </p:spPr>
          <p:txBody>
            <a:bodyPr lIns="91440" tIns="45720" rIns="91440" bIns="45720" anchor="ctr">
              <a:noAutofit/>
            </a:bodyPr>
            <a:lstStyle/>
            <a:p>
              <a:pPr lvl="0" algn="ctr" fontAlgn="base">
                <a:lnSpc>
                  <a:spcPct val="125000"/>
                </a:lnSpc>
                <a:spcAft>
                  <a:spcPts val="600"/>
                </a:spcAft>
                <a:buClrTx/>
                <a:buSzTx/>
                <a:buFontTx/>
              </a:pP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高新技术产品或服务</a:t>
              </a:r>
              <a:endParaRPr lang="zh-CN" altLang="en-US" sz="2800" b="1" i="0" strike="noStrike" noProof="1">
                <a:solidFill>
                  <a:srgbClr val="FF0000"/>
                </a:solidFill>
                <a:latin typeface="Times New Roman" panose="02020603050405020304" pitchFamily="18" charset="0"/>
                <a:ea typeface="微软雅黑" panose="020B0503020204020204" charset="-122"/>
                <a:cs typeface="Times New Roman" panose="02020603050405020304" pitchFamily="18" charset="0"/>
                <a:sym typeface="黑体" panose="02010609060101010101" pitchFamily="49" charset="-122"/>
              </a:endParaRPr>
            </a:p>
          </p:txBody>
        </p:sp>
        <p:sp>
          <p:nvSpPr>
            <p:cNvPr id="2" name="文本框 1"/>
            <p:cNvSpPr txBox="1"/>
            <p:nvPr/>
          </p:nvSpPr>
          <p:spPr>
            <a:xfrm>
              <a:off x="4299585" y="675005"/>
              <a:ext cx="2294255" cy="583565"/>
            </a:xfrm>
            <a:prstGeom prst="rect">
              <a:avLst/>
            </a:prstGeom>
            <a:noFill/>
          </p:spPr>
          <p:txBody>
            <a:bodyPr wrap="square" rtlCol="0" anchor="t">
              <a:spAutoFit/>
            </a:bodyPr>
            <a:lstStyle/>
            <a:p>
              <a:pPr algn="ctr"/>
              <a:r>
                <a:rPr lang="zh-CN" altLang="en-US"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黑体" panose="02010609060101010101" pitchFamily="49" charset="-122"/>
                </a:rPr>
                <a:t>知识产权</a:t>
              </a:r>
              <a:endParaRPr lang="zh-CN" altLang="en-US"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黑体" panose="02010609060101010101" pitchFamily="49" charset="-122"/>
              </a:endParaRPr>
            </a:p>
          </p:txBody>
        </p:sp>
        <p:cxnSp>
          <p:nvCxnSpPr>
            <p:cNvPr id="3" name="直接箭头连接符 2"/>
            <p:cNvCxnSpPr>
              <a:stCxn id="6156" idx="3"/>
              <a:endCxn id="6158" idx="1"/>
            </p:cNvCxnSpPr>
            <p:nvPr/>
          </p:nvCxnSpPr>
          <p:spPr>
            <a:xfrm>
              <a:off x="4363085" y="2946400"/>
              <a:ext cx="2498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44490" y="1325245"/>
              <a:ext cx="3810" cy="1599565"/>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07890" y="1833245"/>
              <a:ext cx="1605280" cy="583565"/>
            </a:xfrm>
            <a:prstGeom prst="rect">
              <a:avLst/>
            </a:prstGeom>
            <a:noFill/>
          </p:spPr>
          <p:txBody>
            <a:bodyPr wrap="none" rtlCol="0" anchor="t">
              <a:spAutoFit/>
            </a:bodyPr>
            <a:lstStyle/>
            <a:p>
              <a:r>
                <a:rPr lang="zh-CN" altLang="en-US"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黑体" panose="02010609060101010101" pitchFamily="49" charset="-122"/>
                </a:rPr>
                <a:t>桥      梁</a:t>
              </a:r>
              <a:endParaRPr lang="zh-CN" altLang="en-US"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黑体" panose="02010609060101010101" pitchFamily="49" charset="-122"/>
              </a:endParaRP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6"/>
          <p:cNvSpPr txBox="1"/>
          <p:nvPr/>
        </p:nvSpPr>
        <p:spPr>
          <a:xfrm>
            <a:off x="-23953" y="-27305"/>
            <a:ext cx="10712027" cy="553085"/>
          </a:xfrm>
          <a:prstGeom prst="rect">
            <a:avLst/>
          </a:prstGeom>
          <a:noFill/>
        </p:spPr>
        <p:txBody>
          <a:bodyPr wrap="square" rtlCol="0">
            <a:spAutoFit/>
          </a:bodyPr>
          <a:lstStyle/>
          <a:p>
            <a:r>
              <a:rPr lang="zh-CN" sz="3000" b="1" dirty="0">
                <a:solidFill>
                  <a:srgbClr val="1472AC"/>
                </a:solidFill>
                <a:latin typeface="微软雅黑" panose="020B0503020204020204" charset="-122"/>
                <a:ea typeface="微软雅黑" panose="020B0503020204020204" charset="-122"/>
              </a:rPr>
              <a:t>高企认定政策解读</a:t>
            </a:r>
            <a:r>
              <a:rPr lang="en-US" altLang="zh-CN"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rPr>
              <a:t>优惠政策</a:t>
            </a:r>
            <a:endParaRPr lang="zh-CN" altLang="en-US" sz="3000" b="1" dirty="0">
              <a:latin typeface="微软雅黑" panose="020B0503020204020204" charset="-122"/>
              <a:ea typeface="微软雅黑" panose="020B0503020204020204" charset="-122"/>
            </a:endParaRPr>
          </a:p>
        </p:txBody>
      </p:sp>
      <p:sp>
        <p:nvSpPr>
          <p:cNvPr id="108" name="Freeform 6"/>
          <p:cNvSpPr/>
          <p:nvPr/>
        </p:nvSpPr>
        <p:spPr bwMode="auto">
          <a:xfrm>
            <a:off x="1656715" y="628650"/>
            <a:ext cx="1593850" cy="1500505"/>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1472AC"/>
          </a:solidFill>
          <a:ln>
            <a:noFill/>
          </a:ln>
        </p:spPr>
        <p:txBody>
          <a:bodyPr vert="horz" wrap="square" lIns="68580" tIns="34290" rIns="68580" bIns="34290" numCol="1" anchor="t" anchorCtr="0" compatLnSpc="1"/>
          <a:lstStyle/>
          <a:p>
            <a:endParaRPr lang="zh-CN" altLang="en-US"/>
          </a:p>
        </p:txBody>
      </p:sp>
      <p:sp>
        <p:nvSpPr>
          <p:cNvPr id="109" name="Freeform 7"/>
          <p:cNvSpPr/>
          <p:nvPr/>
        </p:nvSpPr>
        <p:spPr bwMode="auto">
          <a:xfrm>
            <a:off x="1656715" y="2421255"/>
            <a:ext cx="1593850" cy="1497330"/>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1472AC"/>
          </a:solidFill>
          <a:ln>
            <a:noFill/>
          </a:ln>
        </p:spPr>
        <p:txBody>
          <a:bodyPr vert="horz" wrap="square" lIns="68580" tIns="34290" rIns="68580" bIns="34290" numCol="1" anchor="t" anchorCtr="0" compatLnSpc="1"/>
          <a:lstStyle/>
          <a:p>
            <a:endParaRPr lang="zh-CN" altLang="en-US"/>
          </a:p>
        </p:txBody>
      </p:sp>
      <p:sp>
        <p:nvSpPr>
          <p:cNvPr id="110" name="Freeform 8"/>
          <p:cNvSpPr/>
          <p:nvPr/>
        </p:nvSpPr>
        <p:spPr bwMode="auto">
          <a:xfrm>
            <a:off x="1656715" y="4570095"/>
            <a:ext cx="1593850" cy="1500505"/>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1472AC"/>
          </a:solidFill>
          <a:ln>
            <a:noFill/>
          </a:ln>
        </p:spPr>
        <p:txBody>
          <a:bodyPr vert="horz" wrap="square" lIns="68580" tIns="34290" rIns="68580" bIns="34290" numCol="1" anchor="t" anchorCtr="0" compatLnSpc="1"/>
          <a:lstStyle/>
          <a:p>
            <a:endParaRPr lang="zh-CN" altLang="en-US"/>
          </a:p>
        </p:txBody>
      </p:sp>
      <p:sp>
        <p:nvSpPr>
          <p:cNvPr id="111" name="Freeform 13"/>
          <p:cNvSpPr/>
          <p:nvPr/>
        </p:nvSpPr>
        <p:spPr bwMode="auto">
          <a:xfrm>
            <a:off x="2137410" y="4498340"/>
            <a:ext cx="690245" cy="443230"/>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1472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12" name="Freeform 20"/>
          <p:cNvSpPr/>
          <p:nvPr/>
        </p:nvSpPr>
        <p:spPr bwMode="auto">
          <a:xfrm>
            <a:off x="2240915" y="2421255"/>
            <a:ext cx="424815" cy="508635"/>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1472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13" name="Freeform 22"/>
          <p:cNvSpPr>
            <a:spLocks noEditPoints="1"/>
          </p:cNvSpPr>
          <p:nvPr/>
        </p:nvSpPr>
        <p:spPr bwMode="auto">
          <a:xfrm>
            <a:off x="2294255" y="628650"/>
            <a:ext cx="317500" cy="563880"/>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1472AC"/>
          </a:solidFill>
          <a:ln>
            <a:noFill/>
          </a:ln>
        </p:spPr>
        <p:txBody>
          <a:bodyPr vert="horz" wrap="square" lIns="68580" tIns="34290" rIns="68580" bIns="34290" numCol="1" anchor="t" anchorCtr="0" compatLnSpc="1"/>
          <a:lstStyle/>
          <a:p>
            <a:endParaRPr lang="zh-CN" altLang="en-US"/>
          </a:p>
        </p:txBody>
      </p:sp>
      <p:sp>
        <p:nvSpPr>
          <p:cNvPr id="114" name="TextBox 13"/>
          <p:cNvSpPr txBox="1"/>
          <p:nvPr/>
        </p:nvSpPr>
        <p:spPr>
          <a:xfrm>
            <a:off x="4512310" y="476885"/>
            <a:ext cx="5030470" cy="1730375"/>
          </a:xfrm>
          <a:prstGeom prst="rect">
            <a:avLst/>
          </a:prstGeom>
          <a:noFill/>
        </p:spPr>
        <p:txBody>
          <a:bodyPr wrap="square" lIns="68580" tIns="34290" rIns="68580" bIns="34290" rtlCol="0">
            <a:spAutoFit/>
          </a:bodyPr>
          <a:lstStyle/>
          <a:p>
            <a:pPr marL="342900" indent="-342900">
              <a:lnSpc>
                <a:spcPct val="150000"/>
              </a:lnSpc>
              <a:buFont typeface="Arial" panose="020B0604020202020204" pitchFamily="34" charset="0"/>
              <a:buChar char="•"/>
            </a:pPr>
            <a:r>
              <a:rPr sz="2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News Gothic MT" charset="-122"/>
              </a:rPr>
              <a:t>企业所得税税率降至15%</a:t>
            </a:r>
            <a:endParaRPr sz="2400" b="1" dirty="0">
              <a:solidFill>
                <a:srgbClr val="FF0000"/>
              </a:solidFill>
              <a:latin typeface="微软雅黑" panose="020B0503020204020204" charset="-122"/>
              <a:ea typeface="微软雅黑" panose="020B0503020204020204" charset="-122"/>
              <a:cs typeface="Open Sans" pitchFamily="2" charset="-122"/>
              <a:sym typeface="News Gothic MT" charset="-122"/>
            </a:endParaRPr>
          </a:p>
          <a:p>
            <a:pPr marL="342900" indent="-342900">
              <a:lnSpc>
                <a:spcPct val="150000"/>
              </a:lnSpc>
              <a:buFont typeface="Arial" panose="020B0604020202020204" pitchFamily="34" charset="0"/>
              <a:buChar char="•"/>
            </a:pPr>
            <a:r>
              <a:rPr sz="2400" b="1" dirty="0">
                <a:solidFill>
                  <a:schemeClr val="tx1"/>
                </a:solidFill>
                <a:latin typeface="微软雅黑" panose="020B0503020204020204" charset="-122"/>
                <a:ea typeface="微软雅黑" panose="020B0503020204020204" charset="-122"/>
                <a:cs typeface="Open Sans" pitchFamily="2" charset="-122"/>
                <a:sym typeface="News Gothic MT" charset="-122"/>
              </a:rPr>
              <a:t>按研究开发费用的加计扣除</a:t>
            </a:r>
            <a:endParaRPr sz="2400" b="1" dirty="0">
              <a:solidFill>
                <a:schemeClr val="tx1"/>
              </a:solidFill>
              <a:latin typeface="微软雅黑" panose="020B0503020204020204" charset="-122"/>
              <a:ea typeface="微软雅黑" panose="020B0503020204020204" charset="-122"/>
              <a:cs typeface="Open Sans" pitchFamily="2" charset="-122"/>
              <a:sym typeface="News Gothic MT" charset="-122"/>
            </a:endParaRPr>
          </a:p>
          <a:p>
            <a:pPr marL="342900" indent="-342900">
              <a:lnSpc>
                <a:spcPct val="150000"/>
              </a:lnSpc>
              <a:buFont typeface="Arial" panose="020B0604020202020204" pitchFamily="34" charset="0"/>
              <a:buChar char="•"/>
            </a:pPr>
            <a:r>
              <a:rPr sz="2400" b="1" dirty="0">
                <a:solidFill>
                  <a:schemeClr val="tx1"/>
                </a:solidFill>
                <a:latin typeface="微软雅黑" panose="020B0503020204020204" charset="-122"/>
                <a:ea typeface="微软雅黑" panose="020B0503020204020204" charset="-122"/>
                <a:cs typeface="Open Sans" pitchFamily="2" charset="-122"/>
                <a:sym typeface="News Gothic MT" charset="-122"/>
              </a:rPr>
              <a:t>技术转让：免征、减征所得税</a:t>
            </a:r>
            <a:endParaRPr sz="2400" b="1" dirty="0">
              <a:solidFill>
                <a:schemeClr val="tx1"/>
              </a:solidFill>
              <a:latin typeface="微软雅黑" panose="020B0503020204020204" charset="-122"/>
              <a:ea typeface="微软雅黑" panose="020B0503020204020204" charset="-122"/>
              <a:cs typeface="Open Sans" pitchFamily="2" charset="-122"/>
              <a:sym typeface="News Gothic MT" charset="-122"/>
            </a:endParaRPr>
          </a:p>
        </p:txBody>
      </p:sp>
      <p:sp>
        <p:nvSpPr>
          <p:cNvPr id="115" name="TextBox 14"/>
          <p:cNvSpPr txBox="1"/>
          <p:nvPr/>
        </p:nvSpPr>
        <p:spPr>
          <a:xfrm>
            <a:off x="3122930" y="836930"/>
            <a:ext cx="1567815" cy="861695"/>
          </a:xfrm>
          <a:prstGeom prst="rect">
            <a:avLst/>
          </a:prstGeom>
          <a:noFill/>
        </p:spPr>
        <p:txBody>
          <a:bodyPr wrap="square" lIns="68580" tIns="0" rIns="68580" bIns="0" rtlCol="0" anchor="t">
            <a:spAutoFit/>
          </a:bodyPr>
          <a:lstStyle/>
          <a:p>
            <a:pPr algn="ctr"/>
            <a:r>
              <a:rPr lang="en-US" altLang="zh-CN" sz="2800" b="1" dirty="0">
                <a:solidFill>
                  <a:srgbClr val="FF0000"/>
                </a:solidFill>
                <a:latin typeface="Century Gothic" panose="020B0502020202020204" pitchFamily="34" charset="0"/>
                <a:ea typeface="微软雅黑" panose="020B0503020204020204" charset="-122"/>
              </a:rPr>
              <a:t>财务</a:t>
            </a:r>
            <a:endParaRPr lang="en-US" altLang="zh-CN" sz="2800" b="1" dirty="0">
              <a:solidFill>
                <a:srgbClr val="FF0000"/>
              </a:solidFill>
              <a:latin typeface="Century Gothic" panose="020B0502020202020204" pitchFamily="34" charset="0"/>
              <a:ea typeface="微软雅黑" panose="020B0503020204020204" charset="-122"/>
            </a:endParaRPr>
          </a:p>
          <a:p>
            <a:pPr algn="ctr"/>
            <a:r>
              <a:rPr lang="en-US" altLang="zh-CN" sz="2800" b="1" dirty="0">
                <a:solidFill>
                  <a:srgbClr val="FF0000"/>
                </a:solidFill>
                <a:latin typeface="Century Gothic" panose="020B0502020202020204" pitchFamily="34" charset="0"/>
                <a:ea typeface="微软雅黑" panose="020B0503020204020204" charset="-122"/>
              </a:rPr>
              <a:t>优惠</a:t>
            </a:r>
            <a:endParaRPr lang="en-US" altLang="zh-CN" sz="2800" b="1" dirty="0">
              <a:solidFill>
                <a:srgbClr val="FF0000"/>
              </a:solidFill>
              <a:latin typeface="Century Gothic" panose="020B0502020202020204" pitchFamily="34" charset="0"/>
              <a:ea typeface="微软雅黑" panose="020B0503020204020204" charset="-122"/>
            </a:endParaRPr>
          </a:p>
        </p:txBody>
      </p:sp>
      <p:sp>
        <p:nvSpPr>
          <p:cNvPr id="116" name="TextBox 15"/>
          <p:cNvSpPr txBox="1"/>
          <p:nvPr/>
        </p:nvSpPr>
        <p:spPr>
          <a:xfrm>
            <a:off x="4468495" y="2565400"/>
            <a:ext cx="5030470" cy="1176020"/>
          </a:xfrm>
          <a:prstGeom prst="rect">
            <a:avLst/>
          </a:prstGeom>
          <a:noFill/>
        </p:spPr>
        <p:txBody>
          <a:bodyPr wrap="square" lIns="68580" tIns="34290" rIns="68580" bIns="34290" rtlCol="0">
            <a:spAutoFit/>
          </a:bodyPr>
          <a:lstStyle/>
          <a:p>
            <a:pPr marL="342900" lvl="0" indent="-342900" algn="l">
              <a:lnSpc>
                <a:spcPct val="150000"/>
              </a:lnSpc>
              <a:buFont typeface="Arial" panose="020B0604020202020204" pitchFamily="34" charset="0"/>
              <a:buChar char="•"/>
            </a:pPr>
            <a:r>
              <a:rPr sz="2400" b="1" dirty="0">
                <a:solidFill>
                  <a:schemeClr val="tx1"/>
                </a:solidFill>
                <a:latin typeface="微软雅黑" panose="020B0503020204020204" charset="-122"/>
                <a:ea typeface="微软雅黑" panose="020B0503020204020204" charset="-122"/>
                <a:cs typeface="Open Sans" pitchFamily="2" charset="-122"/>
                <a:sym typeface="News Gothic MT" charset="-122"/>
              </a:rPr>
              <a:t>在落户问题上有优先权</a:t>
            </a:r>
            <a:endParaRPr sz="2400" b="1" dirty="0">
              <a:solidFill>
                <a:schemeClr val="tx1"/>
              </a:solidFill>
              <a:latin typeface="微软雅黑" panose="020B0503020204020204" charset="-122"/>
              <a:ea typeface="微软雅黑" panose="020B0503020204020204" charset="-122"/>
              <a:cs typeface="Open Sans" pitchFamily="2" charset="-122"/>
              <a:sym typeface="News Gothic MT" charset="-122"/>
            </a:endParaRPr>
          </a:p>
          <a:p>
            <a:pPr marL="342900" lvl="0" indent="-342900" algn="l">
              <a:lnSpc>
                <a:spcPct val="150000"/>
              </a:lnSpc>
              <a:buFont typeface="Arial" panose="020B0604020202020204" pitchFamily="34" charset="0"/>
              <a:buChar char="•"/>
            </a:pPr>
            <a:r>
              <a:rPr sz="2400" b="1" dirty="0">
                <a:solidFill>
                  <a:schemeClr val="tx1"/>
                </a:solidFill>
                <a:latin typeface="微软雅黑" panose="020B0503020204020204" charset="-122"/>
                <a:ea typeface="微软雅黑" panose="020B0503020204020204" charset="-122"/>
                <a:cs typeface="Open Sans" pitchFamily="2" charset="-122"/>
                <a:sym typeface="News Gothic MT" charset="-122"/>
              </a:rPr>
              <a:t>高级人才奖励</a:t>
            </a:r>
            <a:endParaRPr sz="2400" b="1" dirty="0">
              <a:solidFill>
                <a:schemeClr val="tx1"/>
              </a:solidFill>
              <a:latin typeface="微软雅黑" panose="020B0503020204020204" charset="-122"/>
              <a:ea typeface="微软雅黑" panose="020B0503020204020204" charset="-122"/>
              <a:cs typeface="Open Sans" pitchFamily="2" charset="-122"/>
              <a:sym typeface="News Gothic MT" charset="-122"/>
            </a:endParaRPr>
          </a:p>
        </p:txBody>
      </p:sp>
      <p:sp>
        <p:nvSpPr>
          <p:cNvPr id="117" name="TextBox 16"/>
          <p:cNvSpPr txBox="1"/>
          <p:nvPr/>
        </p:nvSpPr>
        <p:spPr>
          <a:xfrm>
            <a:off x="3076575" y="2722245"/>
            <a:ext cx="1567815" cy="861695"/>
          </a:xfrm>
          <a:prstGeom prst="rect">
            <a:avLst/>
          </a:prstGeom>
          <a:noFill/>
        </p:spPr>
        <p:txBody>
          <a:bodyPr wrap="square" lIns="68580" tIns="0" rIns="68580" bIns="0" rtlCol="0" anchor="t">
            <a:spAutoFit/>
          </a:bodyPr>
          <a:lstStyle/>
          <a:p>
            <a:pPr lvl="0" algn="ctr"/>
            <a:r>
              <a:rPr lang="en-US" altLang="zh-CN" sz="2800" b="1" dirty="0">
                <a:solidFill>
                  <a:srgbClr val="FF0000"/>
                </a:solidFill>
                <a:latin typeface="Century Gothic" panose="020B0502020202020204" pitchFamily="34" charset="0"/>
                <a:ea typeface="微软雅黑" panose="020B0503020204020204" charset="-122"/>
                <a:sym typeface="+mn-ea"/>
              </a:rPr>
              <a:t>人才</a:t>
            </a:r>
            <a:endParaRPr lang="en-US" altLang="zh-CN" sz="2800" b="1" dirty="0">
              <a:solidFill>
                <a:srgbClr val="FF0000"/>
              </a:solidFill>
              <a:latin typeface="Century Gothic" panose="020B0502020202020204" pitchFamily="34" charset="0"/>
              <a:ea typeface="微软雅黑" panose="020B0503020204020204" charset="-122"/>
              <a:sym typeface="+mn-ea"/>
            </a:endParaRPr>
          </a:p>
          <a:p>
            <a:pPr lvl="0" algn="ctr"/>
            <a:r>
              <a:rPr lang="en-US" altLang="zh-CN" sz="2800" b="1" dirty="0">
                <a:solidFill>
                  <a:srgbClr val="FF0000"/>
                </a:solidFill>
                <a:latin typeface="Century Gothic" panose="020B0502020202020204" pitchFamily="34" charset="0"/>
                <a:ea typeface="微软雅黑" panose="020B0503020204020204" charset="-122"/>
                <a:sym typeface="+mn-ea"/>
              </a:rPr>
              <a:t>激励</a:t>
            </a:r>
            <a:endParaRPr lang="en-US" altLang="zh-CN" sz="2800" b="1" dirty="0">
              <a:solidFill>
                <a:srgbClr val="FF0000"/>
              </a:solidFill>
              <a:latin typeface="Century Gothic" panose="020B0502020202020204" pitchFamily="34" charset="0"/>
              <a:ea typeface="微软雅黑" panose="020B0503020204020204" charset="-122"/>
              <a:sym typeface="+mn-ea"/>
            </a:endParaRPr>
          </a:p>
        </p:txBody>
      </p:sp>
      <p:sp>
        <p:nvSpPr>
          <p:cNvPr id="118" name="TextBox 17"/>
          <p:cNvSpPr txBox="1"/>
          <p:nvPr/>
        </p:nvSpPr>
        <p:spPr>
          <a:xfrm>
            <a:off x="4468495" y="3865880"/>
            <a:ext cx="7071360" cy="2284095"/>
          </a:xfrm>
          <a:prstGeom prst="rect">
            <a:avLst/>
          </a:prstGeom>
          <a:noFill/>
        </p:spPr>
        <p:txBody>
          <a:bodyPr wrap="square" lIns="68580" tIns="34290" rIns="68580" bIns="34290" rtlCol="0">
            <a:spAutoFit/>
          </a:bodyPr>
          <a:lstStyle/>
          <a:p>
            <a:pPr marL="342900" lvl="0" indent="-342900" algn="l">
              <a:lnSpc>
                <a:spcPct val="150000"/>
              </a:lnSpc>
              <a:buFont typeface="Arial" panose="020B0604020202020204" pitchFamily="34" charset="0"/>
              <a:buChar char="•"/>
            </a:pPr>
            <a:r>
              <a:rPr lang="zh-CN" sz="2400" b="1" dirty="0">
                <a:solidFill>
                  <a:srgbClr val="FF0000"/>
                </a:solidFill>
                <a:latin typeface="微软雅黑" panose="020B0503020204020204" charset="-122"/>
                <a:ea typeface="微软雅黑" panose="020B0503020204020204" charset="-122"/>
                <a:cs typeface="Open Sans" pitchFamily="2" charset="-122"/>
                <a:sym typeface="News Gothic MT" charset="-122"/>
              </a:rPr>
              <a:t>高企认定奖补</a:t>
            </a:r>
            <a:endParaRPr lang="zh-CN" sz="2400" b="1" dirty="0">
              <a:solidFill>
                <a:srgbClr val="FF0000"/>
              </a:solidFill>
              <a:latin typeface="微软雅黑" panose="020B0503020204020204" charset="-122"/>
              <a:ea typeface="微软雅黑" panose="020B0503020204020204" charset="-122"/>
              <a:cs typeface="Open Sans" pitchFamily="2" charset="-122"/>
              <a:sym typeface="News Gothic MT" charset="-122"/>
            </a:endParaRPr>
          </a:p>
          <a:p>
            <a:pPr marL="342900" lvl="0" indent="-342900" algn="l">
              <a:lnSpc>
                <a:spcPct val="150000"/>
              </a:lnSpc>
              <a:buFont typeface="Arial" panose="020B0604020202020204" pitchFamily="34" charset="0"/>
              <a:buChar char="•"/>
            </a:pPr>
            <a:r>
              <a:rPr lang="zh-CN" sz="2400" b="1" dirty="0">
                <a:solidFill>
                  <a:srgbClr val="FF0000"/>
                </a:solidFill>
                <a:latin typeface="微软雅黑" panose="020B0503020204020204" charset="-122"/>
                <a:ea typeface="微软雅黑" panose="020B0503020204020204" charset="-122"/>
                <a:cs typeface="Open Sans" pitchFamily="2" charset="-122"/>
                <a:sym typeface="News Gothic MT" charset="-122"/>
              </a:rPr>
              <a:t>省级研发奖补</a:t>
            </a:r>
            <a:endParaRPr sz="2400" b="1" dirty="0">
              <a:solidFill>
                <a:srgbClr val="FF0000"/>
              </a:solidFill>
              <a:latin typeface="微软雅黑" panose="020B0503020204020204" charset="-122"/>
              <a:ea typeface="微软雅黑" panose="020B0503020204020204" charset="-122"/>
              <a:cs typeface="Open Sans" pitchFamily="2" charset="-122"/>
              <a:sym typeface="News Gothic MT" charset="-122"/>
            </a:endParaRPr>
          </a:p>
          <a:p>
            <a:pPr marL="342900" lvl="0" indent="-342900" algn="l">
              <a:lnSpc>
                <a:spcPct val="150000"/>
              </a:lnSpc>
              <a:buFont typeface="Arial" panose="020B0604020202020204" pitchFamily="34" charset="0"/>
              <a:buChar char="•"/>
            </a:pPr>
            <a:r>
              <a:rPr sz="2400" b="1" dirty="0">
                <a:solidFill>
                  <a:srgbClr val="FF0000"/>
                </a:solidFill>
                <a:latin typeface="微软雅黑" panose="020B0503020204020204" charset="-122"/>
                <a:ea typeface="微软雅黑" panose="020B0503020204020204" charset="-122"/>
                <a:cs typeface="Open Sans" pitchFamily="2" charset="-122"/>
                <a:sym typeface="News Gothic MT" charset="-122"/>
              </a:rPr>
              <a:t>是申请各级相关政府资金的必备条件之一</a:t>
            </a:r>
            <a:endParaRPr sz="2400" b="1" dirty="0">
              <a:solidFill>
                <a:srgbClr val="FF0000"/>
              </a:solidFill>
              <a:latin typeface="微软雅黑" panose="020B0503020204020204" charset="-122"/>
              <a:ea typeface="微软雅黑" panose="020B0503020204020204" charset="-122"/>
              <a:cs typeface="Open Sans" pitchFamily="2" charset="-122"/>
              <a:sym typeface="News Gothic MT" charset="-122"/>
            </a:endParaRPr>
          </a:p>
          <a:p>
            <a:pPr marL="342900" lvl="0" indent="-342900" algn="l">
              <a:lnSpc>
                <a:spcPct val="150000"/>
              </a:lnSpc>
              <a:buFont typeface="Arial" panose="020B0604020202020204" pitchFamily="34" charset="0"/>
              <a:buChar char="•"/>
            </a:pPr>
            <a:r>
              <a:rPr sz="2400" b="1" dirty="0">
                <a:solidFill>
                  <a:schemeClr val="tx1"/>
                </a:solidFill>
                <a:latin typeface="微软雅黑" panose="020B0503020204020204" charset="-122"/>
                <a:ea typeface="微软雅黑" panose="020B0503020204020204" charset="-122"/>
                <a:cs typeface="Open Sans" pitchFamily="2" charset="-122"/>
                <a:sym typeface="News Gothic MT" charset="-122"/>
              </a:rPr>
              <a:t>提升</a:t>
            </a:r>
            <a:r>
              <a:rPr lang="zh-CN" sz="2400" b="1" dirty="0">
                <a:solidFill>
                  <a:schemeClr val="tx1"/>
                </a:solidFill>
                <a:latin typeface="微软雅黑" panose="020B0503020204020204" charset="-122"/>
                <a:ea typeface="微软雅黑" panose="020B0503020204020204" charset="-122"/>
                <a:cs typeface="Open Sans" pitchFamily="2" charset="-122"/>
                <a:sym typeface="News Gothic MT" charset="-122"/>
              </a:rPr>
              <a:t>企业</a:t>
            </a:r>
            <a:r>
              <a:rPr sz="2400" b="1" dirty="0">
                <a:solidFill>
                  <a:schemeClr val="tx1"/>
                </a:solidFill>
                <a:latin typeface="微软雅黑" panose="020B0503020204020204" charset="-122"/>
                <a:ea typeface="微软雅黑" panose="020B0503020204020204" charset="-122"/>
                <a:cs typeface="Open Sans" pitchFamily="2" charset="-122"/>
                <a:sym typeface="News Gothic MT" charset="-122"/>
              </a:rPr>
              <a:t>品牌形象，科技企业的</a:t>
            </a:r>
            <a:r>
              <a:rPr sz="2400" b="1" dirty="0">
                <a:solidFill>
                  <a:srgbClr val="FF0000"/>
                </a:solidFill>
                <a:latin typeface="微软雅黑" panose="020B0503020204020204" charset="-122"/>
                <a:ea typeface="微软雅黑" panose="020B0503020204020204" charset="-122"/>
                <a:cs typeface="Open Sans" pitchFamily="2" charset="-122"/>
                <a:sym typeface="News Gothic MT" charset="-122"/>
              </a:rPr>
              <a:t>硬招牌</a:t>
            </a:r>
            <a:endParaRPr sz="2400" b="1" dirty="0">
              <a:solidFill>
                <a:srgbClr val="FF0000"/>
              </a:solidFill>
              <a:latin typeface="微软雅黑" panose="020B0503020204020204" charset="-122"/>
              <a:ea typeface="微软雅黑" panose="020B0503020204020204" charset="-122"/>
              <a:cs typeface="Open Sans" pitchFamily="2" charset="-122"/>
              <a:sym typeface="News Gothic MT" charset="-122"/>
            </a:endParaRPr>
          </a:p>
        </p:txBody>
      </p:sp>
      <p:sp>
        <p:nvSpPr>
          <p:cNvPr id="119" name="TextBox 18"/>
          <p:cNvSpPr txBox="1"/>
          <p:nvPr/>
        </p:nvSpPr>
        <p:spPr>
          <a:xfrm>
            <a:off x="3250565" y="4725035"/>
            <a:ext cx="1311910" cy="430530"/>
          </a:xfrm>
          <a:prstGeom prst="rect">
            <a:avLst/>
          </a:prstGeom>
          <a:noFill/>
        </p:spPr>
        <p:txBody>
          <a:bodyPr wrap="square" lIns="68580" tIns="0" rIns="68580" bIns="0" rtlCol="0" anchor="t">
            <a:spAutoFit/>
          </a:bodyPr>
          <a:lstStyle/>
          <a:p>
            <a:pPr lvl="0" algn="ctr"/>
            <a:r>
              <a:rPr lang="en-US" altLang="zh-CN" sz="2800" b="1" dirty="0">
                <a:solidFill>
                  <a:srgbClr val="FF0000"/>
                </a:solidFill>
                <a:latin typeface="Century Gothic" panose="020B0502020202020204" pitchFamily="34" charset="0"/>
                <a:ea typeface="微软雅黑" panose="020B0503020204020204" charset="-122"/>
                <a:sym typeface="+mn-ea"/>
              </a:rPr>
              <a:t>其他</a:t>
            </a:r>
            <a:endParaRPr lang="en-US" altLang="zh-CN" sz="2800" b="1" dirty="0">
              <a:solidFill>
                <a:srgbClr val="FF0000"/>
              </a:solidFill>
              <a:latin typeface="Century Gothic" panose="020B0502020202020204" pitchFamily="34" charset="0"/>
              <a:ea typeface="微软雅黑" panose="020B0503020204020204" charset="-122"/>
              <a:sym typeface="+mn-ea"/>
            </a:endParaRPr>
          </a:p>
        </p:txBody>
      </p:sp>
      <p:cxnSp>
        <p:nvCxnSpPr>
          <p:cNvPr id="123" name="直接箭头连接符 122"/>
          <p:cNvCxnSpPr/>
          <p:nvPr/>
        </p:nvCxnSpPr>
        <p:spPr>
          <a:xfrm>
            <a:off x="2449830" y="2235835"/>
            <a:ext cx="8831580" cy="635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a:off x="2352040" y="3952240"/>
            <a:ext cx="8831580" cy="635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p:nvPr/>
        </p:nvCxnSpPr>
        <p:spPr>
          <a:xfrm>
            <a:off x="2449830" y="6093460"/>
            <a:ext cx="8831580" cy="635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additive="base">
                                        <p:cTn id="11" dur="500" fill="hold"/>
                                        <p:tgtEl>
                                          <p:spTgt spid="109"/>
                                        </p:tgtEl>
                                        <p:attrNameLst>
                                          <p:attrName>ppt_x</p:attrName>
                                        </p:attrNameLst>
                                      </p:cBhvr>
                                      <p:tavLst>
                                        <p:tav tm="0">
                                          <p:val>
                                            <p:strVal val="#ppt_x"/>
                                          </p:val>
                                        </p:tav>
                                        <p:tav tm="100000">
                                          <p:val>
                                            <p:strVal val="#ppt_x"/>
                                          </p:val>
                                        </p:tav>
                                      </p:tavLst>
                                    </p:anim>
                                    <p:anim calcmode="lin" valueType="num">
                                      <p:cBhvr additive="base">
                                        <p:cTn id="12" dur="500" fill="hold"/>
                                        <p:tgtEl>
                                          <p:spTgt spid="109"/>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fill="hold"/>
                                        <p:tgtEl>
                                          <p:spTgt spid="110"/>
                                        </p:tgtEl>
                                        <p:attrNameLst>
                                          <p:attrName>ppt_x</p:attrName>
                                        </p:attrNameLst>
                                      </p:cBhvr>
                                      <p:tavLst>
                                        <p:tav tm="0">
                                          <p:val>
                                            <p:strVal val="#ppt_x"/>
                                          </p:val>
                                        </p:tav>
                                        <p:tav tm="100000">
                                          <p:val>
                                            <p:strVal val="#ppt_x"/>
                                          </p:val>
                                        </p:tav>
                                      </p:tavLst>
                                    </p:anim>
                                    <p:anim calcmode="lin" valueType="num">
                                      <p:cBhvr additive="base">
                                        <p:cTn id="16" dur="500" fill="hold"/>
                                        <p:tgtEl>
                                          <p:spTgt spid="110"/>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randombar(horizontal)">
                                      <p:cBhvr>
                                        <p:cTn id="20" dur="500"/>
                                        <p:tgtEl>
                                          <p:spTgt spid="1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randombar(horizontal)">
                                      <p:cBhvr>
                                        <p:cTn id="23" dur="500"/>
                                        <p:tgtEl>
                                          <p:spTgt spid="1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randombar(horizontal)">
                                      <p:cBhvr>
                                        <p:cTn id="26" dur="500"/>
                                        <p:tgtEl>
                                          <p:spTgt spid="11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wipe(left)">
                                      <p:cBhvr>
                                        <p:cTn id="30" dur="500"/>
                                        <p:tgtEl>
                                          <p:spTgt spid="1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wipe(left)">
                                      <p:cBhvr>
                                        <p:cTn id="33" dur="500"/>
                                        <p:tgtEl>
                                          <p:spTgt spid="11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500"/>
                                        <p:tgtEl>
                                          <p:spTgt spid="1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left)">
                                      <p:cBhvr>
                                        <p:cTn id="40" dur="500"/>
                                        <p:tgtEl>
                                          <p:spTgt spid="11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left)">
                                      <p:cBhvr>
                                        <p:cTn id="44" dur="500"/>
                                        <p:tgtEl>
                                          <p:spTgt spid="1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wipe(left)">
                                      <p:cBhvr>
                                        <p:cTn id="4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bldLvl="0" animBg="1"/>
      <p:bldP spid="109" grpId="0" bldLvl="0" animBg="1"/>
      <p:bldP spid="110" grpId="0" bldLvl="0" animBg="1"/>
      <p:bldP spid="111" grpId="0" bldLvl="0" animBg="1"/>
      <p:bldP spid="112" grpId="0" bldLvl="0" animBg="1"/>
      <p:bldP spid="113" grpId="0" bldLvl="0" animBg="1"/>
      <p:bldP spid="114" grpId="0"/>
      <p:bldP spid="115" grpId="0"/>
      <p:bldP spid="116" grpId="0"/>
      <p:bldP spid="117" grpId="0"/>
      <p:bldP spid="118" grpId="0"/>
      <p:bldP spid="1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文本占位符 1"/>
          <p:cNvSpPr>
            <a:spLocks noGrp="1"/>
          </p:cNvSpPr>
          <p:nvPr>
            <p:ph type="body" sz="quarter" idx="10" hasCustomPrompt="1"/>
          </p:nvPr>
        </p:nvSpPr>
        <p:spPr>
          <a:xfrm>
            <a:off x="890588" y="561975"/>
            <a:ext cx="5527675" cy="530225"/>
          </a:xfrm>
        </p:spPr>
        <p:txBody>
          <a:bodyPr lIns="91440" tIns="45720" rIns="91440" bIns="45720" anchor="ctr"/>
          <a:p>
            <a:pPr defTabSz="914400"/>
            <a:r>
              <a:rPr lang="zh-CN" altLang="en-US" sz="2800" kern="1200" dirty="0">
                <a:latin typeface="微软雅黑" panose="020B0503020204020204" charset="-122"/>
                <a:ea typeface="微软雅黑" panose="020B0503020204020204" charset="-122"/>
                <a:cs typeface="微软雅黑" panose="020B0503020204020204" charset="-122"/>
              </a:rPr>
              <a:t>常见问题</a:t>
            </a:r>
            <a:endParaRPr lang="zh-CN" altLang="en-US" sz="2800" kern="1200" dirty="0">
              <a:latin typeface="微软雅黑" panose="020B0503020204020204" charset="-122"/>
              <a:ea typeface="微软雅黑" panose="020B0503020204020204" charset="-122"/>
              <a:cs typeface="微软雅黑" panose="020B0503020204020204" charset="-122"/>
            </a:endParaRPr>
          </a:p>
        </p:txBody>
      </p:sp>
      <p:sp>
        <p:nvSpPr>
          <p:cNvPr id="4" name="椭圆 3"/>
          <p:cNvSpPr/>
          <p:nvPr/>
        </p:nvSpPr>
        <p:spPr>
          <a:xfrm>
            <a:off x="4329113" y="1795463"/>
            <a:ext cx="3652838" cy="3652838"/>
          </a:xfrm>
          <a:prstGeom prst="ellipse">
            <a:avLst/>
          </a:prstGeom>
          <a:noFill/>
          <a:ln w="1905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z="2800" strike="noStrike" noProof="1">
              <a:solidFill>
                <a:schemeClr val="tx1"/>
              </a:solidFill>
              <a:latin typeface="Bauhaus 93" panose="04030905020B02020C02" pitchFamily="82" charset="0"/>
            </a:endParaRPr>
          </a:p>
        </p:txBody>
      </p:sp>
      <p:sp>
        <p:nvSpPr>
          <p:cNvPr id="5" name="半闭框 4"/>
          <p:cNvSpPr/>
          <p:nvPr/>
        </p:nvSpPr>
        <p:spPr>
          <a:xfrm rot="18922839">
            <a:off x="6145213" y="1677988"/>
            <a:ext cx="233363" cy="233363"/>
          </a:xfrm>
          <a:prstGeom prst="halfFrame">
            <a:avLst>
              <a:gd name="adj1" fmla="val 10000"/>
              <a:gd name="adj2" fmla="val 1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半闭框 5"/>
          <p:cNvSpPr/>
          <p:nvPr/>
        </p:nvSpPr>
        <p:spPr>
          <a:xfrm rot="15054099">
            <a:off x="4699794" y="2247106"/>
            <a:ext cx="234950" cy="233363"/>
          </a:xfrm>
          <a:prstGeom prst="halfFrame">
            <a:avLst>
              <a:gd name="adj1" fmla="val 10000"/>
              <a:gd name="adj2" fmla="val 1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7" name="半闭框 6"/>
          <p:cNvSpPr/>
          <p:nvPr/>
        </p:nvSpPr>
        <p:spPr>
          <a:xfrm rot="12941181">
            <a:off x="4119563" y="3490913"/>
            <a:ext cx="360363" cy="241300"/>
          </a:xfrm>
          <a:prstGeom prst="halfFrame">
            <a:avLst>
              <a:gd name="adj1" fmla="val 10000"/>
              <a:gd name="adj2" fmla="val 1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8" name="半闭框 7"/>
          <p:cNvSpPr/>
          <p:nvPr/>
        </p:nvSpPr>
        <p:spPr>
          <a:xfrm rot="11951513">
            <a:off x="4716463" y="4718050"/>
            <a:ext cx="234950" cy="234950"/>
          </a:xfrm>
          <a:prstGeom prst="halfFrame">
            <a:avLst>
              <a:gd name="adj1" fmla="val 10000"/>
              <a:gd name="adj2" fmla="val 1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9" name="半闭框 8"/>
          <p:cNvSpPr/>
          <p:nvPr/>
        </p:nvSpPr>
        <p:spPr>
          <a:xfrm rot="7349669">
            <a:off x="6111081" y="5366544"/>
            <a:ext cx="233363" cy="234950"/>
          </a:xfrm>
          <a:prstGeom prst="halfFrame">
            <a:avLst>
              <a:gd name="adj1" fmla="val 10000"/>
              <a:gd name="adj2" fmla="val 1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0" name="半闭框 9"/>
          <p:cNvSpPr/>
          <p:nvPr/>
        </p:nvSpPr>
        <p:spPr>
          <a:xfrm rot="4860000">
            <a:off x="7538244" y="4561681"/>
            <a:ext cx="234950" cy="233363"/>
          </a:xfrm>
          <a:prstGeom prst="halfFrame">
            <a:avLst>
              <a:gd name="adj1" fmla="val 10000"/>
              <a:gd name="adj2" fmla="val 1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1" name="圆点5"/>
          <p:cNvSpPr>
            <a:spLocks noChangeArrowheads="1"/>
          </p:cNvSpPr>
          <p:nvPr/>
        </p:nvSpPr>
        <p:spPr bwMode="gray">
          <a:xfrm>
            <a:off x="4310063" y="2738438"/>
            <a:ext cx="417513" cy="41751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en-US" altLang="zh-CN" sz="2400" b="1" strike="noStrike" noProof="1" dirty="0">
                <a:solidFill>
                  <a:schemeClr val="tx1"/>
                </a:solidFill>
              </a:rPr>
              <a:t>2</a:t>
            </a:r>
            <a:endParaRPr lang="zh-CN" altLang="en-US" sz="2400" b="1" strike="noStrike" noProof="1" dirty="0">
              <a:solidFill>
                <a:schemeClr val="tx1"/>
              </a:solidFill>
            </a:endParaRPr>
          </a:p>
        </p:txBody>
      </p:sp>
      <p:sp>
        <p:nvSpPr>
          <p:cNvPr id="12" name="圆点6"/>
          <p:cNvSpPr>
            <a:spLocks noChangeArrowheads="1"/>
          </p:cNvSpPr>
          <p:nvPr/>
        </p:nvSpPr>
        <p:spPr bwMode="gray">
          <a:xfrm>
            <a:off x="4987925" y="1795463"/>
            <a:ext cx="417513" cy="4191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en-US" altLang="zh-CN" sz="2400" b="1" strike="noStrike" noProof="1" dirty="0">
                <a:solidFill>
                  <a:schemeClr val="tx1"/>
                </a:solidFill>
              </a:rPr>
              <a:t>1</a:t>
            </a:r>
            <a:endParaRPr lang="zh-CN" altLang="en-US" sz="2400" b="1" strike="noStrike" noProof="1" dirty="0">
              <a:solidFill>
                <a:schemeClr val="tx1"/>
              </a:solidFill>
            </a:endParaRPr>
          </a:p>
        </p:txBody>
      </p:sp>
      <p:sp>
        <p:nvSpPr>
          <p:cNvPr id="13" name="圆点1"/>
          <p:cNvSpPr>
            <a:spLocks noChangeArrowheads="1"/>
          </p:cNvSpPr>
          <p:nvPr/>
        </p:nvSpPr>
        <p:spPr bwMode="gray">
          <a:xfrm>
            <a:off x="7685088" y="3863975"/>
            <a:ext cx="420688" cy="42068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en-US" altLang="zh-CN" sz="2400" b="1" strike="noStrike" noProof="1" dirty="0">
                <a:solidFill>
                  <a:schemeClr val="tx1"/>
                </a:solidFill>
              </a:rPr>
              <a:t>6</a:t>
            </a:r>
            <a:endParaRPr lang="zh-CN" altLang="en-US" sz="2400" b="1" strike="noStrike" noProof="1" dirty="0">
              <a:solidFill>
                <a:schemeClr val="tx1"/>
              </a:solidFill>
            </a:endParaRPr>
          </a:p>
        </p:txBody>
      </p:sp>
      <p:sp>
        <p:nvSpPr>
          <p:cNvPr id="14" name="圆点4"/>
          <p:cNvSpPr>
            <a:spLocks noChangeArrowheads="1"/>
          </p:cNvSpPr>
          <p:nvPr/>
        </p:nvSpPr>
        <p:spPr bwMode="gray">
          <a:xfrm>
            <a:off x="4251325" y="4125913"/>
            <a:ext cx="417513" cy="41751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en-US" altLang="zh-CN" sz="2400" b="1" strike="noStrike" noProof="1" dirty="0">
                <a:solidFill>
                  <a:schemeClr val="tx1"/>
                </a:solidFill>
              </a:rPr>
              <a:t>3</a:t>
            </a:r>
            <a:endParaRPr lang="zh-CN" altLang="en-US" sz="2400" b="1" strike="noStrike" noProof="1" dirty="0">
              <a:solidFill>
                <a:schemeClr val="tx1"/>
              </a:solidFill>
            </a:endParaRPr>
          </a:p>
        </p:txBody>
      </p:sp>
      <p:sp>
        <p:nvSpPr>
          <p:cNvPr id="15" name="圆点3"/>
          <p:cNvSpPr>
            <a:spLocks noChangeArrowheads="1"/>
          </p:cNvSpPr>
          <p:nvPr/>
        </p:nvSpPr>
        <p:spPr bwMode="gray">
          <a:xfrm>
            <a:off x="5197475" y="5029200"/>
            <a:ext cx="419100" cy="4191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en-US" altLang="zh-CN" sz="2400" b="1" strike="noStrike" noProof="1" dirty="0">
                <a:solidFill>
                  <a:schemeClr val="tx1"/>
                </a:solidFill>
              </a:rPr>
              <a:t>4</a:t>
            </a:r>
            <a:endParaRPr lang="zh-CN" altLang="en-US" sz="2400" b="1" strike="noStrike" noProof="1" dirty="0">
              <a:solidFill>
                <a:schemeClr val="tx1"/>
              </a:solidFill>
            </a:endParaRPr>
          </a:p>
        </p:txBody>
      </p:sp>
      <p:sp>
        <p:nvSpPr>
          <p:cNvPr id="16" name="圆点2"/>
          <p:cNvSpPr>
            <a:spLocks noChangeArrowheads="1"/>
          </p:cNvSpPr>
          <p:nvPr/>
        </p:nvSpPr>
        <p:spPr bwMode="gray">
          <a:xfrm>
            <a:off x="6846888" y="5029200"/>
            <a:ext cx="420688" cy="42068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en-US" altLang="zh-CN" sz="2400" b="1" strike="noStrike" noProof="1" dirty="0">
                <a:solidFill>
                  <a:schemeClr val="tx1"/>
                </a:solidFill>
              </a:rPr>
              <a:t>5</a:t>
            </a:r>
            <a:endParaRPr lang="zh-CN" altLang="en-US" sz="2400" b="1" strike="noStrike" noProof="1" dirty="0">
              <a:solidFill>
                <a:schemeClr val="tx1"/>
              </a:solidFill>
            </a:endParaRPr>
          </a:p>
        </p:txBody>
      </p:sp>
      <p:sp>
        <p:nvSpPr>
          <p:cNvPr id="17" name="Oval 16"/>
          <p:cNvSpPr>
            <a:spLocks noChangeArrowheads="1"/>
          </p:cNvSpPr>
          <p:nvPr/>
        </p:nvSpPr>
        <p:spPr bwMode="auto">
          <a:xfrm>
            <a:off x="5343525" y="2738438"/>
            <a:ext cx="1714500" cy="170973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zh-CN" altLang="en-US" sz="2800" b="1" strike="noStrike" noProof="1" dirty="0" smtClean="0">
                <a:solidFill>
                  <a:schemeClr val="tx1"/>
                </a:solidFill>
                <a:latin typeface="Century Gothic" panose="020B0502020202020204" pitchFamily="34" charset="0"/>
              </a:rPr>
              <a:t>常见问题</a:t>
            </a:r>
            <a:endParaRPr lang="zh-CN" sz="2800" b="1" strike="noStrike" noProof="1" dirty="0">
              <a:solidFill>
                <a:schemeClr val="tx1"/>
              </a:solidFill>
              <a:latin typeface="Century Gothic" panose="020B0502020202020204" pitchFamily="34" charset="0"/>
            </a:endParaRPr>
          </a:p>
        </p:txBody>
      </p:sp>
      <p:sp>
        <p:nvSpPr>
          <p:cNvPr id="67600" name="TextBox 15"/>
          <p:cNvSpPr txBox="1"/>
          <p:nvPr/>
        </p:nvSpPr>
        <p:spPr>
          <a:xfrm>
            <a:off x="671513" y="1327150"/>
            <a:ext cx="4160837" cy="706438"/>
          </a:xfrm>
          <a:prstGeom prst="rect">
            <a:avLst/>
          </a:prstGeom>
          <a:noFill/>
          <a:ln w="9525">
            <a:noFill/>
          </a:ln>
        </p:spPr>
        <p:txBody>
          <a:bodyPr wrap="square" anchor="t">
            <a:spAutoFit/>
          </a:bodyPr>
          <a:p>
            <a:pPr algn="ctr"/>
            <a:r>
              <a:rPr lang="zh-CN" altLang="en-US" sz="2000" b="1" dirty="0">
                <a:latin typeface="仿宋" panose="02010609060101010101" charset="-122"/>
                <a:ea typeface="仿宋" panose="02010609060101010101" charset="-122"/>
              </a:rPr>
              <a:t>高新产品与知识产权的关联性、支撑性未讲清楚。</a:t>
            </a:r>
            <a:endParaRPr lang="zh-CN" altLang="en-US" sz="2000" b="1" dirty="0">
              <a:latin typeface="仿宋" panose="02010609060101010101" charset="-122"/>
              <a:ea typeface="仿宋" panose="02010609060101010101" charset="-122"/>
            </a:endParaRPr>
          </a:p>
        </p:txBody>
      </p:sp>
      <p:sp>
        <p:nvSpPr>
          <p:cNvPr id="67601" name="TextBox 15"/>
          <p:cNvSpPr txBox="1"/>
          <p:nvPr/>
        </p:nvSpPr>
        <p:spPr>
          <a:xfrm>
            <a:off x="8156575" y="3954463"/>
            <a:ext cx="2690813" cy="1016000"/>
          </a:xfrm>
          <a:prstGeom prst="rect">
            <a:avLst/>
          </a:prstGeom>
          <a:noFill/>
          <a:ln w="9525">
            <a:noFill/>
          </a:ln>
        </p:spPr>
        <p:txBody>
          <a:bodyPr wrap="square" anchor="t">
            <a:spAutoFit/>
          </a:bodyPr>
          <a:p>
            <a:r>
              <a:rPr lang="zh-CN" altLang="en-US" sz="2000" b="1" dirty="0">
                <a:latin typeface="仿宋" panose="02010609060101010101" charset="-122"/>
                <a:ea typeface="仿宋" panose="02010609060101010101" charset="-122"/>
              </a:rPr>
              <a:t>专利只有新颖性但是无产业化可行性和经济性。</a:t>
            </a:r>
            <a:endParaRPr lang="en-US" altLang="zh-CN" sz="2000" b="1" dirty="0">
              <a:latin typeface="仿宋" panose="02010609060101010101" charset="-122"/>
              <a:ea typeface="仿宋" panose="02010609060101010101" charset="-122"/>
            </a:endParaRPr>
          </a:p>
        </p:txBody>
      </p:sp>
      <p:sp>
        <p:nvSpPr>
          <p:cNvPr id="3" name="半闭框 2"/>
          <p:cNvSpPr/>
          <p:nvPr/>
        </p:nvSpPr>
        <p:spPr>
          <a:xfrm rot="2820000">
            <a:off x="7806531" y="3312319"/>
            <a:ext cx="234950" cy="233363"/>
          </a:xfrm>
          <a:prstGeom prst="halfFrame">
            <a:avLst>
              <a:gd name="adj1" fmla="val 10000"/>
              <a:gd name="adj2" fmla="val 1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25" name="圆点1"/>
          <p:cNvSpPr>
            <a:spLocks noChangeArrowheads="1"/>
          </p:cNvSpPr>
          <p:nvPr/>
        </p:nvSpPr>
        <p:spPr bwMode="gray">
          <a:xfrm>
            <a:off x="7562850" y="2566988"/>
            <a:ext cx="420688" cy="4191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en-US" altLang="zh-CN" sz="2400" b="1" strike="noStrike" noProof="1" dirty="0">
                <a:solidFill>
                  <a:schemeClr val="tx1"/>
                </a:solidFill>
              </a:rPr>
              <a:t>7</a:t>
            </a:r>
            <a:endParaRPr lang="zh-CN" altLang="en-US" sz="2400" b="1" strike="noStrike" noProof="1" dirty="0">
              <a:solidFill>
                <a:schemeClr val="tx1"/>
              </a:solidFill>
            </a:endParaRPr>
          </a:p>
        </p:txBody>
      </p:sp>
      <p:sp>
        <p:nvSpPr>
          <p:cNvPr id="67604" name="TextBox 15"/>
          <p:cNvSpPr txBox="1"/>
          <p:nvPr/>
        </p:nvSpPr>
        <p:spPr>
          <a:xfrm>
            <a:off x="8105775" y="2513013"/>
            <a:ext cx="3163888" cy="1016000"/>
          </a:xfrm>
          <a:prstGeom prst="rect">
            <a:avLst/>
          </a:prstGeom>
          <a:noFill/>
          <a:ln w="9525">
            <a:noFill/>
          </a:ln>
        </p:spPr>
        <p:txBody>
          <a:bodyPr wrap="square" anchor="t">
            <a:spAutoFit/>
          </a:bodyPr>
          <a:p>
            <a:r>
              <a:rPr lang="zh-CN" altLang="en-US" sz="2000" b="1" dirty="0">
                <a:latin typeface="仿宋" panose="02010609060101010101" charset="-122"/>
                <a:ea typeface="仿宋" panose="02010609060101010101" charset="-122"/>
              </a:rPr>
              <a:t>受累于两个增长率得分均为</a:t>
            </a:r>
            <a:r>
              <a:rPr lang="en-US" altLang="zh-CN" sz="2000" b="1" dirty="0">
                <a:latin typeface="仿宋" panose="02010609060101010101" charset="-122"/>
                <a:ea typeface="仿宋" panose="02010609060101010101" charset="-122"/>
              </a:rPr>
              <a:t>0</a:t>
            </a:r>
            <a:r>
              <a:rPr lang="zh-CN" altLang="en-US" sz="2000" b="1" dirty="0">
                <a:latin typeface="仿宋" panose="02010609060101010101" charset="-122"/>
                <a:ea typeface="仿宋" panose="02010609060101010101" charset="-122"/>
              </a:rPr>
              <a:t>，导致</a:t>
            </a:r>
            <a:r>
              <a:rPr lang="en-US" altLang="zh-CN" sz="2000" b="1" dirty="0">
                <a:latin typeface="仿宋" panose="02010609060101010101" charset="-122"/>
                <a:ea typeface="仿宋" panose="02010609060101010101" charset="-122"/>
              </a:rPr>
              <a:t>80</a:t>
            </a:r>
            <a:r>
              <a:rPr lang="zh-CN" altLang="en-US" sz="2000" b="1" dirty="0">
                <a:latin typeface="仿宋" panose="02010609060101010101" charset="-122"/>
                <a:ea typeface="仿宋" panose="02010609060101010101" charset="-122"/>
              </a:rPr>
              <a:t>分起步，总分不够。</a:t>
            </a:r>
            <a:endParaRPr lang="en-US" altLang="zh-CN" sz="2000" b="1" dirty="0">
              <a:latin typeface="仿宋" panose="02010609060101010101" charset="-122"/>
              <a:ea typeface="仿宋" panose="02010609060101010101" charset="-122"/>
            </a:endParaRPr>
          </a:p>
        </p:txBody>
      </p:sp>
      <p:sp>
        <p:nvSpPr>
          <p:cNvPr id="27" name="半闭框 26"/>
          <p:cNvSpPr/>
          <p:nvPr/>
        </p:nvSpPr>
        <p:spPr>
          <a:xfrm rot="660000">
            <a:off x="7267575" y="2235200"/>
            <a:ext cx="233363" cy="234950"/>
          </a:xfrm>
          <a:prstGeom prst="halfFrame">
            <a:avLst>
              <a:gd name="adj1" fmla="val 10000"/>
              <a:gd name="adj2" fmla="val 1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28" name="圆点1"/>
          <p:cNvSpPr>
            <a:spLocks noChangeArrowheads="1"/>
          </p:cNvSpPr>
          <p:nvPr/>
        </p:nvSpPr>
        <p:spPr bwMode="gray">
          <a:xfrm>
            <a:off x="6637338" y="1722438"/>
            <a:ext cx="420688" cy="4191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r>
              <a:rPr lang="en-US" altLang="zh-CN" sz="2400" b="1" strike="noStrike" noProof="1" dirty="0">
                <a:solidFill>
                  <a:schemeClr val="tx1"/>
                </a:solidFill>
              </a:rPr>
              <a:t>8</a:t>
            </a:r>
            <a:endParaRPr lang="zh-CN" altLang="en-US" sz="2400" b="1" strike="noStrike" noProof="1" dirty="0">
              <a:solidFill>
                <a:schemeClr val="tx1"/>
              </a:solidFill>
            </a:endParaRPr>
          </a:p>
        </p:txBody>
      </p:sp>
      <p:sp>
        <p:nvSpPr>
          <p:cNvPr id="67607" name="文本框 28"/>
          <p:cNvSpPr txBox="1"/>
          <p:nvPr/>
        </p:nvSpPr>
        <p:spPr>
          <a:xfrm>
            <a:off x="7081838" y="1092200"/>
            <a:ext cx="3303587" cy="1016000"/>
          </a:xfrm>
          <a:prstGeom prst="rect">
            <a:avLst/>
          </a:prstGeom>
          <a:noFill/>
          <a:ln w="9525">
            <a:noFill/>
          </a:ln>
        </p:spPr>
        <p:txBody>
          <a:bodyPr wrap="square" anchor="t">
            <a:spAutoFit/>
          </a:bodyPr>
          <a:p>
            <a:r>
              <a:rPr lang="zh-CN" altLang="en-US" sz="2000" b="1" dirty="0">
                <a:latin typeface="仿宋" panose="02010609060101010101" charset="-122"/>
                <a:ea typeface="仿宋" panose="02010609060101010101" charset="-122"/>
              </a:rPr>
              <a:t>人员平均工资和科技人员平均工资不匹配、人员核算方法有问题。</a:t>
            </a:r>
            <a:endParaRPr lang="en-US" altLang="zh-CN" sz="2000" b="1" dirty="0">
              <a:latin typeface="仿宋" panose="02010609060101010101" charset="-122"/>
              <a:ea typeface="仿宋" panose="02010609060101010101" charset="-122"/>
              <a:sym typeface="黑体" panose="02010609060101010101" pitchFamily="49" charset="-122"/>
            </a:endParaRPr>
          </a:p>
        </p:txBody>
      </p:sp>
      <p:sp>
        <p:nvSpPr>
          <p:cNvPr id="67608" name="矩形 29"/>
          <p:cNvSpPr/>
          <p:nvPr/>
        </p:nvSpPr>
        <p:spPr>
          <a:xfrm>
            <a:off x="720725" y="2617788"/>
            <a:ext cx="3608388" cy="1016000"/>
          </a:xfrm>
          <a:prstGeom prst="rect">
            <a:avLst/>
          </a:prstGeom>
          <a:noFill/>
          <a:ln w="9525">
            <a:noFill/>
          </a:ln>
        </p:spPr>
        <p:txBody>
          <a:bodyPr wrap="square" anchor="t">
            <a:spAutoFit/>
          </a:bodyPr>
          <a:p>
            <a:r>
              <a:rPr lang="zh-CN" altLang="en-US" sz="2000" b="1" dirty="0">
                <a:latin typeface="仿宋" panose="02010609060101010101" charset="-122"/>
                <a:ea typeface="仿宋" panose="02010609060101010101" charset="-122"/>
              </a:rPr>
              <a:t>研发项目流程不完善，逻辑不强，主要研发项目非聚焦申报领域。</a:t>
            </a:r>
            <a:endParaRPr lang="zh-CN" altLang="en-US" sz="2000" b="1" dirty="0">
              <a:latin typeface="仿宋" panose="02010609060101010101" charset="-122"/>
              <a:ea typeface="仿宋" panose="02010609060101010101" charset="-122"/>
            </a:endParaRPr>
          </a:p>
        </p:txBody>
      </p:sp>
      <p:sp>
        <p:nvSpPr>
          <p:cNvPr id="67609" name="矩形 30"/>
          <p:cNvSpPr/>
          <p:nvPr/>
        </p:nvSpPr>
        <p:spPr>
          <a:xfrm>
            <a:off x="346075" y="4011613"/>
            <a:ext cx="3965575" cy="1323975"/>
          </a:xfrm>
          <a:prstGeom prst="rect">
            <a:avLst/>
          </a:prstGeom>
          <a:noFill/>
          <a:ln w="9525">
            <a:noFill/>
          </a:ln>
        </p:spPr>
        <p:txBody>
          <a:bodyPr wrap="square" anchor="t">
            <a:spAutoFit/>
          </a:bodyPr>
          <a:p>
            <a:r>
              <a:rPr lang="zh-CN" altLang="en-US" sz="2000" b="1" dirty="0">
                <a:latin typeface="仿宋" panose="02010609060101010101" charset="-122"/>
                <a:ea typeface="仿宋" panose="02010609060101010101" charset="-122"/>
              </a:rPr>
              <a:t>项目与成果转化概念理解错误，导致项目拆分过细，单个项目研发投入非常少。部分项目的创新性和佐证材料不足。</a:t>
            </a:r>
            <a:endParaRPr lang="zh-CN" altLang="en-US" sz="2000" b="1" dirty="0">
              <a:latin typeface="仿宋" panose="02010609060101010101" charset="-122"/>
              <a:ea typeface="仿宋" panose="02010609060101010101" charset="-122"/>
            </a:endParaRPr>
          </a:p>
        </p:txBody>
      </p:sp>
      <p:sp>
        <p:nvSpPr>
          <p:cNvPr id="67610" name="矩形 31"/>
          <p:cNvSpPr/>
          <p:nvPr/>
        </p:nvSpPr>
        <p:spPr>
          <a:xfrm>
            <a:off x="782638" y="5446713"/>
            <a:ext cx="4913312" cy="400050"/>
          </a:xfrm>
          <a:prstGeom prst="rect">
            <a:avLst/>
          </a:prstGeom>
          <a:noFill/>
          <a:ln w="9525">
            <a:noFill/>
          </a:ln>
        </p:spPr>
        <p:txBody>
          <a:bodyPr wrap="square" anchor="t">
            <a:spAutoFit/>
          </a:bodyPr>
          <a:p>
            <a:pPr algn="r"/>
            <a:r>
              <a:rPr lang="zh-CN" altLang="en-US" sz="2000" b="1" dirty="0">
                <a:latin typeface="仿宋" panose="02010609060101010101" charset="-122"/>
                <a:ea typeface="仿宋" panose="02010609060101010101" charset="-122"/>
              </a:rPr>
              <a:t>产品所属技术领域不符合高企领域。</a:t>
            </a:r>
            <a:endParaRPr lang="zh-CN" altLang="en-US" sz="2000" b="1" dirty="0">
              <a:latin typeface="仿宋" panose="02010609060101010101" charset="-122"/>
              <a:ea typeface="仿宋" panose="02010609060101010101" charset="-122"/>
            </a:endParaRPr>
          </a:p>
        </p:txBody>
      </p:sp>
      <p:sp>
        <p:nvSpPr>
          <p:cNvPr id="67611" name="矩形 32"/>
          <p:cNvSpPr/>
          <p:nvPr/>
        </p:nvSpPr>
        <p:spPr>
          <a:xfrm>
            <a:off x="7165975" y="5475288"/>
            <a:ext cx="4056063" cy="400050"/>
          </a:xfrm>
          <a:prstGeom prst="rect">
            <a:avLst/>
          </a:prstGeom>
          <a:noFill/>
          <a:ln w="9525">
            <a:noFill/>
          </a:ln>
        </p:spPr>
        <p:txBody>
          <a:bodyPr wrap="none" anchor="t">
            <a:spAutoFit/>
          </a:bodyPr>
          <a:p>
            <a:r>
              <a:rPr lang="zh-CN" altLang="en-US" sz="2000" b="1" dirty="0">
                <a:latin typeface="仿宋" panose="02010609060101010101" charset="-122"/>
                <a:ea typeface="仿宋" panose="02010609060101010101" charset="-122"/>
              </a:rPr>
              <a:t>所阐述的关键技术与领域不对应。</a:t>
            </a:r>
            <a:endParaRPr lang="zh-CN" altLang="en-US" sz="2000" b="1" dirty="0">
              <a:latin typeface="仿宋" panose="02010609060101010101" charset="-122"/>
              <a:ea typeface="仿宋" panose="02010609060101010101" charset="-122"/>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0" hasCustomPrompt="1"/>
          </p:nvPr>
        </p:nvSpPr>
        <p:spPr>
          <a:xfrm>
            <a:off x="762000" y="215900"/>
            <a:ext cx="6737350" cy="558800"/>
          </a:xfrm>
        </p:spPr>
        <p:txBody>
          <a:bodyPr anchor="ctr">
            <a:normAutofit fontScale="92500" lnSpcReduction="20000"/>
          </a:bodyPr>
          <a:lstStyle/>
          <a:p>
            <a:pPr fontAlgn="auto"/>
            <a:r>
              <a:rPr kumimoji="1" lang="zh-CN" altLang="en-US" sz="2400" strike="noStrike" noProof="1" dirty="0" smtClean="0"/>
              <a:t>一、常见问题</a:t>
            </a:r>
            <a:endParaRPr kumimoji="1" lang="zh-CN" altLang="en-US" sz="2400" strike="noStrike" noProof="1" dirty="0"/>
          </a:p>
        </p:txBody>
      </p:sp>
      <p:sp>
        <p:nvSpPr>
          <p:cNvPr id="9" name="文本占位符 1"/>
          <p:cNvSpPr>
            <a:spLocks noGrp="1"/>
          </p:cNvSpPr>
          <p:nvPr/>
        </p:nvSpPr>
        <p:spPr>
          <a:xfrm>
            <a:off x="762000" y="774700"/>
            <a:ext cx="6737350" cy="560388"/>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50000"/>
              </a:lnSpc>
              <a:spcBef>
                <a:spcPts val="600"/>
              </a:spcBef>
              <a:spcAft>
                <a:spcPts val="600"/>
              </a:spcAft>
              <a:buFont typeface="Arial" panose="020B0604020202020204" pitchFamily="34" charset="0"/>
              <a:buNone/>
              <a:defRPr sz="2665"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auto">
              <a:buClrTx/>
              <a:buFont typeface="Wingdings" panose="05000000000000000000" charset="0"/>
              <a:buChar char="u"/>
            </a:pPr>
            <a:endParaRPr kumimoji="1" lang="zh-CN" altLang="en-US" strike="noStrike" noProof="1" dirty="0">
              <a:solidFill>
                <a:srgbClr val="404040"/>
              </a:solidFill>
              <a:latin typeface="Century Gothic" panose="020B0502020202020204"/>
              <a:ea typeface="微软雅黑" panose="020B0503020204020204" charset="-122"/>
            </a:endParaRPr>
          </a:p>
        </p:txBody>
      </p:sp>
      <p:sp>
        <p:nvSpPr>
          <p:cNvPr id="68611" name="文本占位符 1"/>
          <p:cNvSpPr>
            <a:spLocks noGrp="1"/>
          </p:cNvSpPr>
          <p:nvPr>
            <p:ph type="body" sz="quarter" idx="10" hasCustomPrompt="1"/>
          </p:nvPr>
        </p:nvSpPr>
        <p:spPr>
          <a:xfrm>
            <a:off x="0" y="125413"/>
            <a:ext cx="5527675" cy="958850"/>
          </a:xfrm>
        </p:spPr>
        <p:txBody>
          <a:bodyPr lIns="91440" tIns="45720" rIns="91440" bIns="45720" anchor="ctr"/>
          <a:p>
            <a:pPr defTabSz="914400"/>
            <a:r>
              <a:rPr lang="zh-CN" altLang="en-US" sz="2800" kern="1200" dirty="0">
                <a:latin typeface="微软雅黑" panose="020B0503020204020204" charset="-122"/>
                <a:ea typeface="微软雅黑" panose="020B0503020204020204" charset="-122"/>
                <a:cs typeface="Arial" panose="020B0604020202020204" pitchFamily="34" charset="0"/>
              </a:rPr>
              <a:t>       一、常见问题</a:t>
            </a:r>
            <a:endParaRPr lang="zh-CN" altLang="en-US" sz="2800" kern="1200" dirty="0">
              <a:latin typeface="微软雅黑" panose="020B0503020204020204" charset="-122"/>
              <a:ea typeface="微软雅黑" panose="020B0503020204020204" charset="-122"/>
              <a:cs typeface="Arial" panose="020B0604020202020204" pitchFamily="34" charset="0"/>
            </a:endParaRPr>
          </a:p>
        </p:txBody>
      </p:sp>
      <p:grpSp>
        <p:nvGrpSpPr>
          <p:cNvPr id="68612" name="组合 57"/>
          <p:cNvGrpSpPr/>
          <p:nvPr/>
        </p:nvGrpSpPr>
        <p:grpSpPr>
          <a:xfrm>
            <a:off x="796925" y="923925"/>
            <a:ext cx="11718925" cy="5221288"/>
            <a:chOff x="796530" y="924697"/>
            <a:chExt cx="11719846" cy="5220239"/>
          </a:xfrm>
        </p:grpSpPr>
        <p:grpSp>
          <p:nvGrpSpPr>
            <p:cNvPr id="68613" name="组合 49"/>
            <p:cNvGrpSpPr/>
            <p:nvPr/>
          </p:nvGrpSpPr>
          <p:grpSpPr>
            <a:xfrm>
              <a:off x="796530" y="969686"/>
              <a:ext cx="11719846" cy="5175250"/>
              <a:chOff x="2412" y="2650"/>
              <a:chExt cx="15138" cy="8150"/>
            </a:xfrm>
          </p:grpSpPr>
          <p:sp>
            <p:nvSpPr>
              <p:cNvPr id="21" name="矩形 20"/>
              <p:cNvSpPr/>
              <p:nvPr/>
            </p:nvSpPr>
            <p:spPr>
              <a:xfrm>
                <a:off x="9411" y="9260"/>
                <a:ext cx="123" cy="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grpSp>
            <p:nvGrpSpPr>
              <p:cNvPr id="68615" name="组 86"/>
              <p:cNvGrpSpPr/>
              <p:nvPr/>
            </p:nvGrpSpPr>
            <p:grpSpPr>
              <a:xfrm>
                <a:off x="12146" y="2712"/>
                <a:ext cx="5404" cy="1215"/>
                <a:chOff x="7242635" y="805683"/>
                <a:chExt cx="3431306" cy="771314"/>
              </a:xfrm>
            </p:grpSpPr>
            <p:sp>
              <p:nvSpPr>
                <p:cNvPr id="68616" name="矩形 68"/>
                <p:cNvSpPr/>
                <p:nvPr/>
              </p:nvSpPr>
              <p:spPr>
                <a:xfrm>
                  <a:off x="8140505" y="808223"/>
                  <a:ext cx="2533436" cy="381282"/>
                </a:xfrm>
                <a:prstGeom prst="rect">
                  <a:avLst/>
                </a:prstGeom>
                <a:noFill/>
                <a:ln w="9525">
                  <a:noFill/>
                </a:ln>
              </p:spPr>
              <p:txBody>
                <a:bodyPr wrap="square" lIns="91424" tIns="45712" rIns="91424" bIns="45712" anchor="t">
                  <a:spAutoFit/>
                </a:bodyPr>
                <a:p>
                  <a:pPr>
                    <a:lnSpc>
                      <a:spcPct val="130000"/>
                    </a:lnSpc>
                  </a:pPr>
                  <a:endParaRPr lang="zh-CN" altLang="en-US" sz="1600" dirty="0">
                    <a:solidFill>
                      <a:srgbClr val="404040"/>
                    </a:solidFill>
                    <a:latin typeface="微软雅黑" panose="020B0503020204020204" charset="-122"/>
                    <a:ea typeface="微软雅黑" panose="020B0503020204020204" charset="-122"/>
                  </a:endParaRPr>
                </a:p>
              </p:txBody>
            </p:sp>
            <p:sp>
              <p:nvSpPr>
                <p:cNvPr id="86" name="椭圆 85"/>
                <p:cNvSpPr/>
                <p:nvPr/>
              </p:nvSpPr>
              <p:spPr>
                <a:xfrm>
                  <a:off x="7242635" y="805683"/>
                  <a:ext cx="771253" cy="77131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kumimoji="1" lang="en-US" altLang="zh-CN" sz="2400" b="1" strike="noStrike" noProof="1" dirty="0" smtClean="0">
                      <a:solidFill>
                        <a:schemeClr val="bg1"/>
                      </a:solidFill>
                    </a:rPr>
                    <a:t>12</a:t>
                  </a:r>
                  <a:endParaRPr kumimoji="1" lang="zh-CN" altLang="en-US" sz="2400" b="1" strike="noStrike" noProof="1" dirty="0">
                    <a:solidFill>
                      <a:schemeClr val="bg1"/>
                    </a:solidFill>
                  </a:endParaRPr>
                </a:p>
              </p:txBody>
            </p:sp>
          </p:grpSp>
          <p:grpSp>
            <p:nvGrpSpPr>
              <p:cNvPr id="68618" name="组合 48"/>
              <p:cNvGrpSpPr/>
              <p:nvPr/>
            </p:nvGrpSpPr>
            <p:grpSpPr>
              <a:xfrm>
                <a:off x="2412" y="2650"/>
                <a:ext cx="14427" cy="6736"/>
                <a:chOff x="2412" y="2650"/>
                <a:chExt cx="14427" cy="6736"/>
              </a:xfrm>
            </p:grpSpPr>
            <p:sp>
              <p:nvSpPr>
                <p:cNvPr id="22" name="矩形 21"/>
                <p:cNvSpPr/>
                <p:nvPr/>
              </p:nvSpPr>
              <p:spPr>
                <a:xfrm rot="16200000">
                  <a:off x="9803" y="8850"/>
                  <a:ext cx="127" cy="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23" name="矩形 22"/>
                <p:cNvSpPr/>
                <p:nvPr/>
              </p:nvSpPr>
              <p:spPr>
                <a:xfrm>
                  <a:off x="10260" y="8793"/>
                  <a:ext cx="123" cy="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24" name="椭圆 23"/>
                <p:cNvSpPr/>
                <p:nvPr/>
              </p:nvSpPr>
              <p:spPr>
                <a:xfrm>
                  <a:off x="8413" y="7441"/>
                  <a:ext cx="427" cy="4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25" name="矩形 24"/>
                <p:cNvSpPr/>
                <p:nvPr/>
              </p:nvSpPr>
              <p:spPr>
                <a:xfrm>
                  <a:off x="9403" y="8367"/>
                  <a:ext cx="123" cy="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26" name="矩形 25"/>
                <p:cNvSpPr/>
                <p:nvPr/>
              </p:nvSpPr>
              <p:spPr>
                <a:xfrm rot="5400000">
                  <a:off x="8934" y="7970"/>
                  <a:ext cx="127" cy="9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27" name="矩形 26"/>
                <p:cNvSpPr/>
                <p:nvPr/>
              </p:nvSpPr>
              <p:spPr>
                <a:xfrm rot="10800000">
                  <a:off x="8550" y="7586"/>
                  <a:ext cx="123" cy="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28" name="矩形 27"/>
                <p:cNvSpPr/>
                <p:nvPr/>
              </p:nvSpPr>
              <p:spPr>
                <a:xfrm>
                  <a:off x="9411" y="7488"/>
                  <a:ext cx="123" cy="8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29" name="矩形 28"/>
                <p:cNvSpPr/>
                <p:nvPr/>
              </p:nvSpPr>
              <p:spPr>
                <a:xfrm rot="5400000">
                  <a:off x="10063" y="6926"/>
                  <a:ext cx="123" cy="1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0" name="矩形 29"/>
                <p:cNvSpPr/>
                <p:nvPr/>
              </p:nvSpPr>
              <p:spPr>
                <a:xfrm>
                  <a:off x="10622" y="6787"/>
                  <a:ext cx="127" cy="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1" name="椭圆 30"/>
                <p:cNvSpPr/>
                <p:nvPr/>
              </p:nvSpPr>
              <p:spPr>
                <a:xfrm>
                  <a:off x="10470" y="6588"/>
                  <a:ext cx="430" cy="4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2" name="矩形 31"/>
                <p:cNvSpPr/>
                <p:nvPr/>
              </p:nvSpPr>
              <p:spPr>
                <a:xfrm>
                  <a:off x="9411" y="6584"/>
                  <a:ext cx="123" cy="9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3" name="矩形 32"/>
                <p:cNvSpPr/>
                <p:nvPr/>
              </p:nvSpPr>
              <p:spPr>
                <a:xfrm rot="5400000">
                  <a:off x="8774" y="5976"/>
                  <a:ext cx="123" cy="13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4" name="矩形 33"/>
                <p:cNvSpPr/>
                <p:nvPr/>
              </p:nvSpPr>
              <p:spPr>
                <a:xfrm>
                  <a:off x="8178" y="5944"/>
                  <a:ext cx="127" cy="7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5" name="椭圆 34"/>
                <p:cNvSpPr/>
                <p:nvPr/>
              </p:nvSpPr>
              <p:spPr>
                <a:xfrm>
                  <a:off x="8022" y="5648"/>
                  <a:ext cx="434" cy="4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6" name="矩形 35"/>
                <p:cNvSpPr/>
                <p:nvPr/>
              </p:nvSpPr>
              <p:spPr>
                <a:xfrm>
                  <a:off x="9411" y="5735"/>
                  <a:ext cx="123" cy="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7" name="矩形 36"/>
                <p:cNvSpPr/>
                <p:nvPr/>
              </p:nvSpPr>
              <p:spPr>
                <a:xfrm rot="5400000">
                  <a:off x="10226" y="4970"/>
                  <a:ext cx="127" cy="16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8" name="矩形 37"/>
                <p:cNvSpPr/>
                <p:nvPr/>
              </p:nvSpPr>
              <p:spPr>
                <a:xfrm>
                  <a:off x="10994" y="4961"/>
                  <a:ext cx="127" cy="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39" name="椭圆 38"/>
                <p:cNvSpPr/>
                <p:nvPr/>
              </p:nvSpPr>
              <p:spPr>
                <a:xfrm>
                  <a:off x="10842" y="4842"/>
                  <a:ext cx="430" cy="4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0" name="矩形 39"/>
                <p:cNvSpPr/>
                <p:nvPr/>
              </p:nvSpPr>
              <p:spPr>
                <a:xfrm>
                  <a:off x="9411" y="4842"/>
                  <a:ext cx="123" cy="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1" name="矩形 40"/>
                <p:cNvSpPr/>
                <p:nvPr/>
              </p:nvSpPr>
              <p:spPr>
                <a:xfrm rot="5400000">
                  <a:off x="8595" y="4026"/>
                  <a:ext cx="127" cy="1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2" name="矩形 41"/>
                <p:cNvSpPr/>
                <p:nvPr/>
              </p:nvSpPr>
              <p:spPr>
                <a:xfrm>
                  <a:off x="7805" y="4086"/>
                  <a:ext cx="127" cy="8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3" name="椭圆 42"/>
                <p:cNvSpPr/>
                <p:nvPr/>
              </p:nvSpPr>
              <p:spPr>
                <a:xfrm>
                  <a:off x="7650" y="3934"/>
                  <a:ext cx="434" cy="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4" name="矩形 43"/>
                <p:cNvSpPr/>
                <p:nvPr/>
              </p:nvSpPr>
              <p:spPr>
                <a:xfrm>
                  <a:off x="9411" y="4017"/>
                  <a:ext cx="123" cy="8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5" name="矩形 44"/>
                <p:cNvSpPr/>
                <p:nvPr/>
              </p:nvSpPr>
              <p:spPr>
                <a:xfrm rot="5400000">
                  <a:off x="10450" y="2985"/>
                  <a:ext cx="127" cy="21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6" name="矩形 45"/>
                <p:cNvSpPr/>
                <p:nvPr/>
              </p:nvSpPr>
              <p:spPr>
                <a:xfrm>
                  <a:off x="11486" y="3320"/>
                  <a:ext cx="123" cy="81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7" name="椭圆 46"/>
                <p:cNvSpPr/>
                <p:nvPr/>
              </p:nvSpPr>
              <p:spPr>
                <a:xfrm>
                  <a:off x="11323" y="3128"/>
                  <a:ext cx="434" cy="43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sp>
              <p:nvSpPr>
                <p:cNvPr id="48" name="椭圆 47"/>
                <p:cNvSpPr/>
                <p:nvPr/>
              </p:nvSpPr>
              <p:spPr>
                <a:xfrm>
                  <a:off x="10112" y="8439"/>
                  <a:ext cx="430" cy="4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defRPr/>
                  </a:pPr>
                  <a:endParaRPr lang="zh-CN" altLang="en-US" strike="noStrike" noProof="1">
                    <a:solidFill>
                      <a:prstClr val="white"/>
                    </a:solidFill>
                  </a:endParaRPr>
                </a:p>
              </p:txBody>
            </p:sp>
            <p:grpSp>
              <p:nvGrpSpPr>
                <p:cNvPr id="68646" name="组 78"/>
                <p:cNvGrpSpPr/>
                <p:nvPr/>
              </p:nvGrpSpPr>
              <p:grpSpPr>
                <a:xfrm>
                  <a:off x="2412" y="2650"/>
                  <a:ext cx="5151" cy="2594"/>
                  <a:chOff x="1516840" y="1693442"/>
                  <a:chExt cx="3270648" cy="1647096"/>
                </a:xfrm>
              </p:grpSpPr>
              <p:sp>
                <p:nvSpPr>
                  <p:cNvPr id="68647" name="矩形 74"/>
                  <p:cNvSpPr/>
                  <p:nvPr/>
                </p:nvSpPr>
                <p:spPr>
                  <a:xfrm>
                    <a:off x="1516840" y="1693442"/>
                    <a:ext cx="2498670" cy="1647096"/>
                  </a:xfrm>
                  <a:prstGeom prst="rect">
                    <a:avLst/>
                  </a:prstGeom>
                  <a:noFill/>
                  <a:ln w="9525">
                    <a:noFill/>
                  </a:ln>
                </p:spPr>
                <p:txBody>
                  <a:bodyPr wrap="square" lIns="91424" tIns="45712" rIns="91424" bIns="45712" anchor="t">
                    <a:spAutoFit/>
                  </a:bodyPr>
                  <a:p>
                    <a:pPr>
                      <a:lnSpc>
                        <a:spcPct val="130000"/>
                      </a:lnSpc>
                    </a:pPr>
                    <a:r>
                      <a:rPr lang="zh-CN" altLang="en-US" sz="1600" b="1" dirty="0">
                        <a:latin typeface="仿宋" panose="02010609060101010101" charset="-122"/>
                        <a:ea typeface="仿宋" panose="02010609060101010101" charset="-122"/>
                      </a:rPr>
                      <a:t>相关制度文件的有效期已截止（特别是产学研协议）或制度文件明显照抄别的公司等，但依旧放上去导致扣分，总分不够。</a:t>
                    </a:r>
                    <a:endParaRPr lang="zh-CN" altLang="en-US" sz="1600" b="1" dirty="0">
                      <a:latin typeface="仿宋" panose="02010609060101010101" charset="-122"/>
                      <a:ea typeface="仿宋" panose="02010609060101010101" charset="-122"/>
                    </a:endParaRPr>
                  </a:p>
                </p:txBody>
              </p:sp>
              <p:sp>
                <p:nvSpPr>
                  <p:cNvPr id="77" name="椭圆 76"/>
                  <p:cNvSpPr/>
                  <p:nvPr/>
                </p:nvSpPr>
                <p:spPr>
                  <a:xfrm>
                    <a:off x="4016235" y="2162989"/>
                    <a:ext cx="771253" cy="7712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kumimoji="1" lang="en-US" altLang="zh-CN" sz="2400" b="1" strike="noStrike" noProof="1" dirty="0" smtClean="0">
                        <a:solidFill>
                          <a:schemeClr val="bg1"/>
                        </a:solidFill>
                      </a:rPr>
                      <a:t>9</a:t>
                    </a:r>
                    <a:endParaRPr kumimoji="1" lang="zh-CN" altLang="en-US" sz="2400" b="1" strike="noStrike" noProof="1" dirty="0">
                      <a:solidFill>
                        <a:schemeClr val="bg1"/>
                      </a:solidFill>
                    </a:endParaRPr>
                  </a:p>
                </p:txBody>
              </p:sp>
            </p:grpSp>
            <p:sp>
              <p:nvSpPr>
                <p:cNvPr id="82" name="椭圆 81"/>
                <p:cNvSpPr/>
                <p:nvPr/>
              </p:nvSpPr>
              <p:spPr>
                <a:xfrm>
                  <a:off x="6743" y="5298"/>
                  <a:ext cx="1215" cy="12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kumimoji="1" lang="en-US" altLang="zh-CN" sz="2400" b="1" strike="noStrike" noProof="1" dirty="0" smtClean="0">
                      <a:solidFill>
                        <a:schemeClr val="bg1"/>
                      </a:solidFill>
                    </a:rPr>
                    <a:t>10</a:t>
                  </a:r>
                  <a:endParaRPr kumimoji="1" lang="zh-CN" altLang="en-US" sz="2400" b="1" strike="noStrike" noProof="1" dirty="0">
                    <a:solidFill>
                      <a:schemeClr val="bg1"/>
                    </a:solidFill>
                  </a:endParaRPr>
                </a:p>
              </p:txBody>
            </p:sp>
            <p:sp>
              <p:nvSpPr>
                <p:cNvPr id="85" name="椭圆 84"/>
                <p:cNvSpPr/>
                <p:nvPr/>
              </p:nvSpPr>
              <p:spPr>
                <a:xfrm>
                  <a:off x="7162" y="6996"/>
                  <a:ext cx="1215" cy="12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kumimoji="1" lang="en-US" altLang="zh-CN" sz="2400" b="1" strike="noStrike" noProof="1" dirty="0" smtClean="0">
                      <a:solidFill>
                        <a:schemeClr val="bg1"/>
                      </a:solidFill>
                    </a:rPr>
                    <a:t>11</a:t>
                  </a:r>
                  <a:endParaRPr kumimoji="1" lang="zh-CN" altLang="en-US" sz="2400" b="1" strike="noStrike" noProof="1" dirty="0">
                    <a:solidFill>
                      <a:schemeClr val="bg1"/>
                    </a:solidFill>
                  </a:endParaRPr>
                </a:p>
              </p:txBody>
            </p:sp>
            <p:grpSp>
              <p:nvGrpSpPr>
                <p:cNvPr id="68651" name="组 87"/>
                <p:cNvGrpSpPr/>
                <p:nvPr/>
              </p:nvGrpSpPr>
              <p:grpSpPr>
                <a:xfrm>
                  <a:off x="11609" y="4409"/>
                  <a:ext cx="5230" cy="1375"/>
                  <a:chOff x="7242635" y="805307"/>
                  <a:chExt cx="3320796" cy="873169"/>
                </a:xfrm>
              </p:grpSpPr>
              <p:sp>
                <p:nvSpPr>
                  <p:cNvPr id="68652" name="矩形 88"/>
                  <p:cNvSpPr/>
                  <p:nvPr/>
                </p:nvSpPr>
                <p:spPr>
                  <a:xfrm>
                    <a:off x="8029995" y="921491"/>
                    <a:ext cx="2533436" cy="756985"/>
                  </a:xfrm>
                  <a:prstGeom prst="rect">
                    <a:avLst/>
                  </a:prstGeom>
                  <a:noFill/>
                  <a:ln w="9525">
                    <a:noFill/>
                  </a:ln>
                </p:spPr>
                <p:txBody>
                  <a:bodyPr wrap="square" lIns="91424" tIns="45712" rIns="91424" bIns="45712" anchor="t">
                    <a:spAutoFit/>
                  </a:bodyPr>
                  <a:p>
                    <a:pPr>
                      <a:lnSpc>
                        <a:spcPct val="130000"/>
                      </a:lnSpc>
                    </a:pPr>
                    <a:r>
                      <a:rPr lang="zh-CN" altLang="en-US" sz="1600" b="1" dirty="0">
                        <a:latin typeface="仿宋" panose="02010609060101010101" charset="-122"/>
                        <a:ea typeface="仿宋" panose="02010609060101010101" charset="-122"/>
                      </a:rPr>
                      <a:t>材料漏传、错传、不清晰、缺页少章。</a:t>
                    </a:r>
                    <a:endParaRPr lang="zh-CN" altLang="en-US" sz="1600" b="1" dirty="0">
                      <a:latin typeface="仿宋" panose="02010609060101010101" charset="-122"/>
                      <a:ea typeface="仿宋" panose="02010609060101010101" charset="-122"/>
                    </a:endParaRPr>
                  </a:p>
                </p:txBody>
              </p:sp>
              <p:sp>
                <p:nvSpPr>
                  <p:cNvPr id="90" name="椭圆 89"/>
                  <p:cNvSpPr/>
                  <p:nvPr/>
                </p:nvSpPr>
                <p:spPr>
                  <a:xfrm>
                    <a:off x="7242635" y="805307"/>
                    <a:ext cx="771253" cy="7712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kumimoji="1" lang="en-US" altLang="zh-CN" sz="2400" b="1" strike="noStrike" noProof="1" dirty="0" smtClean="0">
                        <a:solidFill>
                          <a:schemeClr val="bg1"/>
                        </a:solidFill>
                      </a:rPr>
                      <a:t>13</a:t>
                    </a:r>
                    <a:endParaRPr kumimoji="1" lang="zh-CN" altLang="en-US" sz="2400" b="1" strike="noStrike" noProof="1" dirty="0">
                      <a:solidFill>
                        <a:schemeClr val="bg1"/>
                      </a:solidFill>
                    </a:endParaRPr>
                  </a:p>
                </p:txBody>
              </p:sp>
            </p:grpSp>
            <p:grpSp>
              <p:nvGrpSpPr>
                <p:cNvPr id="68654" name="组 90"/>
                <p:cNvGrpSpPr/>
                <p:nvPr/>
              </p:nvGrpSpPr>
              <p:grpSpPr>
                <a:xfrm>
                  <a:off x="11379" y="6284"/>
                  <a:ext cx="5425" cy="1215"/>
                  <a:chOff x="7242635" y="805307"/>
                  <a:chExt cx="3444640" cy="771253"/>
                </a:xfrm>
              </p:grpSpPr>
              <p:sp>
                <p:nvSpPr>
                  <p:cNvPr id="68655" name="矩形 91"/>
                  <p:cNvSpPr/>
                  <p:nvPr/>
                </p:nvSpPr>
                <p:spPr>
                  <a:xfrm>
                    <a:off x="8153839" y="904709"/>
                    <a:ext cx="2533436" cy="380988"/>
                  </a:xfrm>
                  <a:prstGeom prst="rect">
                    <a:avLst/>
                  </a:prstGeom>
                  <a:noFill/>
                  <a:ln w="9525">
                    <a:noFill/>
                  </a:ln>
                </p:spPr>
                <p:txBody>
                  <a:bodyPr wrap="square" lIns="91424" tIns="45712" rIns="91424" bIns="45712" anchor="t">
                    <a:spAutoFit/>
                  </a:bodyPr>
                  <a:p>
                    <a:pPr>
                      <a:lnSpc>
                        <a:spcPct val="130000"/>
                      </a:lnSpc>
                    </a:pPr>
                    <a:endParaRPr lang="zh-CN" altLang="en-US" sz="1600" dirty="0">
                      <a:solidFill>
                        <a:srgbClr val="404040"/>
                      </a:solidFill>
                      <a:latin typeface="微软雅黑" panose="020B0503020204020204" charset="-122"/>
                      <a:ea typeface="微软雅黑" panose="020B0503020204020204" charset="-122"/>
                    </a:endParaRPr>
                  </a:p>
                </p:txBody>
              </p:sp>
              <p:sp>
                <p:nvSpPr>
                  <p:cNvPr id="93" name="椭圆 92"/>
                  <p:cNvSpPr/>
                  <p:nvPr/>
                </p:nvSpPr>
                <p:spPr>
                  <a:xfrm>
                    <a:off x="7242635" y="805307"/>
                    <a:ext cx="771253" cy="771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kumimoji="1" lang="en-US" altLang="zh-CN" sz="2400" b="1" strike="noStrike" noProof="1" dirty="0" smtClean="0">
                        <a:solidFill>
                          <a:schemeClr val="bg1"/>
                        </a:solidFill>
                      </a:rPr>
                      <a:t>14</a:t>
                    </a:r>
                    <a:endParaRPr kumimoji="1" lang="zh-CN" altLang="en-US" sz="2400" b="1" strike="noStrike" noProof="1" dirty="0">
                      <a:solidFill>
                        <a:schemeClr val="bg1"/>
                      </a:solidFill>
                    </a:endParaRPr>
                  </a:p>
                </p:txBody>
              </p:sp>
            </p:grpSp>
            <p:grpSp>
              <p:nvGrpSpPr>
                <p:cNvPr id="68657" name="组 93"/>
                <p:cNvGrpSpPr/>
                <p:nvPr/>
              </p:nvGrpSpPr>
              <p:grpSpPr>
                <a:xfrm>
                  <a:off x="10842" y="7980"/>
                  <a:ext cx="5425" cy="1215"/>
                  <a:chOff x="7242635" y="805307"/>
                  <a:chExt cx="3444640" cy="771253"/>
                </a:xfrm>
              </p:grpSpPr>
              <p:sp>
                <p:nvSpPr>
                  <p:cNvPr id="68658" name="矩形 94"/>
                  <p:cNvSpPr/>
                  <p:nvPr/>
                </p:nvSpPr>
                <p:spPr>
                  <a:xfrm>
                    <a:off x="8153839" y="904709"/>
                    <a:ext cx="2533436" cy="381021"/>
                  </a:xfrm>
                  <a:prstGeom prst="rect">
                    <a:avLst/>
                  </a:prstGeom>
                  <a:noFill/>
                  <a:ln w="9525">
                    <a:noFill/>
                  </a:ln>
                </p:spPr>
                <p:txBody>
                  <a:bodyPr wrap="square" lIns="91424" tIns="45712" rIns="91424" bIns="45712" anchor="t">
                    <a:spAutoFit/>
                  </a:bodyPr>
                  <a:p>
                    <a:pPr>
                      <a:lnSpc>
                        <a:spcPct val="130000"/>
                      </a:lnSpc>
                    </a:pPr>
                    <a:endParaRPr lang="zh-CN" altLang="en-US" sz="1600" dirty="0">
                      <a:solidFill>
                        <a:srgbClr val="404040"/>
                      </a:solidFill>
                      <a:latin typeface="微软雅黑" panose="020B0503020204020204" charset="-122"/>
                      <a:ea typeface="微软雅黑" panose="020B0503020204020204" charset="-122"/>
                    </a:endParaRPr>
                  </a:p>
                </p:txBody>
              </p:sp>
              <p:sp>
                <p:nvSpPr>
                  <p:cNvPr id="96" name="椭圆 95"/>
                  <p:cNvSpPr/>
                  <p:nvPr/>
                </p:nvSpPr>
                <p:spPr>
                  <a:xfrm>
                    <a:off x="7242635" y="805307"/>
                    <a:ext cx="771253" cy="771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kumimoji="1" lang="en-US" altLang="zh-CN" sz="2400" b="1" strike="noStrike" noProof="1" dirty="0" smtClean="0">
                        <a:solidFill>
                          <a:schemeClr val="bg1"/>
                        </a:solidFill>
                      </a:rPr>
                      <a:t>15</a:t>
                    </a:r>
                    <a:endParaRPr kumimoji="1" lang="zh-CN" altLang="en-US" sz="2400" b="1" strike="noStrike" noProof="1" dirty="0">
                      <a:solidFill>
                        <a:schemeClr val="bg1"/>
                      </a:solidFill>
                    </a:endParaRPr>
                  </a:p>
                </p:txBody>
              </p:sp>
            </p:grpSp>
          </p:grpSp>
        </p:grpSp>
        <p:sp>
          <p:nvSpPr>
            <p:cNvPr id="68660" name="矩形 59"/>
            <p:cNvSpPr/>
            <p:nvPr/>
          </p:nvSpPr>
          <p:spPr>
            <a:xfrm>
              <a:off x="809530" y="2875219"/>
              <a:ext cx="3309464" cy="583448"/>
            </a:xfrm>
            <a:prstGeom prst="rect">
              <a:avLst/>
            </a:prstGeom>
            <a:noFill/>
            <a:ln w="9525">
              <a:noFill/>
            </a:ln>
          </p:spPr>
          <p:txBody>
            <a:bodyPr wrap="square" anchor="t">
              <a:spAutoFit/>
            </a:bodyPr>
            <a:p>
              <a:r>
                <a:rPr lang="zh-CN" altLang="en-US" sz="1600" b="1" dirty="0">
                  <a:latin typeface="仿宋" panose="02010609060101010101" charset="-122"/>
                  <a:ea typeface="仿宋" panose="02010609060101010101" charset="-122"/>
                </a:rPr>
                <a:t>财务状况恶化，专家对企业延续性存疑。</a:t>
              </a:r>
              <a:endParaRPr lang="zh-CN" altLang="en-US" sz="1600" b="1" dirty="0">
                <a:latin typeface="仿宋" panose="02010609060101010101" charset="-122"/>
                <a:ea typeface="仿宋" panose="02010609060101010101" charset="-122"/>
              </a:endParaRPr>
            </a:p>
          </p:txBody>
        </p:sp>
        <p:sp>
          <p:nvSpPr>
            <p:cNvPr id="68661" name="矩形 60"/>
            <p:cNvSpPr/>
            <p:nvPr/>
          </p:nvSpPr>
          <p:spPr>
            <a:xfrm>
              <a:off x="799751" y="3944410"/>
              <a:ext cx="3721916" cy="1076109"/>
            </a:xfrm>
            <a:prstGeom prst="rect">
              <a:avLst/>
            </a:prstGeom>
            <a:noFill/>
            <a:ln w="9525">
              <a:noFill/>
            </a:ln>
          </p:spPr>
          <p:txBody>
            <a:bodyPr wrap="square" anchor="t">
              <a:spAutoFit/>
            </a:bodyPr>
            <a:p>
              <a:r>
                <a:rPr lang="zh-CN" altLang="en-US" sz="1600" b="1" dirty="0">
                  <a:latin typeface="仿宋" panose="02010609060101010101" charset="-122"/>
                  <a:ea typeface="仿宋" panose="02010609060101010101" charset="-122"/>
                </a:rPr>
                <a:t>年度、专项、纳税申报表等主要财务数据前后不一致且无合理解释说明。例如研发费用、收入、管理费用等数据在不同报表中出现前后不一的情况。</a:t>
              </a:r>
              <a:endParaRPr lang="zh-CN" altLang="en-US" sz="1600" b="1" dirty="0">
                <a:latin typeface="仿宋" panose="02010609060101010101" charset="-122"/>
                <a:ea typeface="仿宋" panose="02010609060101010101" charset="-122"/>
              </a:endParaRPr>
            </a:p>
          </p:txBody>
        </p:sp>
        <p:sp>
          <p:nvSpPr>
            <p:cNvPr id="68662" name="矩形 61"/>
            <p:cNvSpPr/>
            <p:nvPr/>
          </p:nvSpPr>
          <p:spPr>
            <a:xfrm>
              <a:off x="9314575" y="924697"/>
              <a:ext cx="2877425" cy="829778"/>
            </a:xfrm>
            <a:prstGeom prst="rect">
              <a:avLst/>
            </a:prstGeom>
            <a:noFill/>
            <a:ln w="9525">
              <a:noFill/>
            </a:ln>
          </p:spPr>
          <p:txBody>
            <a:bodyPr wrap="square" anchor="t">
              <a:spAutoFit/>
            </a:bodyPr>
            <a:p>
              <a:r>
                <a:rPr lang="zh-CN" altLang="en-US" sz="1600" b="1" dirty="0">
                  <a:latin typeface="仿宋" panose="02010609060101010101" charset="-122"/>
                  <a:ea typeface="仿宋" panose="02010609060101010101" charset="-122"/>
                </a:rPr>
                <a:t>总收入口径不准确，分支机构未纳入，销售收入口径不准确等。</a:t>
              </a:r>
              <a:endParaRPr lang="zh-CN" altLang="en-US" sz="1600" b="1" dirty="0">
                <a:latin typeface="仿宋" panose="02010609060101010101" charset="-122"/>
                <a:ea typeface="仿宋" panose="02010609060101010101" charset="-122"/>
              </a:endParaRPr>
            </a:p>
          </p:txBody>
        </p:sp>
        <p:sp>
          <p:nvSpPr>
            <p:cNvPr id="68663" name="矩形 62"/>
            <p:cNvSpPr/>
            <p:nvPr/>
          </p:nvSpPr>
          <p:spPr>
            <a:xfrm>
              <a:off x="8699384" y="3347207"/>
              <a:ext cx="3241512" cy="732508"/>
            </a:xfrm>
            <a:prstGeom prst="rect">
              <a:avLst/>
            </a:prstGeom>
            <a:noFill/>
            <a:ln w="9525">
              <a:noFill/>
            </a:ln>
          </p:spPr>
          <p:txBody>
            <a:bodyPr wrap="square" anchor="t">
              <a:spAutoFit/>
            </a:bodyPr>
            <a:p>
              <a:pPr>
                <a:lnSpc>
                  <a:spcPct val="130000"/>
                </a:lnSpc>
              </a:pPr>
              <a:r>
                <a:rPr lang="zh-CN" altLang="en-US" sz="1600" b="1" dirty="0">
                  <a:latin typeface="仿宋" panose="02010609060101010101" charset="-122"/>
                  <a:ea typeface="仿宋" panose="02010609060101010101" charset="-122"/>
                </a:rPr>
                <a:t>同一份纳税申报表出现版式明显不一致或涂改。</a:t>
              </a:r>
              <a:endParaRPr lang="zh-CN" altLang="en-US" sz="1600" b="1" dirty="0">
                <a:latin typeface="仿宋" panose="02010609060101010101" charset="-122"/>
                <a:ea typeface="仿宋" panose="02010609060101010101" charset="-122"/>
              </a:endParaRPr>
            </a:p>
          </p:txBody>
        </p:sp>
        <p:sp>
          <p:nvSpPr>
            <p:cNvPr id="68664" name="矩形 63"/>
            <p:cNvSpPr/>
            <p:nvPr/>
          </p:nvSpPr>
          <p:spPr>
            <a:xfrm>
              <a:off x="8247002" y="4745963"/>
              <a:ext cx="3648587" cy="584775"/>
            </a:xfrm>
            <a:prstGeom prst="rect">
              <a:avLst/>
            </a:prstGeom>
            <a:noFill/>
            <a:ln w="9525">
              <a:noFill/>
            </a:ln>
          </p:spPr>
          <p:txBody>
            <a:bodyPr wrap="square" anchor="t">
              <a:spAutoFit/>
            </a:bodyPr>
            <a:p>
              <a:r>
                <a:rPr lang="zh-CN" altLang="en-US" sz="1600" b="1" dirty="0">
                  <a:latin typeface="仿宋" panose="02010609060101010101" charset="-122"/>
                  <a:ea typeface="仿宋" panose="02010609060101010101" charset="-122"/>
                </a:rPr>
                <a:t>专项审计报告非规定模板，导致信息披露不全。</a:t>
              </a:r>
              <a:endParaRPr lang="zh-CN" altLang="en-US" sz="1600" b="1" dirty="0">
                <a:latin typeface="仿宋" panose="02010609060101010101" charset="-122"/>
                <a:ea typeface="仿宋" panose="02010609060101010101" charset="-122"/>
              </a:endParaRPr>
            </a:p>
          </p:txBody>
        </p:sp>
      </p:gr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56073" y="587919"/>
            <a:ext cx="4463981" cy="529569"/>
          </a:xfrm>
        </p:spPr>
        <p:txBody>
          <a:bodyPr>
            <a:noAutofit/>
          </a:bodyPr>
          <a:lstStyle/>
          <a:p>
            <a:r>
              <a:rPr kumimoji="1" lang="zh-CN" altLang="en-US" sz="2800" dirty="0" smtClean="0">
                <a:sym typeface="微软雅黑" panose="020B0503020204020204" charset="-122"/>
              </a:rPr>
              <a:t>国家、省里抽查重点</a:t>
            </a:r>
            <a:endParaRPr kumimoji="1" lang="zh-CN" altLang="en-US" sz="2800" dirty="0" smtClean="0">
              <a:sym typeface="微软雅黑" panose="020B0503020204020204" charset="-122"/>
            </a:endParaRPr>
          </a:p>
          <a:p>
            <a:endParaRPr kumimoji="1" lang="zh-CN" altLang="en-US" sz="2800" dirty="0"/>
          </a:p>
        </p:txBody>
      </p:sp>
      <p:sp>
        <p:nvSpPr>
          <p:cNvPr id="4" name="矩形 3"/>
          <p:cNvSpPr/>
          <p:nvPr/>
        </p:nvSpPr>
        <p:spPr>
          <a:xfrm>
            <a:off x="707714" y="1560541"/>
            <a:ext cx="5897460" cy="4078605"/>
          </a:xfrm>
          <a:prstGeom prst="rect">
            <a:avLst/>
          </a:prstGeom>
        </p:spPr>
        <p:txBody>
          <a:bodyPr wrap="square">
            <a:spAutoFit/>
          </a:bodyPr>
          <a:lstStyle/>
          <a:p>
            <a:pPr>
              <a:lnSpc>
                <a:spcPct val="120000"/>
              </a:lnSpc>
              <a:buFont typeface="Wingdings" panose="05000000000000000000" pitchFamily="2" charset="2"/>
              <a:buChar char="u"/>
            </a:pPr>
            <a:r>
              <a:rPr lang="zh-CN" altLang="en-US" sz="2400" dirty="0" smtClean="0">
                <a:latin typeface="微软雅黑" panose="020B0503020204020204" charset="-122"/>
              </a:rPr>
              <a:t>抽查的问题：</a:t>
            </a:r>
            <a:endParaRPr lang="en-US" altLang="zh-CN" sz="2400" dirty="0" smtClean="0">
              <a:latin typeface="微软雅黑" panose="020B0503020204020204" charset="-122"/>
            </a:endParaRPr>
          </a:p>
          <a:p>
            <a:pPr>
              <a:lnSpc>
                <a:spcPct val="120000"/>
              </a:lnSpc>
            </a:pPr>
            <a:r>
              <a:rPr lang="en-US" altLang="zh-CN" sz="2400" dirty="0" smtClean="0">
                <a:latin typeface="微软雅黑" panose="020B0503020204020204" charset="-122"/>
              </a:rPr>
              <a:t>1</a:t>
            </a:r>
            <a:r>
              <a:rPr lang="zh-CN" altLang="en-US" sz="2400" dirty="0">
                <a:latin typeface="微软雅黑" panose="020B0503020204020204" charset="-122"/>
              </a:rPr>
              <a:t>、</a:t>
            </a:r>
            <a:r>
              <a:rPr lang="zh-CN" altLang="en-US" sz="2400" dirty="0" smtClean="0">
                <a:latin typeface="微软雅黑" panose="020B0503020204020204" charset="-122"/>
              </a:rPr>
              <a:t>扣除认定当年（</a:t>
            </a:r>
            <a:r>
              <a:rPr lang="en-US" altLang="zh-CN" sz="2400" dirty="0" smtClean="0">
                <a:latin typeface="微软雅黑" panose="020B0503020204020204" charset="-122"/>
              </a:rPr>
              <a:t>2021</a:t>
            </a:r>
            <a:r>
              <a:rPr lang="zh-CN" altLang="en-US" sz="2400" dirty="0" smtClean="0">
                <a:latin typeface="微软雅黑" panose="020B0503020204020204" charset="-122"/>
              </a:rPr>
              <a:t>年）的</a:t>
            </a:r>
            <a:r>
              <a:rPr lang="zh-CN" altLang="en-US" sz="2400" dirty="0">
                <a:latin typeface="微软雅黑" panose="020B0503020204020204" charset="-122"/>
              </a:rPr>
              <a:t>知识产权后，不满足高新技术企业要求</a:t>
            </a:r>
            <a:r>
              <a:rPr lang="zh-CN" altLang="en-US" sz="2400" dirty="0" smtClean="0">
                <a:latin typeface="微软雅黑" panose="020B0503020204020204" charset="-122"/>
              </a:rPr>
              <a:t>。</a:t>
            </a:r>
            <a:endParaRPr lang="zh-CN" altLang="en-US" sz="2400" dirty="0" smtClean="0">
              <a:latin typeface="微软雅黑" panose="020B0503020204020204" charset="-122"/>
            </a:endParaRPr>
          </a:p>
          <a:p>
            <a:pPr>
              <a:lnSpc>
                <a:spcPct val="120000"/>
              </a:lnSpc>
            </a:pPr>
            <a:r>
              <a:rPr lang="en-US" altLang="zh-CN" sz="2400" dirty="0" smtClean="0">
                <a:latin typeface="微软雅黑" panose="020B0503020204020204" charset="-122"/>
              </a:rPr>
              <a:t>2</a:t>
            </a:r>
            <a:r>
              <a:rPr lang="zh-CN" altLang="en-US" sz="2400" dirty="0">
                <a:latin typeface="微软雅黑" panose="020B0503020204020204" charset="-122"/>
              </a:rPr>
              <a:t>、企业知识产权对近一年（</a:t>
            </a:r>
            <a:r>
              <a:rPr lang="en-US" altLang="zh-CN" sz="2400" dirty="0" smtClean="0">
                <a:latin typeface="微软雅黑" panose="020B0503020204020204" charset="-122"/>
              </a:rPr>
              <a:t>2020</a:t>
            </a:r>
            <a:r>
              <a:rPr lang="zh-CN" altLang="en-US" sz="2400" dirty="0" smtClean="0">
                <a:latin typeface="微软雅黑" panose="020B0503020204020204" charset="-122"/>
              </a:rPr>
              <a:t>）</a:t>
            </a:r>
            <a:r>
              <a:rPr lang="zh-CN" altLang="en-US" sz="2400" dirty="0">
                <a:latin typeface="微软雅黑" panose="020B0503020204020204" charset="-122"/>
              </a:rPr>
              <a:t>主要产品（服务）无支撑，不符合高新技术企业认定条件</a:t>
            </a:r>
            <a:r>
              <a:rPr lang="zh-CN" altLang="en-US" sz="2400" dirty="0" smtClean="0">
                <a:latin typeface="微软雅黑" panose="020B0503020204020204" charset="-122"/>
              </a:rPr>
              <a:t>。</a:t>
            </a:r>
            <a:endParaRPr lang="en-US" altLang="zh-CN" sz="2400" dirty="0" smtClean="0">
              <a:latin typeface="微软雅黑" panose="020B0503020204020204" charset="-122"/>
            </a:endParaRPr>
          </a:p>
          <a:p>
            <a:pPr>
              <a:lnSpc>
                <a:spcPct val="120000"/>
              </a:lnSpc>
            </a:pPr>
            <a:r>
              <a:rPr lang="en-US" altLang="zh-CN" sz="2400" dirty="0" smtClean="0">
                <a:latin typeface="微软雅黑" panose="020B0503020204020204" charset="-122"/>
              </a:rPr>
              <a:t>3</a:t>
            </a:r>
            <a:r>
              <a:rPr lang="zh-CN" altLang="en-US" sz="2400" dirty="0">
                <a:latin typeface="微软雅黑" panose="020B0503020204020204" charset="-122"/>
              </a:rPr>
              <a:t>、知识产权与成果转化合同关联性不强，不符合高新技术企业要求。</a:t>
            </a:r>
            <a:endParaRPr lang="zh-CN" altLang="en-US" sz="2400" dirty="0">
              <a:latin typeface="微软雅黑" panose="020B0503020204020204" charset="-122"/>
            </a:endParaRPr>
          </a:p>
          <a:p>
            <a:pPr>
              <a:lnSpc>
                <a:spcPct val="120000"/>
              </a:lnSpc>
            </a:pPr>
            <a:r>
              <a:rPr lang="en-US" altLang="zh-CN" sz="2400" dirty="0">
                <a:latin typeface="微软雅黑" panose="020B0503020204020204" charset="-122"/>
              </a:rPr>
              <a:t>4</a:t>
            </a:r>
            <a:r>
              <a:rPr lang="zh-CN" altLang="zh-CN" sz="2400" dirty="0">
                <a:latin typeface="微软雅黑" panose="020B0503020204020204" charset="-122"/>
              </a:rPr>
              <a:t>、企业的人员明显偏少、规模明显偏小。</a:t>
            </a:r>
            <a:endParaRPr lang="zh-CN" altLang="zh-CN" sz="2400" dirty="0">
              <a:latin typeface="微软雅黑" panose="020B0503020204020204" charset="-122"/>
            </a:endParaRPr>
          </a:p>
        </p:txBody>
      </p:sp>
      <p:pic>
        <p:nvPicPr>
          <p:cNvPr id="5" name="图片占位符 8"/>
          <p:cNvPicPr>
            <a:picLocks noChangeAspect="1"/>
          </p:cNvPicPr>
          <p:nvPr>
            <p:custDataLst>
              <p:tags r:id="rId1"/>
            </p:custDataLst>
          </p:nvPr>
        </p:nvPicPr>
        <p:blipFill>
          <a:blip r:embed="rId2" cstate="email"/>
          <a:srcRect/>
          <a:stretch>
            <a:fillRect/>
          </a:stretch>
        </p:blipFill>
        <p:spPr>
          <a:xfrm>
            <a:off x="6901886" y="1694239"/>
            <a:ext cx="4913407" cy="37616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2565294" y="2630946"/>
            <a:ext cx="3542477" cy="1200329"/>
          </a:xfrm>
          <a:prstGeom prst="rect">
            <a:avLst/>
          </a:prstGeom>
          <a:noFill/>
        </p:spPr>
        <p:txBody>
          <a:bodyPr wrap="square" rtlCol="0" anchor="ctr" anchorCtr="0">
            <a:normAutofit/>
          </a:bodyPr>
          <a:lstStyle/>
          <a:p>
            <a:r>
              <a:rPr lang="en-US" altLang="zh-CN" sz="7200" b="1" dirty="0" smtClean="0">
                <a:solidFill>
                  <a:srgbClr val="FFFFFF"/>
                </a:solidFill>
              </a:rPr>
              <a:t>Part  04</a:t>
            </a:r>
            <a:endParaRPr lang="en-US" altLang="zh-CN" sz="7200" b="1" dirty="0" smtClean="0">
              <a:solidFill>
                <a:srgbClr val="FFFFFF"/>
              </a:solidFill>
            </a:endParaRPr>
          </a:p>
        </p:txBody>
      </p:sp>
      <p:sp>
        <p:nvSpPr>
          <p:cNvPr id="3" name="标题 2"/>
          <p:cNvSpPr>
            <a:spLocks noGrp="1"/>
          </p:cNvSpPr>
          <p:nvPr>
            <p:ph type="title"/>
            <p:custDataLst>
              <p:tags r:id="rId2"/>
            </p:custDataLst>
          </p:nvPr>
        </p:nvSpPr>
        <p:spPr>
          <a:xfrm>
            <a:off x="6109200" y="2869200"/>
            <a:ext cx="4982400" cy="741600"/>
          </a:xfrm>
        </p:spPr>
        <p:txBody>
          <a:bodyPr/>
          <a:lstStyle/>
          <a:p>
            <a:r>
              <a:rPr lang="zh-CN" altLang="en-US" dirty="0" smtClean="0">
                <a:latin typeface="+mj-lt"/>
                <a:ea typeface="+mj-ea"/>
                <a:cs typeface="+mj-cs"/>
              </a:rPr>
              <a:t>科技型中小企业</a:t>
            </a:r>
            <a:endParaRPr lang="zh-CN" altLang="en-US" dirty="0">
              <a:latin typeface="+mj-lt"/>
              <a:ea typeface="+mj-ea"/>
              <a:cs typeface="+mj-cs"/>
            </a:endParaRPr>
          </a:p>
        </p:txBody>
      </p:sp>
    </p:spTree>
    <p:custDataLst>
      <p:tags r:id="rId3"/>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24542" y="398732"/>
            <a:ext cx="4463981" cy="529569"/>
          </a:xfrm>
        </p:spPr>
        <p:txBody>
          <a:bodyPr>
            <a:noAutofit/>
          </a:bodyPr>
          <a:lstStyle/>
          <a:p>
            <a:r>
              <a:rPr kumimoji="1" lang="zh-CN" altLang="en-US" sz="2800" dirty="0" smtClean="0">
                <a:sym typeface="微软雅黑" panose="020B0503020204020204" charset="-122"/>
              </a:rPr>
              <a:t>科技型中小企业评价定义</a:t>
            </a:r>
            <a:endParaRPr kumimoji="1" lang="zh-CN" altLang="en-US" sz="2800" dirty="0"/>
          </a:p>
        </p:txBody>
      </p:sp>
      <p:sp>
        <p:nvSpPr>
          <p:cNvPr id="6" name="矩形 5"/>
          <p:cNvSpPr/>
          <p:nvPr/>
        </p:nvSpPr>
        <p:spPr>
          <a:xfrm>
            <a:off x="1434514" y="2022428"/>
            <a:ext cx="5262979" cy="646331"/>
          </a:xfrm>
          <a:prstGeom prst="rect">
            <a:avLst/>
          </a:prstGeom>
        </p:spPr>
        <p:txBody>
          <a:bodyPr wrap="none">
            <a:spAutoFit/>
          </a:bodyPr>
          <a:lstStyle/>
          <a:p>
            <a:pPr>
              <a:defRPr/>
            </a:pPr>
            <a:r>
              <a:rPr lang="zh-CN" altLang="en-US" sz="3600" dirty="0">
                <a:solidFill>
                  <a:srgbClr val="FF0000"/>
                </a:solidFill>
                <a:latin typeface="华光小标宋_CNKI" panose="02000500000000000000" pitchFamily="2" charset="-122"/>
                <a:ea typeface="华光小标宋_CNKI" panose="02000500000000000000" pitchFamily="2" charset="-122"/>
                <a:cs typeface="Times New Roman" panose="02020603050405020304" pitchFamily="18" charset="0"/>
              </a:rPr>
              <a:t>什么是科技型</a:t>
            </a:r>
            <a:r>
              <a:rPr lang="zh-CN" altLang="en-US" sz="3600" dirty="0" smtClean="0">
                <a:solidFill>
                  <a:srgbClr val="FF0000"/>
                </a:solidFill>
                <a:latin typeface="华光小标宋_CNKI" panose="02000500000000000000" pitchFamily="2" charset="-122"/>
                <a:ea typeface="华光小标宋_CNKI" panose="02000500000000000000" pitchFamily="2" charset="-122"/>
                <a:cs typeface="Times New Roman" panose="02020603050405020304" pitchFamily="18" charset="0"/>
              </a:rPr>
              <a:t>中小企业？</a:t>
            </a:r>
            <a:endParaRPr lang="zh-CN" altLang="en-US" sz="3600" dirty="0">
              <a:solidFill>
                <a:srgbClr val="FF0000"/>
              </a:solidFill>
              <a:latin typeface="华光小标宋_CNKI" panose="02000500000000000000" pitchFamily="2" charset="-122"/>
              <a:ea typeface="华光小标宋_CNKI" panose="02000500000000000000" pitchFamily="2" charset="-122"/>
              <a:cs typeface="Times New Roman" panose="02020603050405020304" pitchFamily="18" charset="0"/>
            </a:endParaRPr>
          </a:p>
        </p:txBody>
      </p:sp>
      <p:grpSp>
        <p:nvGrpSpPr>
          <p:cNvPr id="7" name="组合 6"/>
          <p:cNvGrpSpPr/>
          <p:nvPr/>
        </p:nvGrpSpPr>
        <p:grpSpPr>
          <a:xfrm>
            <a:off x="1434514" y="3088938"/>
            <a:ext cx="9233486" cy="2216697"/>
            <a:chOff x="3166252" y="3091565"/>
            <a:chExt cx="7355917" cy="2216697"/>
          </a:xfrm>
        </p:grpSpPr>
        <p:sp>
          <p:nvSpPr>
            <p:cNvPr id="8" name="矩形 7"/>
            <p:cNvSpPr/>
            <p:nvPr/>
          </p:nvSpPr>
          <p:spPr>
            <a:xfrm>
              <a:off x="3166252" y="3091565"/>
              <a:ext cx="7355917" cy="2216697"/>
            </a:xfrm>
            <a:prstGeom prst="rect">
              <a:avLst/>
            </a:prstGeom>
          </p:spPr>
          <p:txBody>
            <a:bodyPr wrap="square">
              <a:spAutoFit/>
            </a:bodyPr>
            <a:lstStyle/>
            <a:p>
              <a:pPr>
                <a:lnSpc>
                  <a:spcPts val="4200"/>
                </a:lnSpc>
                <a:defRPr/>
              </a:pPr>
              <a:r>
                <a:rPr lang="zh-CN" altLang="en-US" sz="28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en-US" sz="2800" dirty="0" smtClean="0">
                  <a:latin typeface="华光小标宋_CNKI" panose="02000500000000000000" pitchFamily="2" charset="-122"/>
                  <a:ea typeface="华光小标宋_CNKI" panose="02000500000000000000" pitchFamily="2" charset="-122"/>
                  <a:cs typeface="Times New Roman" panose="02020603050405020304" pitchFamily="18" charset="0"/>
                </a:rPr>
                <a:t>科技型</a:t>
              </a:r>
              <a:r>
                <a:rPr lang="zh-CN" altLang="en-US" sz="2800" dirty="0">
                  <a:latin typeface="华光小标宋_CNKI" panose="02000500000000000000" pitchFamily="2" charset="-122"/>
                  <a:ea typeface="华光小标宋_CNKI" panose="02000500000000000000" pitchFamily="2" charset="-122"/>
                  <a:cs typeface="Times New Roman" panose="02020603050405020304" pitchFamily="18" charset="0"/>
                </a:rPr>
                <a:t>中小企业是指依托一定数量的科技人员从事科学技术研究开发活动，取得自主知识产权并将其转化为高新技术产品或服务，从而实现可持续发展的中小企业。</a:t>
              </a:r>
              <a:endParaRPr lang="zh-CN" altLang="en-US" sz="2800" dirty="0">
                <a:latin typeface="华光小标宋_CNKI" panose="02000500000000000000" pitchFamily="2" charset="-122"/>
                <a:ea typeface="华光小标宋_CNKI" panose="02000500000000000000" pitchFamily="2" charset="-122"/>
                <a:cs typeface="Times New Roman" panose="02020603050405020304" pitchFamily="18" charset="0"/>
              </a:endParaRPr>
            </a:p>
          </p:txBody>
        </p:sp>
        <p:sp>
          <p:nvSpPr>
            <p:cNvPr id="14" name="Rectangle 1"/>
            <p:cNvSpPr/>
            <p:nvPr/>
          </p:nvSpPr>
          <p:spPr>
            <a:xfrm>
              <a:off x="3274192" y="3254323"/>
              <a:ext cx="360409" cy="334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C000">
                    <a:lumMod val="75000"/>
                  </a:srgbClr>
                </a:buClr>
                <a:buSzPct val="60000"/>
                <a:defRPr/>
              </a:pPr>
              <a:endParaRPr lang="zh-CN" altLang="en-US" sz="2400"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816078" y="313605"/>
            <a:ext cx="11234032" cy="52322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charset="-122"/>
                <a:ea typeface="微软雅黑" panose="020B0503020204020204" charset="-122"/>
              </a:defRPr>
            </a:lvl1pPr>
          </a:lstStyle>
          <a:p>
            <a:pPr>
              <a:defRPr/>
            </a:pPr>
            <a:r>
              <a:rPr lang="zh-CN" altLang="en-US" sz="2800" b="1" dirty="0" smtClean="0">
                <a:solidFill>
                  <a:schemeClr val="tx1"/>
                </a:solidFill>
                <a:latin typeface="Arial" panose="020B0604020202020204" pitchFamily="34" charset="0"/>
                <a:sym typeface="Arial" panose="020B0604020202020204" pitchFamily="34" charset="0"/>
              </a:rPr>
              <a:t>科技型中小企业评价指标说明</a:t>
            </a:r>
            <a:endParaRPr lang="zh-CN" altLang="en-US" sz="2800" b="1" dirty="0" smtClean="0">
              <a:solidFill>
                <a:schemeClr val="tx1"/>
              </a:solidFill>
              <a:latin typeface="Arial" panose="020B0604020202020204" pitchFamily="34" charset="0"/>
              <a:sym typeface="Arial" panose="020B0604020202020204" pitchFamily="34" charset="0"/>
            </a:endParaRPr>
          </a:p>
        </p:txBody>
      </p:sp>
      <p:grpSp>
        <p:nvGrpSpPr>
          <p:cNvPr id="4" name="组合 3"/>
          <p:cNvGrpSpPr/>
          <p:nvPr/>
        </p:nvGrpSpPr>
        <p:grpSpPr>
          <a:xfrm>
            <a:off x="1040927" y="1231058"/>
            <a:ext cx="9905468" cy="4947750"/>
            <a:chOff x="1040927" y="1231058"/>
            <a:chExt cx="9905468" cy="4947750"/>
          </a:xfrm>
        </p:grpSpPr>
        <p:grpSp>
          <p:nvGrpSpPr>
            <p:cNvPr id="5" name="组合 40"/>
            <p:cNvGrpSpPr/>
            <p:nvPr/>
          </p:nvGrpSpPr>
          <p:grpSpPr>
            <a:xfrm>
              <a:off x="1040927" y="2119760"/>
              <a:ext cx="2379790" cy="3294416"/>
              <a:chOff x="943056" y="1284223"/>
              <a:chExt cx="2509935" cy="3474389"/>
            </a:xfrm>
            <a:solidFill>
              <a:schemeClr val="bg2">
                <a:lumMod val="90000"/>
              </a:schemeClr>
            </a:solidFill>
          </p:grpSpPr>
          <p:sp>
            <p:nvSpPr>
              <p:cNvPr id="27" name="矩形 26"/>
              <p:cNvSpPr/>
              <p:nvPr/>
            </p:nvSpPr>
            <p:spPr>
              <a:xfrm>
                <a:off x="943056" y="1284227"/>
                <a:ext cx="2509935" cy="3474385"/>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cs typeface="Times New Roman" panose="02020603050405020304" pitchFamily="18" charset="0"/>
                </a:endParaRPr>
              </a:p>
            </p:txBody>
          </p:sp>
          <p:sp>
            <p:nvSpPr>
              <p:cNvPr id="28" name="矩形 27"/>
              <p:cNvSpPr/>
              <p:nvPr/>
            </p:nvSpPr>
            <p:spPr>
              <a:xfrm>
                <a:off x="943056" y="1284223"/>
                <a:ext cx="2509935" cy="703197"/>
              </a:xfrm>
              <a:prstGeom prst="rect">
                <a:avLst/>
              </a:prstGeom>
              <a:solidFill>
                <a:srgbClr val="00B0F0"/>
              </a:solidFill>
              <a:ln>
                <a:solidFill>
                  <a:schemeClr val="accent1"/>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文本框 1"/>
              <p:cNvSpPr>
                <a:spLocks noChangeArrowheads="1"/>
              </p:cNvSpPr>
              <p:nvPr/>
            </p:nvSpPr>
            <p:spPr bwMode="auto">
              <a:xfrm>
                <a:off x="1387544" y="1374208"/>
                <a:ext cx="1439283" cy="470547"/>
              </a:xfrm>
              <a:prstGeom prst="rect">
                <a:avLst/>
              </a:prstGeom>
              <a:solidFill>
                <a:srgbClr val="00B0F0"/>
              </a:solid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企业性质</a:t>
                </a:r>
                <a:endParaRPr lang="en-US" alt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30" name="矩形 47"/>
              <p:cNvSpPr>
                <a:spLocks noChangeArrowheads="1"/>
              </p:cNvSpPr>
              <p:nvPr/>
            </p:nvSpPr>
            <p:spPr bwMode="auto">
              <a:xfrm>
                <a:off x="1155082" y="2096952"/>
                <a:ext cx="2085880" cy="925074"/>
              </a:xfrm>
              <a:prstGeom prst="rect">
                <a:avLst/>
              </a:prstGeom>
              <a:grp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defRPr/>
                </a:pPr>
                <a:r>
                  <a:rPr lang="zh-CN" altLang="en-US" sz="1700" dirty="0">
                    <a:latin typeface="Times New Roman" panose="02020603050405020304" pitchFamily="18" charset="0"/>
                    <a:cs typeface="Times New Roman" panose="02020603050405020304" pitchFamily="18" charset="0"/>
                  </a:rPr>
                  <a:t>在中国境内（不包括港、澳、台地区）注册的居民企业</a:t>
                </a:r>
                <a:endParaRPr lang="zh-CN" altLang="en-US" sz="1700" dirty="0">
                  <a:latin typeface="Times New Roman" panose="02020603050405020304" pitchFamily="18" charset="0"/>
                  <a:cs typeface="Times New Roman" panose="02020603050405020304" pitchFamily="18" charset="0"/>
                </a:endParaRPr>
              </a:p>
            </p:txBody>
          </p:sp>
        </p:grpSp>
        <p:grpSp>
          <p:nvGrpSpPr>
            <p:cNvPr id="6" name="组合 49"/>
            <p:cNvGrpSpPr/>
            <p:nvPr/>
          </p:nvGrpSpPr>
          <p:grpSpPr>
            <a:xfrm>
              <a:off x="3549486" y="2119757"/>
              <a:ext cx="2379790" cy="3294417"/>
              <a:chOff x="3588802" y="1284222"/>
              <a:chExt cx="2509935" cy="3474390"/>
            </a:xfrm>
            <a:solidFill>
              <a:schemeClr val="bg2">
                <a:lumMod val="90000"/>
              </a:schemeClr>
            </a:solidFill>
          </p:grpSpPr>
          <p:sp>
            <p:nvSpPr>
              <p:cNvPr id="23" name="矩形 22"/>
              <p:cNvSpPr/>
              <p:nvPr/>
            </p:nvSpPr>
            <p:spPr>
              <a:xfrm>
                <a:off x="3588802" y="1284224"/>
                <a:ext cx="2509935" cy="3474388"/>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cs typeface="Times New Roman" panose="02020603050405020304" pitchFamily="18" charset="0"/>
                </a:endParaRPr>
              </a:p>
            </p:txBody>
          </p:sp>
          <p:sp>
            <p:nvSpPr>
              <p:cNvPr id="24" name="矩形 23"/>
              <p:cNvSpPr/>
              <p:nvPr/>
            </p:nvSpPr>
            <p:spPr>
              <a:xfrm>
                <a:off x="3588802" y="1284222"/>
                <a:ext cx="2509935" cy="703197"/>
              </a:xfrm>
              <a:prstGeom prst="rect">
                <a:avLst/>
              </a:prstGeom>
              <a:solidFill>
                <a:srgbClr val="00B0F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cs typeface="Times New Roman" panose="02020603050405020304" pitchFamily="18" charset="0"/>
                </a:endParaRPr>
              </a:p>
            </p:txBody>
          </p:sp>
          <p:sp>
            <p:nvSpPr>
              <p:cNvPr id="25" name="文本框 1"/>
              <p:cNvSpPr>
                <a:spLocks noChangeArrowheads="1"/>
              </p:cNvSpPr>
              <p:nvPr/>
            </p:nvSpPr>
            <p:spPr bwMode="auto">
              <a:xfrm>
                <a:off x="4033290" y="1374207"/>
                <a:ext cx="1439283" cy="470547"/>
              </a:xfrm>
              <a:prstGeom prst="rect">
                <a:avLst/>
              </a:prstGeom>
              <a:solidFill>
                <a:srgbClr val="00B0F0"/>
              </a:solid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企业规模</a:t>
                </a:r>
                <a:endParaRPr lang="en-US" alt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6" name="矩形 47"/>
              <p:cNvSpPr>
                <a:spLocks noChangeArrowheads="1"/>
              </p:cNvSpPr>
              <p:nvPr/>
            </p:nvSpPr>
            <p:spPr bwMode="auto">
              <a:xfrm>
                <a:off x="3826555" y="2098785"/>
                <a:ext cx="2272182" cy="1918320"/>
              </a:xfrm>
              <a:prstGeom prst="rect">
                <a:avLst/>
              </a:prstGeom>
              <a:grp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Font typeface="Arial" panose="020B0604020202020204" pitchFamily="34" charset="0"/>
                  <a:buNone/>
                  <a:defRPr/>
                </a:pPr>
                <a:r>
                  <a:rPr lang="zh-CN" altLang="en-US" sz="1700" dirty="0">
                    <a:latin typeface="Times New Roman" panose="02020603050405020304" pitchFamily="18" charset="0"/>
                    <a:cs typeface="Times New Roman" panose="02020603050405020304" pitchFamily="18" charset="0"/>
                  </a:rPr>
                  <a:t>职工总数</a:t>
                </a:r>
                <a:r>
                  <a:rPr lang="zh-CN" altLang="en-US" sz="1700" dirty="0">
                    <a:solidFill>
                      <a:srgbClr val="FF0000"/>
                    </a:solidFill>
                    <a:latin typeface="Times New Roman" panose="02020603050405020304" pitchFamily="18" charset="0"/>
                    <a:cs typeface="Times New Roman" panose="02020603050405020304" pitchFamily="18" charset="0"/>
                  </a:rPr>
                  <a:t>不超过</a:t>
                </a:r>
                <a:r>
                  <a:rPr lang="en-US" altLang="zh-CN" sz="1700" dirty="0">
                    <a:solidFill>
                      <a:srgbClr val="FF0000"/>
                    </a:solidFill>
                    <a:latin typeface="Times New Roman" panose="02020603050405020304" pitchFamily="18" charset="0"/>
                    <a:cs typeface="Times New Roman" panose="02020603050405020304" pitchFamily="18" charset="0"/>
                  </a:rPr>
                  <a:t>500</a:t>
                </a:r>
                <a:r>
                  <a:rPr lang="zh-CN" altLang="en-US" sz="1700" dirty="0">
                    <a:solidFill>
                      <a:srgbClr val="FF0000"/>
                    </a:solidFill>
                    <a:latin typeface="Times New Roman" panose="02020603050405020304" pitchFamily="18" charset="0"/>
                    <a:cs typeface="Times New Roman" panose="02020603050405020304" pitchFamily="18" charset="0"/>
                  </a:rPr>
                  <a:t>人</a:t>
                </a:r>
                <a:endParaRPr lang="en-US" altLang="zh-CN" sz="1700"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zh-CN" altLang="en-US" sz="1700" dirty="0">
                    <a:latin typeface="Times New Roman" panose="02020603050405020304" pitchFamily="18" charset="0"/>
                    <a:cs typeface="Times New Roman" panose="02020603050405020304" pitchFamily="18" charset="0"/>
                  </a:rPr>
                  <a:t>年销售收入</a:t>
                </a:r>
                <a:r>
                  <a:rPr lang="zh-CN" altLang="en-US" sz="1700" dirty="0">
                    <a:solidFill>
                      <a:srgbClr val="FF0000"/>
                    </a:solidFill>
                    <a:latin typeface="Times New Roman" panose="02020603050405020304" pitchFamily="18" charset="0"/>
                    <a:cs typeface="Times New Roman" panose="02020603050405020304" pitchFamily="18" charset="0"/>
                  </a:rPr>
                  <a:t>不超过</a:t>
                </a:r>
                <a:r>
                  <a:rPr lang="en-US" altLang="zh-CN" sz="1700" dirty="0">
                    <a:solidFill>
                      <a:srgbClr val="FF0000"/>
                    </a:solidFill>
                    <a:latin typeface="Times New Roman" panose="02020603050405020304" pitchFamily="18" charset="0"/>
                    <a:cs typeface="Times New Roman" panose="02020603050405020304" pitchFamily="18" charset="0"/>
                  </a:rPr>
                  <a:t>2</a:t>
                </a:r>
                <a:r>
                  <a:rPr lang="zh-CN" altLang="en-US" sz="1700" dirty="0">
                    <a:solidFill>
                      <a:srgbClr val="FF0000"/>
                    </a:solidFill>
                    <a:latin typeface="Times New Roman" panose="02020603050405020304" pitchFamily="18" charset="0"/>
                    <a:cs typeface="Times New Roman" panose="02020603050405020304" pitchFamily="18" charset="0"/>
                  </a:rPr>
                  <a:t>亿元</a:t>
                </a:r>
                <a:endParaRPr lang="en-US" altLang="zh-CN" sz="1700"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zh-CN" altLang="en-US" sz="1700" dirty="0">
                    <a:latin typeface="Times New Roman" panose="02020603050405020304" pitchFamily="18" charset="0"/>
                    <a:cs typeface="Times New Roman" panose="02020603050405020304" pitchFamily="18" charset="0"/>
                  </a:rPr>
                  <a:t>资产总额不</a:t>
                </a:r>
                <a:r>
                  <a:rPr lang="zh-CN" altLang="en-US" sz="1700" dirty="0" smtClean="0">
                    <a:solidFill>
                      <a:srgbClr val="FF0000"/>
                    </a:solidFill>
                    <a:latin typeface="Times New Roman" panose="02020603050405020304" pitchFamily="18" charset="0"/>
                    <a:cs typeface="Times New Roman" panose="02020603050405020304" pitchFamily="18" charset="0"/>
                  </a:rPr>
                  <a:t>超过</a:t>
                </a:r>
                <a:endParaRPr lang="en-US" altLang="zh-CN" sz="1700"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zh-CN" sz="1700" dirty="0" smtClean="0">
                    <a:solidFill>
                      <a:srgbClr val="FF0000"/>
                    </a:solidFill>
                    <a:latin typeface="Times New Roman" panose="02020603050405020304" pitchFamily="18" charset="0"/>
                    <a:cs typeface="Times New Roman" panose="02020603050405020304" pitchFamily="18" charset="0"/>
                  </a:rPr>
                  <a:t>2</a:t>
                </a:r>
                <a:r>
                  <a:rPr lang="zh-CN" altLang="en-US" sz="1700" dirty="0">
                    <a:solidFill>
                      <a:srgbClr val="FF0000"/>
                    </a:solidFill>
                    <a:latin typeface="Times New Roman" panose="02020603050405020304" pitchFamily="18" charset="0"/>
                    <a:cs typeface="Times New Roman" panose="02020603050405020304" pitchFamily="18" charset="0"/>
                  </a:rPr>
                  <a:t>亿</a:t>
                </a:r>
                <a:r>
                  <a:rPr lang="zh-CN" altLang="en-US" sz="1700" dirty="0" smtClean="0">
                    <a:solidFill>
                      <a:srgbClr val="FF0000"/>
                    </a:solidFill>
                    <a:latin typeface="Times New Roman" panose="02020603050405020304" pitchFamily="18" charset="0"/>
                    <a:cs typeface="Times New Roman" panose="02020603050405020304" pitchFamily="18" charset="0"/>
                  </a:rPr>
                  <a:t>元</a:t>
                </a:r>
                <a:r>
                  <a:rPr lang="zh-CN" altLang="en-US" sz="1700" dirty="0" smtClean="0">
                    <a:latin typeface="Times New Roman" panose="02020603050405020304" pitchFamily="18" charset="0"/>
                    <a:cs typeface="Times New Roman" panose="02020603050405020304" pitchFamily="18" charset="0"/>
                  </a:rPr>
                  <a:t>。</a:t>
                </a:r>
                <a:endParaRPr lang="zh-CN" altLang="en-US" sz="1700" dirty="0">
                  <a:latin typeface="Times New Roman" panose="02020603050405020304" pitchFamily="18" charset="0"/>
                  <a:cs typeface="Times New Roman" panose="02020603050405020304" pitchFamily="18" charset="0"/>
                </a:endParaRPr>
              </a:p>
            </p:txBody>
          </p:sp>
        </p:grpSp>
        <p:grpSp>
          <p:nvGrpSpPr>
            <p:cNvPr id="7" name="组合 54"/>
            <p:cNvGrpSpPr/>
            <p:nvPr/>
          </p:nvGrpSpPr>
          <p:grpSpPr>
            <a:xfrm>
              <a:off x="6058045" y="2119758"/>
              <a:ext cx="2379790" cy="3294418"/>
              <a:chOff x="6234548" y="1284221"/>
              <a:chExt cx="2509935" cy="3474391"/>
            </a:xfrm>
            <a:solidFill>
              <a:schemeClr val="bg2">
                <a:lumMod val="90000"/>
              </a:schemeClr>
            </a:solidFill>
          </p:grpSpPr>
          <p:sp>
            <p:nvSpPr>
              <p:cNvPr id="19" name="矩形 18"/>
              <p:cNvSpPr/>
              <p:nvPr/>
            </p:nvSpPr>
            <p:spPr>
              <a:xfrm>
                <a:off x="6234548" y="1284224"/>
                <a:ext cx="2509935" cy="3474388"/>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cs typeface="Times New Roman" panose="02020603050405020304" pitchFamily="18" charset="0"/>
                </a:endParaRPr>
              </a:p>
            </p:txBody>
          </p:sp>
          <p:sp>
            <p:nvSpPr>
              <p:cNvPr id="20" name="矩形 19"/>
              <p:cNvSpPr/>
              <p:nvPr/>
            </p:nvSpPr>
            <p:spPr>
              <a:xfrm>
                <a:off x="6234548" y="1284221"/>
                <a:ext cx="2509935" cy="703197"/>
              </a:xfrm>
              <a:prstGeom prst="rect">
                <a:avLst/>
              </a:prstGeom>
              <a:solidFill>
                <a:srgbClr val="00B0F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cs typeface="Times New Roman" panose="02020603050405020304" pitchFamily="18" charset="0"/>
                </a:endParaRPr>
              </a:p>
            </p:txBody>
          </p:sp>
          <p:sp>
            <p:nvSpPr>
              <p:cNvPr id="21" name="文本框 1"/>
              <p:cNvSpPr>
                <a:spLocks noChangeArrowheads="1"/>
              </p:cNvSpPr>
              <p:nvPr/>
            </p:nvSpPr>
            <p:spPr bwMode="auto">
              <a:xfrm>
                <a:off x="6274579" y="1368844"/>
                <a:ext cx="2448272" cy="470547"/>
              </a:xfrm>
              <a:prstGeom prst="rect">
                <a:avLst/>
              </a:prstGeom>
              <a:solidFill>
                <a:srgbClr val="00B0F0"/>
              </a:solidFill>
              <a:ln>
                <a:noFill/>
              </a:ln>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产品及服务范围</a:t>
                </a:r>
                <a:endParaRPr lang="en-US" alt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2" name="矩形 47"/>
              <p:cNvSpPr>
                <a:spLocks noChangeArrowheads="1"/>
              </p:cNvSpPr>
              <p:nvPr/>
            </p:nvSpPr>
            <p:spPr bwMode="auto">
              <a:xfrm>
                <a:off x="6446575" y="2088566"/>
                <a:ext cx="2085880" cy="1752779"/>
              </a:xfrm>
              <a:prstGeom prst="rect">
                <a:avLst/>
              </a:prstGeom>
              <a:grp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defRPr/>
                </a:pPr>
                <a:r>
                  <a:rPr lang="zh-CN" altLang="en-US" sz="1700" dirty="0" smtClean="0">
                    <a:latin typeface="Times New Roman" panose="02020603050405020304" pitchFamily="18" charset="0"/>
                    <a:cs typeface="Times New Roman" panose="02020603050405020304" pitchFamily="18" charset="0"/>
                  </a:rPr>
                  <a:t>企业提供的产品和服务</a:t>
                </a:r>
                <a:r>
                  <a:rPr lang="zh-CN" altLang="en-US" sz="1700" dirty="0" smtClean="0">
                    <a:solidFill>
                      <a:srgbClr val="FF0000"/>
                    </a:solidFill>
                    <a:latin typeface="Times New Roman" panose="02020603050405020304" pitchFamily="18" charset="0"/>
                    <a:cs typeface="Times New Roman" panose="02020603050405020304" pitchFamily="18" charset="0"/>
                  </a:rPr>
                  <a:t>不属于</a:t>
                </a:r>
                <a:r>
                  <a:rPr lang="zh-CN" altLang="en-US" sz="1700" dirty="0">
                    <a:latin typeface="Times New Roman" panose="02020603050405020304" pitchFamily="18" charset="0"/>
                    <a:cs typeface="Times New Roman" panose="02020603050405020304" pitchFamily="18" charset="0"/>
                  </a:rPr>
                  <a:t>国家发改委</a:t>
                </a:r>
                <a:r>
                  <a:rPr lang="en-US" altLang="zh-CN" sz="1700" dirty="0">
                    <a:latin typeface="Times New Roman" panose="02020603050405020304" pitchFamily="18" charset="0"/>
                    <a:cs typeface="Times New Roman" panose="02020603050405020304" pitchFamily="18" charset="0"/>
                  </a:rPr>
                  <a:t>《</a:t>
                </a:r>
                <a:r>
                  <a:rPr lang="zh-CN" altLang="en-US" sz="1700" dirty="0">
                    <a:latin typeface="Times New Roman" panose="02020603050405020304" pitchFamily="18" charset="0"/>
                    <a:cs typeface="Times New Roman" panose="02020603050405020304" pitchFamily="18" charset="0"/>
                  </a:rPr>
                  <a:t>产业结构调整指导目录</a:t>
                </a:r>
                <a:r>
                  <a:rPr lang="en-US" altLang="zh-CN" sz="1700" dirty="0" smtClean="0">
                    <a:latin typeface="Times New Roman" panose="02020603050405020304" pitchFamily="18" charset="0"/>
                    <a:cs typeface="Times New Roman" panose="02020603050405020304" pitchFamily="18" charset="0"/>
                  </a:rPr>
                  <a:t>》</a:t>
                </a:r>
                <a:r>
                  <a:rPr lang="zh-CN" altLang="en-US" sz="1700" dirty="0">
                    <a:latin typeface="Times New Roman" panose="02020603050405020304" pitchFamily="18" charset="0"/>
                    <a:cs typeface="Times New Roman" panose="02020603050405020304" pitchFamily="18" charset="0"/>
                  </a:rPr>
                  <a:t>规定</a:t>
                </a:r>
                <a:r>
                  <a:rPr lang="zh-CN" altLang="en-US" sz="1700" dirty="0" smtClean="0">
                    <a:latin typeface="Times New Roman" panose="02020603050405020304" pitchFamily="18" charset="0"/>
                    <a:cs typeface="Times New Roman" panose="02020603050405020304" pitchFamily="18" charset="0"/>
                  </a:rPr>
                  <a:t>的禁止、限制</a:t>
                </a:r>
                <a:r>
                  <a:rPr lang="zh-CN" altLang="en-US" sz="1700" dirty="0">
                    <a:latin typeface="Times New Roman" panose="02020603050405020304" pitchFamily="18" charset="0"/>
                    <a:cs typeface="Times New Roman" panose="02020603050405020304" pitchFamily="18" charset="0"/>
                  </a:rPr>
                  <a:t>类和淘汰</a:t>
                </a:r>
                <a:r>
                  <a:rPr lang="zh-CN" altLang="en-US" sz="1700" dirty="0" smtClean="0">
                    <a:latin typeface="Times New Roman" panose="02020603050405020304" pitchFamily="18" charset="0"/>
                    <a:cs typeface="Times New Roman" panose="02020603050405020304" pitchFamily="18" charset="0"/>
                  </a:rPr>
                  <a:t>类。</a:t>
                </a:r>
                <a:endParaRPr lang="zh-CN" altLang="en-US" sz="1700" dirty="0">
                  <a:latin typeface="Times New Roman" panose="02020603050405020304" pitchFamily="18" charset="0"/>
                  <a:cs typeface="Times New Roman" panose="02020603050405020304" pitchFamily="18" charset="0"/>
                </a:endParaRPr>
              </a:p>
            </p:txBody>
          </p:sp>
        </p:grpSp>
        <p:grpSp>
          <p:nvGrpSpPr>
            <p:cNvPr id="8" name="组合 86"/>
            <p:cNvGrpSpPr/>
            <p:nvPr/>
          </p:nvGrpSpPr>
          <p:grpSpPr>
            <a:xfrm>
              <a:off x="8566604" y="2119755"/>
              <a:ext cx="2379790" cy="3294419"/>
              <a:chOff x="8880294" y="1284220"/>
              <a:chExt cx="2509935" cy="3474392"/>
            </a:xfrm>
            <a:solidFill>
              <a:schemeClr val="bg2">
                <a:lumMod val="90000"/>
              </a:schemeClr>
            </a:solidFill>
          </p:grpSpPr>
          <p:sp>
            <p:nvSpPr>
              <p:cNvPr id="15" name="矩形 14"/>
              <p:cNvSpPr/>
              <p:nvPr/>
            </p:nvSpPr>
            <p:spPr>
              <a:xfrm>
                <a:off x="8880294" y="1284224"/>
                <a:ext cx="2509935" cy="3474388"/>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cs typeface="Times New Roman" panose="02020603050405020304" pitchFamily="18" charset="0"/>
                </a:endParaRPr>
              </a:p>
            </p:txBody>
          </p:sp>
          <p:sp>
            <p:nvSpPr>
              <p:cNvPr id="16" name="矩形 15"/>
              <p:cNvSpPr/>
              <p:nvPr/>
            </p:nvSpPr>
            <p:spPr>
              <a:xfrm>
                <a:off x="8880294" y="1284220"/>
                <a:ext cx="2509935" cy="703197"/>
              </a:xfrm>
              <a:prstGeom prst="rect">
                <a:avLst/>
              </a:prstGeom>
              <a:solidFill>
                <a:srgbClr val="00B0F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cs typeface="Times New Roman" panose="02020603050405020304" pitchFamily="18" charset="0"/>
                </a:endParaRPr>
              </a:p>
            </p:txBody>
          </p:sp>
          <p:sp>
            <p:nvSpPr>
              <p:cNvPr id="17" name="文本框 1"/>
              <p:cNvSpPr>
                <a:spLocks noChangeArrowheads="1"/>
              </p:cNvSpPr>
              <p:nvPr/>
            </p:nvSpPr>
            <p:spPr bwMode="auto">
              <a:xfrm>
                <a:off x="9406150" y="1374208"/>
                <a:ext cx="1439283" cy="470547"/>
              </a:xfrm>
              <a:prstGeom prst="rect">
                <a:avLst/>
              </a:prstGeom>
              <a:solidFill>
                <a:srgbClr val="00B0F0"/>
              </a:solid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企业信用</a:t>
                </a:r>
                <a:endParaRPr lang="en-US" alt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18" name="矩形 47"/>
              <p:cNvSpPr>
                <a:spLocks noChangeArrowheads="1"/>
              </p:cNvSpPr>
              <p:nvPr/>
            </p:nvSpPr>
            <p:spPr bwMode="auto">
              <a:xfrm>
                <a:off x="9073110" y="2097975"/>
                <a:ext cx="2085880" cy="2044910"/>
              </a:xfrm>
              <a:prstGeom prst="rect">
                <a:avLst/>
              </a:prstGeom>
              <a:grp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Font typeface="Arial" panose="020B0604020202020204" pitchFamily="34" charset="0"/>
                  <a:buNone/>
                  <a:defRPr/>
                </a:pPr>
                <a:r>
                  <a:rPr lang="zh-CN" altLang="en-US" sz="1500" dirty="0">
                    <a:latin typeface="Times New Roman" panose="02020603050405020304" pitchFamily="18" charset="0"/>
                    <a:cs typeface="Times New Roman" panose="02020603050405020304" pitchFamily="18" charset="0"/>
                  </a:rPr>
                  <a:t>企业在填报</a:t>
                </a:r>
                <a:r>
                  <a:rPr lang="zh-CN" altLang="en-US" sz="1500" dirty="0">
                    <a:solidFill>
                      <a:srgbClr val="FF0000"/>
                    </a:solidFill>
                    <a:latin typeface="Times New Roman" panose="02020603050405020304" pitchFamily="18" charset="0"/>
                    <a:cs typeface="Times New Roman" panose="02020603050405020304" pitchFamily="18" charset="0"/>
                  </a:rPr>
                  <a:t>上一年及当年内未发生</a:t>
                </a:r>
                <a:r>
                  <a:rPr lang="zh-CN" altLang="en-US" sz="1500" dirty="0">
                    <a:latin typeface="Times New Roman" panose="02020603050405020304" pitchFamily="18" charset="0"/>
                    <a:cs typeface="Times New Roman" panose="02020603050405020304" pitchFamily="18" charset="0"/>
                  </a:rPr>
                  <a:t>重大安全、重大质量事故和严重环境违法、科研严重失信行为，且企业</a:t>
                </a:r>
                <a:r>
                  <a:rPr lang="zh-CN" altLang="en-US" sz="1500" dirty="0">
                    <a:solidFill>
                      <a:srgbClr val="FF0000"/>
                    </a:solidFill>
                    <a:latin typeface="Times New Roman" panose="02020603050405020304" pitchFamily="18" charset="0"/>
                    <a:cs typeface="Times New Roman" panose="02020603050405020304" pitchFamily="18" charset="0"/>
                  </a:rPr>
                  <a:t>未列入</a:t>
                </a:r>
                <a:r>
                  <a:rPr lang="zh-CN" altLang="en-US" sz="1500" dirty="0">
                    <a:latin typeface="Times New Roman" panose="02020603050405020304" pitchFamily="18" charset="0"/>
                    <a:cs typeface="Times New Roman" panose="02020603050405020304" pitchFamily="18" charset="0"/>
                  </a:rPr>
                  <a:t>经营异常名录和严重违法失信</a:t>
                </a:r>
                <a:r>
                  <a:rPr lang="zh-CN" altLang="en-US" sz="1500" dirty="0" smtClean="0">
                    <a:latin typeface="Times New Roman" panose="02020603050405020304" pitchFamily="18" charset="0"/>
                    <a:cs typeface="Times New Roman" panose="02020603050405020304" pitchFamily="18" charset="0"/>
                  </a:rPr>
                  <a:t>名单。</a:t>
                </a:r>
                <a:endParaRPr lang="zh-CN" altLang="en-US" sz="1500" dirty="0">
                  <a:latin typeface="Times New Roman" panose="02020603050405020304" pitchFamily="18" charset="0"/>
                  <a:cs typeface="Times New Roman" panose="02020603050405020304" pitchFamily="18" charset="0"/>
                </a:endParaRPr>
              </a:p>
            </p:txBody>
          </p:sp>
        </p:grpSp>
        <p:grpSp>
          <p:nvGrpSpPr>
            <p:cNvPr id="9" name="组合 91"/>
            <p:cNvGrpSpPr/>
            <p:nvPr/>
          </p:nvGrpSpPr>
          <p:grpSpPr>
            <a:xfrm>
              <a:off x="1040928" y="5594887"/>
              <a:ext cx="9905467" cy="583921"/>
              <a:chOff x="943056" y="5514392"/>
              <a:chExt cx="10447173" cy="615820"/>
            </a:xfrm>
            <a:solidFill>
              <a:schemeClr val="bg2">
                <a:lumMod val="75000"/>
              </a:schemeClr>
            </a:solidFill>
          </p:grpSpPr>
          <p:sp>
            <p:nvSpPr>
              <p:cNvPr id="12" name="矩形 11"/>
              <p:cNvSpPr/>
              <p:nvPr/>
            </p:nvSpPr>
            <p:spPr>
              <a:xfrm>
                <a:off x="943056" y="5514392"/>
                <a:ext cx="10447173" cy="60649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943056" y="5514392"/>
                <a:ext cx="1529556" cy="615820"/>
              </a:xfrm>
              <a:prstGeom prst="rect">
                <a:avLst/>
              </a:prstGeom>
              <a:solidFill>
                <a:srgbClr val="FF0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7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注 意</a:t>
                </a:r>
                <a:endParaRPr lang="zh-CN" altLang="en-US" sz="27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
              <p:cNvSpPr>
                <a:spLocks noChangeArrowheads="1"/>
              </p:cNvSpPr>
              <p:nvPr/>
            </p:nvSpPr>
            <p:spPr bwMode="auto">
              <a:xfrm>
                <a:off x="2549208" y="5556027"/>
                <a:ext cx="4942802" cy="535449"/>
              </a:xfrm>
              <a:prstGeom prst="rect">
                <a:avLst/>
              </a:prstGeom>
              <a:grp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27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以上条件需要</a:t>
                </a:r>
                <a:r>
                  <a:rPr lang="zh-CN" altLang="en-US" sz="270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全部同时</a:t>
                </a:r>
                <a:r>
                  <a:rPr lang="zh-CN" altLang="en-US" sz="27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满足。</a:t>
                </a:r>
                <a:endParaRPr lang="en-US" altLang="en-US" sz="2700"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grpSp>
        <p:sp>
          <p:nvSpPr>
            <p:cNvPr id="10" name="文本框 1"/>
            <p:cNvSpPr>
              <a:spLocks noChangeArrowheads="1"/>
            </p:cNvSpPr>
            <p:nvPr/>
          </p:nvSpPr>
          <p:spPr bwMode="auto">
            <a:xfrm>
              <a:off x="4907052" y="1231058"/>
              <a:ext cx="1919148" cy="610761"/>
            </a:xfrm>
            <a:prstGeom prst="rect">
              <a:avLst/>
            </a:prstGeom>
            <a:noFill/>
            <a:ln w="9525">
              <a:noFill/>
              <a:miter lim="800000"/>
            </a:ln>
          </p:spPr>
          <p:txBody>
            <a:bodyPr wrap="none" lIns="86694" tIns="43347" rIns="86694" bIns="43347">
              <a:spAutoFit/>
            </a:bodyPr>
            <a:lstStyle/>
            <a:p>
              <a:r>
                <a:rPr lang="zh-CN" altLang="en-US" sz="3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评价</a:t>
              </a:r>
              <a:r>
                <a:rPr lang="zh-CN" altLang="en-US" sz="3400" b="1" dirty="0" smtClean="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条件</a:t>
              </a:r>
              <a:endParaRPr lang="en-US" altLang="en-US" sz="3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cxnSp>
          <p:nvCxnSpPr>
            <p:cNvPr id="11" name="直接连接符 10"/>
            <p:cNvCxnSpPr/>
            <p:nvPr/>
          </p:nvCxnSpPr>
          <p:spPr>
            <a:xfrm>
              <a:off x="1758057" y="1926743"/>
              <a:ext cx="8365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79179" y="556908"/>
            <a:ext cx="7708633" cy="645011"/>
          </a:xfrm>
          <a:prstGeom prst="rect">
            <a:avLst/>
          </a:prstGeom>
        </p:spPr>
        <p:txBody>
          <a:bodyPr wrap="square">
            <a:spAutoFit/>
          </a:bodyPr>
          <a:lstStyle/>
          <a:p>
            <a:pPr>
              <a:defRPr/>
            </a:pPr>
            <a:r>
              <a:rPr lang="zh-CN" altLang="en-US" sz="3600" dirty="0">
                <a:latin typeface="Times New Roman" panose="02020603050405020304" pitchFamily="18" charset="0"/>
                <a:ea typeface="微软雅黑" panose="020B0503020204020204" charset="-122"/>
                <a:cs typeface="Times New Roman" panose="02020603050405020304" pitchFamily="18" charset="0"/>
              </a:rPr>
              <a:t>科技型中小企业评价入库的好处</a:t>
            </a:r>
            <a:endParaRPr lang="zh-CN" altLang="en-US" sz="3600" dirty="0">
              <a:latin typeface="Times New Roman" panose="02020603050405020304" pitchFamily="18" charset="0"/>
              <a:ea typeface="微软雅黑" panose="020B0503020204020204" charset="-122"/>
              <a:cs typeface="Times New Roman" panose="02020603050405020304" pitchFamily="18" charset="0"/>
            </a:endParaRPr>
          </a:p>
        </p:txBody>
      </p:sp>
      <p:grpSp>
        <p:nvGrpSpPr>
          <p:cNvPr id="4" name="组合 3"/>
          <p:cNvGrpSpPr/>
          <p:nvPr/>
        </p:nvGrpSpPr>
        <p:grpSpPr>
          <a:xfrm>
            <a:off x="897866" y="1662801"/>
            <a:ext cx="10737927" cy="4866336"/>
            <a:chOff x="3292585" y="2218467"/>
            <a:chExt cx="10737927" cy="3485153"/>
          </a:xfrm>
        </p:grpSpPr>
        <p:sp>
          <p:nvSpPr>
            <p:cNvPr id="5" name="矩形 4"/>
            <p:cNvSpPr/>
            <p:nvPr/>
          </p:nvSpPr>
          <p:spPr>
            <a:xfrm>
              <a:off x="3953500" y="2218467"/>
              <a:ext cx="6349815" cy="461665"/>
            </a:xfrm>
            <a:prstGeom prst="rect">
              <a:avLst/>
            </a:prstGeom>
          </p:spPr>
          <p:txBody>
            <a:bodyPr wrap="none">
              <a:spAutoFit/>
            </a:bodyPr>
            <a:lstStyle/>
            <a:p>
              <a:pPr>
                <a:defRPr/>
              </a:pPr>
              <a:r>
                <a:rPr lang="zh-CN" altLang="en-US" sz="2400" b="1" dirty="0"/>
                <a:t>税收</a:t>
              </a:r>
              <a:r>
                <a:rPr lang="zh-CN" altLang="en-US" sz="2400" b="1" dirty="0" smtClean="0"/>
                <a:t>减免：</a:t>
              </a:r>
              <a:r>
                <a:rPr lang="zh-CN" altLang="en-US" sz="2400" dirty="0" smtClean="0"/>
                <a:t>企业</a:t>
              </a:r>
              <a:r>
                <a:rPr lang="zh-CN" altLang="en-US" sz="2400" dirty="0"/>
                <a:t>研发费用加计扣除比例为</a:t>
              </a:r>
              <a:r>
                <a:rPr lang="en-US" altLang="zh-CN" sz="2400" dirty="0"/>
                <a:t>75%</a:t>
              </a:r>
              <a:endParaRPr lang="zh-CN" altLang="en-US"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1"/>
            <p:cNvSpPr/>
            <p:nvPr/>
          </p:nvSpPr>
          <p:spPr>
            <a:xfrm>
              <a:off x="3305716" y="2218467"/>
              <a:ext cx="504891" cy="431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C000">
                    <a:lumMod val="75000"/>
                  </a:srgbClr>
                </a:buClr>
                <a:buSzPct val="60000"/>
                <a:defRPr/>
              </a:pPr>
              <a:r>
                <a:rPr lang="en-US" altLang="zh-CN" sz="16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a:t>
              </a:r>
              <a:endParaRPr lang="zh-CN" altLang="en-US" sz="1600"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矩形 6"/>
            <p:cNvSpPr/>
            <p:nvPr/>
          </p:nvSpPr>
          <p:spPr>
            <a:xfrm>
              <a:off x="3964982" y="2764441"/>
              <a:ext cx="9643169" cy="330633"/>
            </a:xfrm>
            <a:prstGeom prst="rect">
              <a:avLst/>
            </a:prstGeom>
          </p:spPr>
          <p:txBody>
            <a:bodyPr wrap="square">
              <a:spAutoFit/>
            </a:bodyPr>
            <a:lstStyle/>
            <a:p>
              <a:pPr>
                <a:defRPr/>
              </a:pPr>
              <a:r>
                <a:rPr lang="zh-CN" altLang="en-US" sz="2400" b="1" dirty="0" smtClean="0"/>
                <a:t>结转</a:t>
              </a:r>
              <a:r>
                <a:rPr lang="zh-CN" altLang="en-US" sz="2400" b="1" dirty="0"/>
                <a:t>年限</a:t>
              </a:r>
              <a:r>
                <a:rPr lang="zh-CN" altLang="en-US" sz="2400" b="1" dirty="0" smtClean="0"/>
                <a:t>延长：</a:t>
              </a:r>
              <a:r>
                <a:rPr lang="zh-CN" altLang="en-US" sz="2400" dirty="0"/>
                <a:t>最长亏损弥补结转年限由</a:t>
              </a:r>
              <a:r>
                <a:rPr lang="en-US" altLang="zh-CN" sz="2400" dirty="0"/>
                <a:t>5</a:t>
              </a:r>
              <a:r>
                <a:rPr lang="zh-CN" altLang="en-US" sz="2400" dirty="0"/>
                <a:t>年延长至</a:t>
              </a:r>
              <a:r>
                <a:rPr lang="en-US" altLang="zh-CN" sz="2400" dirty="0"/>
                <a:t>10</a:t>
              </a:r>
              <a:r>
                <a:rPr lang="zh-CN" altLang="en-US" sz="2400" dirty="0"/>
                <a:t>年。</a:t>
              </a:r>
              <a:endParaRPr lang="zh-CN" altLang="en-US" sz="2400" dirty="0"/>
            </a:p>
          </p:txBody>
        </p:sp>
        <p:sp>
          <p:nvSpPr>
            <p:cNvPr id="8" name="矩形 7"/>
            <p:cNvSpPr/>
            <p:nvPr/>
          </p:nvSpPr>
          <p:spPr>
            <a:xfrm>
              <a:off x="3991362" y="3340570"/>
              <a:ext cx="9029700" cy="329710"/>
            </a:xfrm>
            <a:prstGeom prst="rect">
              <a:avLst/>
            </a:prstGeom>
          </p:spPr>
          <p:txBody>
            <a:bodyPr wrap="none">
              <a:spAutoFit/>
            </a:bodyPr>
            <a:lstStyle/>
            <a:p>
              <a:pPr lvl="0">
                <a:defRPr/>
              </a:pPr>
              <a:r>
                <a:rPr lang="zh-CN" altLang="en-US" sz="2400" b="1" dirty="0">
                  <a:solidFill>
                    <a:prstClr val="black"/>
                  </a:solidFill>
                </a:rPr>
                <a:t>高企后备库：</a:t>
              </a:r>
              <a:r>
                <a:rPr lang="zh-CN" altLang="en-US" sz="2400" dirty="0"/>
                <a:t>与高企培育、创新创业大赛、科技项目等工作协同。</a:t>
              </a:r>
              <a:endParaRPr lang="zh-CN" altLang="en-US" sz="2400" dirty="0"/>
            </a:p>
          </p:txBody>
        </p:sp>
        <p:sp>
          <p:nvSpPr>
            <p:cNvPr id="9" name="矩形 8"/>
            <p:cNvSpPr/>
            <p:nvPr/>
          </p:nvSpPr>
          <p:spPr>
            <a:xfrm>
              <a:off x="3982569" y="3945267"/>
              <a:ext cx="10047943" cy="330633"/>
            </a:xfrm>
            <a:prstGeom prst="rect">
              <a:avLst/>
            </a:prstGeom>
          </p:spPr>
          <p:txBody>
            <a:bodyPr wrap="none">
              <a:spAutoFit/>
            </a:bodyPr>
            <a:lstStyle/>
            <a:p>
              <a:pPr>
                <a:defRPr/>
              </a:pPr>
              <a:r>
                <a:rPr lang="zh-CN" altLang="en-US" sz="2400" b="1" dirty="0">
                  <a:solidFill>
                    <a:prstClr val="black"/>
                  </a:solidFill>
                </a:rPr>
                <a:t>科技金融精准服务：</a:t>
              </a:r>
              <a:r>
                <a:rPr lang="zh-CN" altLang="en-US" sz="2400" dirty="0"/>
                <a:t>可优先享受多家</a:t>
              </a:r>
              <a:r>
                <a:rPr lang="zh-CN" altLang="zh-CN" sz="2400" dirty="0"/>
                <a:t>战略合作</a:t>
              </a:r>
              <a:r>
                <a:rPr lang="zh-CN" altLang="en-US" sz="2400" dirty="0"/>
                <a:t>协议银行的</a:t>
              </a:r>
              <a:r>
                <a:rPr lang="zh-CN" altLang="zh-CN" sz="2400" dirty="0"/>
                <a:t>优惠利率</a:t>
              </a:r>
              <a:r>
                <a:rPr lang="zh-CN" altLang="en-US" sz="2400" dirty="0"/>
                <a:t>贷款。</a:t>
              </a:r>
              <a:endParaRPr lang="zh-CN" altLang="en-US" sz="2400" dirty="0"/>
            </a:p>
          </p:txBody>
        </p:sp>
        <p:sp>
          <p:nvSpPr>
            <p:cNvPr id="10" name="矩形 9"/>
            <p:cNvSpPr/>
            <p:nvPr/>
          </p:nvSpPr>
          <p:spPr>
            <a:xfrm>
              <a:off x="3973775" y="4594405"/>
              <a:ext cx="10043134" cy="330633"/>
            </a:xfrm>
            <a:prstGeom prst="rect">
              <a:avLst/>
            </a:prstGeom>
          </p:spPr>
          <p:txBody>
            <a:bodyPr wrap="none">
              <a:spAutoFit/>
            </a:bodyPr>
            <a:lstStyle/>
            <a:p>
              <a:pPr lvl="0">
                <a:defRPr/>
              </a:pPr>
              <a:r>
                <a:rPr lang="zh-CN" altLang="en-US" sz="2400" b="1" dirty="0">
                  <a:solidFill>
                    <a:prstClr val="black"/>
                  </a:solidFill>
                </a:rPr>
                <a:t>影响力提升：</a:t>
              </a:r>
              <a:r>
                <a:rPr lang="zh-CN" altLang="en-US" sz="2400" dirty="0"/>
                <a:t>可有效提升企业品牌形象，有利于人才招募、项目招投标。</a:t>
              </a:r>
              <a:endParaRPr lang="zh-CN" altLang="en-US" sz="2400" dirty="0"/>
            </a:p>
          </p:txBody>
        </p:sp>
        <p:sp>
          <p:nvSpPr>
            <p:cNvPr id="11" name="矩形 10"/>
            <p:cNvSpPr>
              <a:spLocks noChangeArrowheads="1"/>
            </p:cNvSpPr>
            <p:nvPr/>
          </p:nvSpPr>
          <p:spPr bwMode="auto">
            <a:xfrm>
              <a:off x="3988673" y="5241955"/>
              <a:ext cx="184731" cy="461665"/>
            </a:xfrm>
            <a:prstGeom prst="rect">
              <a:avLst/>
            </a:prstGeom>
            <a:noFill/>
            <a:ln w="9525">
              <a:noFill/>
              <a:miter lim="800000"/>
            </a:ln>
          </p:spPr>
          <p:txBody>
            <a:bodyPr wrap="none">
              <a:spAutoFit/>
            </a:bodyPr>
            <a:lstStyle/>
            <a:p>
              <a:pPr>
                <a:defRPr/>
              </a:pPr>
              <a:endParaRPr lang="zh-CN" altLang="en-US"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2" name="Rectangle 1"/>
            <p:cNvSpPr/>
            <p:nvPr/>
          </p:nvSpPr>
          <p:spPr>
            <a:xfrm>
              <a:off x="3305716" y="2794596"/>
              <a:ext cx="504891" cy="431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C000">
                    <a:lumMod val="75000"/>
                  </a:srgbClr>
                </a:buClr>
                <a:buSzPct val="60000"/>
                <a:defRPr/>
              </a:pPr>
              <a:r>
                <a:rPr lang="en-US" altLang="zh-CN" sz="16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a:t>
              </a:r>
              <a:endParaRPr lang="zh-CN" altLang="en-US" sz="1600"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3" name="Rectangle 1"/>
            <p:cNvSpPr/>
            <p:nvPr/>
          </p:nvSpPr>
          <p:spPr>
            <a:xfrm>
              <a:off x="3292585" y="3370726"/>
              <a:ext cx="504891" cy="431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C000">
                    <a:lumMod val="75000"/>
                  </a:srgbClr>
                </a:buClr>
                <a:buSzPct val="60000"/>
                <a:defRPr/>
              </a:pPr>
              <a:r>
                <a:rPr lang="en-US" altLang="zh-CN" sz="16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a:t>
              </a:r>
              <a:endParaRPr lang="zh-CN" altLang="en-US" sz="1600"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Rectangle 1"/>
            <p:cNvSpPr/>
            <p:nvPr/>
          </p:nvSpPr>
          <p:spPr>
            <a:xfrm>
              <a:off x="3305716" y="3945268"/>
              <a:ext cx="504891" cy="433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C000">
                    <a:lumMod val="75000"/>
                  </a:srgbClr>
                </a:buClr>
                <a:buSzPct val="60000"/>
                <a:defRPr/>
              </a:pPr>
              <a:r>
                <a:rPr lang="en-US" altLang="zh-CN" sz="16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4</a:t>
              </a:r>
              <a:endParaRPr lang="zh-CN" altLang="en-US" sz="1600"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5" name="Rectangle 1"/>
            <p:cNvSpPr/>
            <p:nvPr/>
          </p:nvSpPr>
          <p:spPr>
            <a:xfrm>
              <a:off x="3305716" y="4594404"/>
              <a:ext cx="504891" cy="431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C000">
                    <a:lumMod val="75000"/>
                  </a:srgbClr>
                </a:buClr>
                <a:buSzPct val="60000"/>
                <a:defRPr/>
              </a:pPr>
              <a:r>
                <a:rPr lang="en-US" altLang="zh-CN" sz="16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5</a:t>
              </a:r>
              <a:endParaRPr lang="zh-CN" altLang="en-US" sz="1600"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816078" y="313605"/>
            <a:ext cx="11234032" cy="52322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charset="-122"/>
                <a:ea typeface="微软雅黑" panose="020B0503020204020204" charset="-122"/>
              </a:defRPr>
            </a:lvl1pPr>
          </a:lstStyle>
          <a:p>
            <a:pPr>
              <a:defRPr/>
            </a:pPr>
            <a:r>
              <a:rPr lang="zh-CN" altLang="en-US" sz="2800" b="1" dirty="0" smtClean="0">
                <a:solidFill>
                  <a:prstClr val="black"/>
                </a:solidFill>
                <a:latin typeface="Arial" panose="020B0604020202020204" pitchFamily="34" charset="0"/>
                <a:sym typeface="Arial" panose="020B0604020202020204" pitchFamily="34" charset="0"/>
              </a:rPr>
              <a:t>科技型中小企业评价指标说明</a:t>
            </a:r>
            <a:endParaRPr lang="zh-CN" altLang="en-US" sz="2800" b="1" dirty="0" smtClean="0">
              <a:solidFill>
                <a:prstClr val="black"/>
              </a:solidFill>
              <a:latin typeface="Arial" panose="020B0604020202020204" pitchFamily="34" charset="0"/>
              <a:sym typeface="Arial" panose="020B0604020202020204" pitchFamily="34" charset="0"/>
            </a:endParaRPr>
          </a:p>
        </p:txBody>
      </p:sp>
      <p:grpSp>
        <p:nvGrpSpPr>
          <p:cNvPr id="4" name="组合 3"/>
          <p:cNvGrpSpPr/>
          <p:nvPr/>
        </p:nvGrpSpPr>
        <p:grpSpPr>
          <a:xfrm>
            <a:off x="1783457" y="883369"/>
            <a:ext cx="8365819" cy="695685"/>
            <a:chOff x="1758057" y="1231058"/>
            <a:chExt cx="8365819" cy="695685"/>
          </a:xfrm>
        </p:grpSpPr>
        <p:sp>
          <p:nvSpPr>
            <p:cNvPr id="10" name="文本框 1"/>
            <p:cNvSpPr>
              <a:spLocks noChangeArrowheads="1"/>
            </p:cNvSpPr>
            <p:nvPr/>
          </p:nvSpPr>
          <p:spPr bwMode="auto">
            <a:xfrm>
              <a:off x="4907052" y="1231058"/>
              <a:ext cx="2791182" cy="610761"/>
            </a:xfrm>
            <a:prstGeom prst="rect">
              <a:avLst/>
            </a:prstGeom>
            <a:noFill/>
            <a:ln w="9525">
              <a:noFill/>
              <a:miter lim="800000"/>
            </a:ln>
          </p:spPr>
          <p:txBody>
            <a:bodyPr wrap="none" lIns="86694" tIns="43347" rIns="86694" bIns="43347">
              <a:spAutoFit/>
            </a:bodyPr>
            <a:lstStyle/>
            <a:p>
              <a:r>
                <a:rPr lang="zh-CN" altLang="en-US" sz="3400" b="1"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指标具体说明</a:t>
              </a:r>
              <a:endParaRPr lang="zh-CN" altLang="en-US" sz="3400" b="1"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cxnSp>
          <p:nvCxnSpPr>
            <p:cNvPr id="11" name="直接连接符 10"/>
            <p:cNvCxnSpPr/>
            <p:nvPr/>
          </p:nvCxnSpPr>
          <p:spPr>
            <a:xfrm>
              <a:off x="1758057" y="1926743"/>
              <a:ext cx="8365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31" name="表格 30"/>
          <p:cNvGraphicFramePr>
            <a:graphicFrameLocks noGrp="1"/>
          </p:cNvGraphicFramePr>
          <p:nvPr/>
        </p:nvGraphicFramePr>
        <p:xfrm>
          <a:off x="1434905" y="1579054"/>
          <a:ext cx="9580097" cy="4860265"/>
        </p:xfrm>
        <a:graphic>
          <a:graphicData uri="http://schemas.openxmlformats.org/drawingml/2006/table">
            <a:tbl>
              <a:tblPr>
                <a:tableStyleId>{5C22544A-7EE6-4342-B048-85BDC9FD1C3A}</a:tableStyleId>
              </a:tblPr>
              <a:tblGrid>
                <a:gridCol w="1370535"/>
                <a:gridCol w="4104781"/>
                <a:gridCol w="4104781"/>
              </a:tblGrid>
              <a:tr h="671941">
                <a:tc gridSpan="2">
                  <a:txBody>
                    <a:bodyPr/>
                    <a:lstStyle/>
                    <a:p>
                      <a:pPr marL="0" lvl="0" indent="0" algn="ctr" defTabSz="914400" rtl="0" eaLnBrk="1" latinLnBrk="0" hangingPunct="1">
                        <a:lnSpc>
                          <a:spcPct val="125000"/>
                        </a:lnSpc>
                        <a:spcAft>
                          <a:spcPts val="0"/>
                        </a:spcAft>
                        <a:buFont typeface="+mj-ea"/>
                        <a:buNone/>
                      </a:pPr>
                      <a:r>
                        <a:rPr lang="zh-CN" altLang="en-US" sz="1600" kern="100" dirty="0" smtClean="0">
                          <a:solidFill>
                            <a:schemeClr val="dk1"/>
                          </a:solidFill>
                          <a:effectLst/>
                          <a:latin typeface="微软雅黑" panose="020B0503020204020204" charset="-122"/>
                          <a:ea typeface="微软雅黑" panose="020B0503020204020204" charset="-122"/>
                          <a:cs typeface="+mn-cs"/>
                        </a:rPr>
                        <a:t>三、</a:t>
                      </a:r>
                      <a:r>
                        <a:rPr lang="zh-CN" sz="1600" kern="100" dirty="0" smtClean="0">
                          <a:solidFill>
                            <a:schemeClr val="dk1"/>
                          </a:solidFill>
                          <a:effectLst/>
                          <a:latin typeface="微软雅黑" panose="020B0503020204020204" charset="-122"/>
                          <a:ea typeface="微软雅黑" panose="020B0503020204020204" charset="-122"/>
                          <a:cs typeface="+mn-cs"/>
                        </a:rPr>
                        <a:t>企业科技活动评分</a:t>
                      </a:r>
                      <a:endParaRPr lang="zh-CN" sz="1600" kern="100" dirty="0" smtClean="0">
                        <a:solidFill>
                          <a:schemeClr val="dk1"/>
                        </a:solidFill>
                        <a:effectLst/>
                        <a:latin typeface="微软雅黑" panose="020B0503020204020204" charset="-122"/>
                        <a:ea typeface="微软雅黑" panose="020B0503020204020204" charset="-122"/>
                        <a:cs typeface="+mn-cs"/>
                      </a:endParaRPr>
                    </a:p>
                    <a:p>
                      <a:pPr marL="0" algn="ctr" defTabSz="914400" rtl="0" eaLnBrk="1" latinLnBrk="0" hangingPunct="1">
                        <a:lnSpc>
                          <a:spcPct val="125000"/>
                        </a:lnSpc>
                        <a:spcAft>
                          <a:spcPts val="0"/>
                        </a:spcAft>
                      </a:pPr>
                      <a:r>
                        <a:rPr lang="zh-CN" sz="1600" kern="100" dirty="0" smtClean="0">
                          <a:solidFill>
                            <a:schemeClr val="dk1"/>
                          </a:solidFill>
                          <a:effectLst/>
                          <a:latin typeface="微软雅黑" panose="020B0503020204020204" charset="-122"/>
                          <a:ea typeface="微软雅黑" panose="020B0503020204020204" charset="-122"/>
                          <a:cs typeface="+mn-cs"/>
                        </a:rPr>
                        <a:t>（满分</a:t>
                      </a:r>
                      <a:r>
                        <a:rPr lang="en-US" sz="1600" kern="100" dirty="0" smtClean="0">
                          <a:solidFill>
                            <a:schemeClr val="dk1"/>
                          </a:solidFill>
                          <a:effectLst/>
                          <a:latin typeface="微软雅黑" panose="020B0503020204020204" charset="-122"/>
                          <a:ea typeface="微软雅黑" panose="020B0503020204020204" charset="-122"/>
                          <a:cs typeface="+mn-cs"/>
                        </a:rPr>
                        <a:t>100</a:t>
                      </a:r>
                      <a:r>
                        <a:rPr lang="zh-CN" sz="1600" kern="100" dirty="0" smtClean="0">
                          <a:solidFill>
                            <a:schemeClr val="dk1"/>
                          </a:solidFill>
                          <a:effectLst/>
                          <a:latin typeface="微软雅黑" panose="020B0503020204020204" charset="-122"/>
                          <a:ea typeface="微软雅黑" panose="020B0503020204020204" charset="-122"/>
                          <a:cs typeface="+mn-cs"/>
                        </a:rPr>
                        <a:t>分）（指标</a:t>
                      </a:r>
                      <a:r>
                        <a:rPr lang="en-US" sz="1600" kern="100" dirty="0" smtClean="0">
                          <a:solidFill>
                            <a:schemeClr val="dk1"/>
                          </a:solidFill>
                          <a:effectLst/>
                          <a:latin typeface="微软雅黑" panose="020B0503020204020204" charset="-122"/>
                          <a:ea typeface="微软雅黑" panose="020B0503020204020204" charset="-122"/>
                          <a:cs typeface="+mn-cs"/>
                        </a:rPr>
                        <a:t>9-11</a:t>
                      </a:r>
                      <a:r>
                        <a:rPr lang="zh-CN" sz="1600" kern="100" dirty="0" smtClean="0">
                          <a:solidFill>
                            <a:schemeClr val="dk1"/>
                          </a:solidFill>
                          <a:effectLst/>
                          <a:latin typeface="微软雅黑" panose="020B0503020204020204" charset="-122"/>
                          <a:ea typeface="微软雅黑" panose="020B0503020204020204" charset="-122"/>
                          <a:cs typeface="+mn-cs"/>
                        </a:rPr>
                        <a:t>）</a:t>
                      </a:r>
                      <a:endParaRPr lang="zh-CN" sz="1600" kern="100" dirty="0">
                        <a:solidFill>
                          <a:schemeClr val="dk1"/>
                        </a:solidFill>
                        <a:effectLst/>
                        <a:latin typeface="微软雅黑" panose="020B0503020204020204" charset="-122"/>
                        <a:ea typeface="微软雅黑" panose="020B0503020204020204" charset="-122"/>
                        <a:cs typeface="+mn-cs"/>
                      </a:endParaRPr>
                    </a:p>
                  </a:txBody>
                  <a:tcPr marL="27951" marR="27951" marT="27953" marB="27953" anchor="ctr">
                    <a:solidFill>
                      <a:schemeClr val="accent1"/>
                    </a:solidFill>
                  </a:tcPr>
                </a:tc>
                <a:tc hMerge="1">
                  <a:tcPr/>
                </a:tc>
                <a:tc>
                  <a:txBody>
                    <a:bodyPr/>
                    <a:lstStyle/>
                    <a:p>
                      <a:pPr algn="ctr">
                        <a:lnSpc>
                          <a:spcPct val="125000"/>
                        </a:lnSpc>
                        <a:spcAft>
                          <a:spcPts val="0"/>
                        </a:spcAft>
                      </a:pPr>
                      <a:r>
                        <a:rPr lang="zh-CN" sz="1600" kern="100" dirty="0">
                          <a:solidFill>
                            <a:schemeClr val="dk1"/>
                          </a:solidFill>
                          <a:effectLst/>
                          <a:latin typeface="微软雅黑" panose="020B0503020204020204" charset="-122"/>
                          <a:ea typeface="微软雅黑" panose="020B0503020204020204" charset="-122"/>
                          <a:cs typeface="+mn-cs"/>
                        </a:rPr>
                        <a:t>企业自评</a:t>
                      </a:r>
                      <a:endParaRPr lang="zh-CN" sz="1600" kern="100" dirty="0">
                        <a:solidFill>
                          <a:schemeClr val="dk1"/>
                        </a:solidFill>
                        <a:effectLst/>
                        <a:latin typeface="微软雅黑" panose="020B0503020204020204" charset="-122"/>
                        <a:ea typeface="微软雅黑" panose="020B0503020204020204" charset="-122"/>
                        <a:cs typeface="+mn-cs"/>
                      </a:endParaRPr>
                    </a:p>
                  </a:txBody>
                  <a:tcPr marL="27951" marR="27951" marT="27953" marB="27953" anchor="ctr">
                    <a:solidFill>
                      <a:schemeClr val="accent1"/>
                    </a:solidFill>
                  </a:tcPr>
                </a:tc>
              </a:tr>
              <a:tr h="916406">
                <a:tc>
                  <a:txBody>
                    <a:bodyPr/>
                    <a:lstStyle/>
                    <a:p>
                      <a:pPr marL="0" algn="just" defTabSz="914400" rtl="0" eaLnBrk="1" latinLnBrk="0" hangingPunct="1">
                        <a:lnSpc>
                          <a:spcPct val="125000"/>
                        </a:lnSpc>
                        <a:spcAft>
                          <a:spcPts val="0"/>
                        </a:spcAft>
                      </a:pPr>
                      <a:r>
                        <a:rPr lang="zh-CN" sz="1400" kern="100" dirty="0">
                          <a:solidFill>
                            <a:schemeClr val="dk1"/>
                          </a:solidFill>
                          <a:effectLst/>
                          <a:latin typeface="微软雅黑" panose="020B0503020204020204" charset="-122"/>
                          <a:ea typeface="微软雅黑" panose="020B0503020204020204" charset="-122"/>
                          <a:cs typeface="+mn-cs"/>
                        </a:rPr>
                        <a:t>指标</a:t>
                      </a:r>
                      <a:r>
                        <a:rPr lang="en-US" sz="1400" kern="100" dirty="0">
                          <a:solidFill>
                            <a:schemeClr val="dk1"/>
                          </a:solidFill>
                          <a:effectLst/>
                          <a:latin typeface="微软雅黑" panose="020B0503020204020204" charset="-122"/>
                          <a:ea typeface="微软雅黑" panose="020B0503020204020204" charset="-122"/>
                          <a:cs typeface="+mn-cs"/>
                        </a:rPr>
                        <a:t>9</a:t>
                      </a:r>
                      <a:r>
                        <a:rPr lang="zh-CN" sz="1400" kern="100" dirty="0">
                          <a:solidFill>
                            <a:schemeClr val="dk1"/>
                          </a:solidFill>
                          <a:effectLst/>
                          <a:latin typeface="微软雅黑" panose="020B0503020204020204" charset="-122"/>
                          <a:ea typeface="微软雅黑" panose="020B0503020204020204" charset="-122"/>
                          <a:cs typeface="+mn-cs"/>
                        </a:rPr>
                        <a:t>：科技人员</a:t>
                      </a:r>
                      <a:endParaRPr lang="zh-CN" sz="1400" kern="100" dirty="0">
                        <a:solidFill>
                          <a:schemeClr val="dk1"/>
                        </a:solidFill>
                        <a:effectLst/>
                        <a:latin typeface="微软雅黑" panose="020B0503020204020204" charset="-122"/>
                        <a:ea typeface="微软雅黑" panose="020B0503020204020204" charset="-122"/>
                        <a:cs typeface="+mn-cs"/>
                      </a:endParaRPr>
                    </a:p>
                    <a:p>
                      <a:pPr marL="0" algn="just" defTabSz="914400" rtl="0" eaLnBrk="1" latinLnBrk="0" hangingPunct="1">
                        <a:lnSpc>
                          <a:spcPct val="125000"/>
                        </a:lnSpc>
                        <a:spcAft>
                          <a:spcPts val="0"/>
                        </a:spcAft>
                      </a:pPr>
                      <a:r>
                        <a:rPr lang="zh-CN" sz="1400" kern="100" dirty="0">
                          <a:solidFill>
                            <a:schemeClr val="dk1"/>
                          </a:solidFill>
                          <a:effectLst/>
                          <a:latin typeface="微软雅黑" panose="020B0503020204020204" charset="-122"/>
                          <a:ea typeface="微软雅黑" panose="020B0503020204020204" charset="-122"/>
                          <a:cs typeface="+mn-cs"/>
                        </a:rPr>
                        <a:t>（满分</a:t>
                      </a:r>
                      <a:r>
                        <a:rPr lang="en-US" sz="1400" kern="100" dirty="0">
                          <a:solidFill>
                            <a:schemeClr val="dk1"/>
                          </a:solidFill>
                          <a:effectLst/>
                          <a:latin typeface="微软雅黑" panose="020B0503020204020204" charset="-122"/>
                          <a:ea typeface="微软雅黑" panose="020B0503020204020204" charset="-122"/>
                          <a:cs typeface="+mn-cs"/>
                        </a:rPr>
                        <a:t>20</a:t>
                      </a:r>
                      <a:r>
                        <a:rPr lang="zh-CN" sz="1400" kern="100" dirty="0">
                          <a:solidFill>
                            <a:schemeClr val="dk1"/>
                          </a:solidFill>
                          <a:effectLst/>
                          <a:latin typeface="微软雅黑" panose="020B0503020204020204" charset="-122"/>
                          <a:ea typeface="微软雅黑" panose="020B0503020204020204" charset="-122"/>
                          <a:cs typeface="+mn-cs"/>
                        </a:rPr>
                        <a:t>分）</a:t>
                      </a:r>
                      <a:endParaRPr lang="zh-CN" sz="1400" kern="100" dirty="0">
                        <a:solidFill>
                          <a:schemeClr val="dk1"/>
                        </a:solidFill>
                        <a:effectLst/>
                        <a:latin typeface="微软雅黑" panose="020B0503020204020204" charset="-122"/>
                        <a:ea typeface="微软雅黑" panose="020B0503020204020204" charset="-122"/>
                        <a:cs typeface="+mn-cs"/>
                      </a:endParaRPr>
                    </a:p>
                  </a:txBody>
                  <a:tcPr marL="27951" marR="27951" marT="27953" marB="27953" anchor="ctr">
                    <a:solidFill>
                      <a:schemeClr val="tx2">
                        <a:lumMod val="20000"/>
                        <a:lumOff val="80000"/>
                      </a:schemeClr>
                    </a:solidFill>
                  </a:tcPr>
                </a:tc>
                <a:tc>
                  <a:txBody>
                    <a:bodyPr/>
                    <a:lstStyle/>
                    <a:p>
                      <a:pPr algn="just">
                        <a:lnSpc>
                          <a:spcPct val="125000"/>
                        </a:lnSpc>
                        <a:spcAft>
                          <a:spcPts val="0"/>
                        </a:spcAft>
                      </a:pPr>
                      <a:r>
                        <a:rPr lang="zh-CN" sz="1400" kern="100" dirty="0">
                          <a:effectLst/>
                          <a:latin typeface="微软雅黑" panose="020B0503020204020204" charset="-122"/>
                          <a:ea typeface="微软雅黑" panose="020B0503020204020204" charset="-122"/>
                        </a:rPr>
                        <a:t>上一会计年度企业科技人员占企业职工总数的比例</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marL="27951" marR="27951" marT="27953" marB="27953" anchor="ctr">
                    <a:solidFill>
                      <a:schemeClr val="tx2">
                        <a:lumMod val="20000"/>
                        <a:lumOff val="80000"/>
                      </a:schemeClr>
                    </a:solidFill>
                  </a:tcPr>
                </a:tc>
                <a:tc>
                  <a:txBody>
                    <a:bodyPr/>
                    <a:lstStyle/>
                    <a:p>
                      <a:pPr algn="just">
                        <a:lnSpc>
                          <a:spcPct val="12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30%</a:t>
                      </a:r>
                      <a:r>
                        <a:rPr lang="zh-CN" sz="1200" kern="100" dirty="0">
                          <a:solidFill>
                            <a:schemeClr val="dk1"/>
                          </a:solidFill>
                          <a:effectLst/>
                          <a:latin typeface="+mn-lt"/>
                          <a:ea typeface="+mn-ea"/>
                          <a:cs typeface="+mn-cs"/>
                        </a:rPr>
                        <a:t>（含）以上（</a:t>
                      </a:r>
                      <a:r>
                        <a:rPr lang="en-US" sz="1200" kern="100" dirty="0">
                          <a:solidFill>
                            <a:schemeClr val="dk1"/>
                          </a:solidFill>
                          <a:effectLst/>
                          <a:latin typeface="+mn-lt"/>
                          <a:ea typeface="+mn-ea"/>
                          <a:cs typeface="+mn-cs"/>
                        </a:rPr>
                        <a:t>20</a:t>
                      </a:r>
                      <a:r>
                        <a:rPr lang="zh-CN" sz="1200" kern="100" dirty="0">
                          <a:solidFill>
                            <a:schemeClr val="dk1"/>
                          </a:solidFill>
                          <a:effectLst/>
                          <a:latin typeface="+mn-lt"/>
                          <a:ea typeface="+mn-ea"/>
                          <a:cs typeface="+mn-cs"/>
                        </a:rPr>
                        <a:t>分）□</a:t>
                      </a:r>
                      <a:r>
                        <a:rPr lang="en-US" sz="1200" kern="100" dirty="0">
                          <a:solidFill>
                            <a:schemeClr val="dk1"/>
                          </a:solidFill>
                          <a:effectLst/>
                          <a:latin typeface="+mn-lt"/>
                          <a:ea typeface="+mn-ea"/>
                          <a:cs typeface="+mn-cs"/>
                        </a:rPr>
                        <a:t>25%</a:t>
                      </a:r>
                      <a:r>
                        <a:rPr lang="zh-CN" sz="1200" kern="100" dirty="0">
                          <a:solidFill>
                            <a:schemeClr val="dk1"/>
                          </a:solidFill>
                          <a:effectLst/>
                          <a:latin typeface="+mn-lt"/>
                          <a:ea typeface="+mn-ea"/>
                          <a:cs typeface="+mn-cs"/>
                        </a:rPr>
                        <a:t>（含）</a:t>
                      </a:r>
                      <a:r>
                        <a:rPr lang="en-US" sz="1200" kern="100" dirty="0">
                          <a:solidFill>
                            <a:schemeClr val="dk1"/>
                          </a:solidFill>
                          <a:effectLst/>
                          <a:latin typeface="+mn-lt"/>
                          <a:ea typeface="+mn-ea"/>
                          <a:cs typeface="+mn-cs"/>
                        </a:rPr>
                        <a:t>-30%</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16</a:t>
                      </a:r>
                      <a:r>
                        <a:rPr lang="zh-CN" sz="1200" kern="100" dirty="0">
                          <a:solidFill>
                            <a:schemeClr val="dk1"/>
                          </a:solidFill>
                          <a:effectLst/>
                          <a:latin typeface="+mn-lt"/>
                          <a:ea typeface="+mn-ea"/>
                          <a:cs typeface="+mn-cs"/>
                        </a:rPr>
                        <a:t>分）</a:t>
                      </a:r>
                      <a:endParaRPr lang="zh-CN" sz="1200" kern="100" dirty="0">
                        <a:solidFill>
                          <a:schemeClr val="dk1"/>
                        </a:solidFill>
                        <a:effectLst/>
                        <a:latin typeface="+mn-lt"/>
                        <a:ea typeface="+mn-ea"/>
                        <a:cs typeface="+mn-cs"/>
                      </a:endParaRPr>
                    </a:p>
                    <a:p>
                      <a:pPr algn="just">
                        <a:lnSpc>
                          <a:spcPct val="12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20%</a:t>
                      </a:r>
                      <a:r>
                        <a:rPr lang="zh-CN" sz="1200" kern="100" dirty="0">
                          <a:solidFill>
                            <a:schemeClr val="dk1"/>
                          </a:solidFill>
                          <a:effectLst/>
                          <a:latin typeface="+mn-lt"/>
                          <a:ea typeface="+mn-ea"/>
                          <a:cs typeface="+mn-cs"/>
                        </a:rPr>
                        <a:t>（含）</a:t>
                      </a:r>
                      <a:r>
                        <a:rPr lang="en-US" sz="1200" kern="100" dirty="0">
                          <a:solidFill>
                            <a:schemeClr val="dk1"/>
                          </a:solidFill>
                          <a:effectLst/>
                          <a:latin typeface="+mn-lt"/>
                          <a:ea typeface="+mn-ea"/>
                          <a:cs typeface="+mn-cs"/>
                        </a:rPr>
                        <a:t>-25%</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12</a:t>
                      </a:r>
                      <a:r>
                        <a:rPr lang="zh-CN" sz="1200" kern="100" dirty="0">
                          <a:solidFill>
                            <a:schemeClr val="dk1"/>
                          </a:solidFill>
                          <a:effectLst/>
                          <a:latin typeface="+mn-lt"/>
                          <a:ea typeface="+mn-ea"/>
                          <a:cs typeface="+mn-cs"/>
                        </a:rPr>
                        <a:t>分）□</a:t>
                      </a:r>
                      <a:r>
                        <a:rPr lang="en-US" sz="1200" kern="100" dirty="0">
                          <a:solidFill>
                            <a:schemeClr val="dk1"/>
                          </a:solidFill>
                          <a:effectLst/>
                          <a:latin typeface="+mn-lt"/>
                          <a:ea typeface="+mn-ea"/>
                          <a:cs typeface="+mn-cs"/>
                        </a:rPr>
                        <a:t>15%</a:t>
                      </a:r>
                      <a:r>
                        <a:rPr lang="zh-CN" sz="1200" kern="100" dirty="0">
                          <a:solidFill>
                            <a:schemeClr val="dk1"/>
                          </a:solidFill>
                          <a:effectLst/>
                          <a:latin typeface="+mn-lt"/>
                          <a:ea typeface="+mn-ea"/>
                          <a:cs typeface="+mn-cs"/>
                        </a:rPr>
                        <a:t>（含）</a:t>
                      </a:r>
                      <a:r>
                        <a:rPr lang="en-US" sz="1200" kern="100" dirty="0">
                          <a:solidFill>
                            <a:schemeClr val="dk1"/>
                          </a:solidFill>
                          <a:effectLst/>
                          <a:latin typeface="+mn-lt"/>
                          <a:ea typeface="+mn-ea"/>
                          <a:cs typeface="+mn-cs"/>
                        </a:rPr>
                        <a:t>-20%</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8</a:t>
                      </a:r>
                      <a:r>
                        <a:rPr lang="zh-CN" sz="1200" kern="100" dirty="0">
                          <a:solidFill>
                            <a:schemeClr val="dk1"/>
                          </a:solidFill>
                          <a:effectLst/>
                          <a:latin typeface="+mn-lt"/>
                          <a:ea typeface="+mn-ea"/>
                          <a:cs typeface="+mn-cs"/>
                        </a:rPr>
                        <a:t>分） </a:t>
                      </a:r>
                      <a:endParaRPr lang="zh-CN" sz="1200" kern="100" dirty="0">
                        <a:solidFill>
                          <a:schemeClr val="dk1"/>
                        </a:solidFill>
                        <a:effectLst/>
                        <a:latin typeface="+mn-lt"/>
                        <a:ea typeface="+mn-ea"/>
                        <a:cs typeface="+mn-cs"/>
                      </a:endParaRPr>
                    </a:p>
                    <a:p>
                      <a:pPr algn="just">
                        <a:lnSpc>
                          <a:spcPct val="12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10%</a:t>
                      </a:r>
                      <a:r>
                        <a:rPr lang="zh-CN" sz="1200" kern="100" dirty="0">
                          <a:solidFill>
                            <a:schemeClr val="dk1"/>
                          </a:solidFill>
                          <a:effectLst/>
                          <a:latin typeface="+mn-lt"/>
                          <a:ea typeface="+mn-ea"/>
                          <a:cs typeface="+mn-cs"/>
                        </a:rPr>
                        <a:t>（含）</a:t>
                      </a:r>
                      <a:r>
                        <a:rPr lang="en-US" sz="1200" kern="100" dirty="0">
                          <a:solidFill>
                            <a:schemeClr val="dk1"/>
                          </a:solidFill>
                          <a:effectLst/>
                          <a:latin typeface="+mn-lt"/>
                          <a:ea typeface="+mn-ea"/>
                          <a:cs typeface="+mn-cs"/>
                        </a:rPr>
                        <a:t>-15%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4</a:t>
                      </a:r>
                      <a:r>
                        <a:rPr lang="zh-CN" sz="1200" kern="100" dirty="0">
                          <a:solidFill>
                            <a:schemeClr val="dk1"/>
                          </a:solidFill>
                          <a:effectLst/>
                          <a:latin typeface="+mn-lt"/>
                          <a:ea typeface="+mn-ea"/>
                          <a:cs typeface="+mn-cs"/>
                        </a:rPr>
                        <a:t>分）□</a:t>
                      </a:r>
                      <a:r>
                        <a:rPr lang="en-US" sz="1200" kern="100" dirty="0">
                          <a:solidFill>
                            <a:schemeClr val="dk1"/>
                          </a:solidFill>
                          <a:effectLst/>
                          <a:latin typeface="+mn-lt"/>
                          <a:ea typeface="+mn-ea"/>
                          <a:cs typeface="+mn-cs"/>
                        </a:rPr>
                        <a:t>10%</a:t>
                      </a:r>
                      <a:r>
                        <a:rPr lang="zh-CN" sz="1200" kern="100" dirty="0">
                          <a:solidFill>
                            <a:schemeClr val="dk1"/>
                          </a:solidFill>
                          <a:effectLst/>
                          <a:latin typeface="+mn-lt"/>
                          <a:ea typeface="+mn-ea"/>
                          <a:cs typeface="+mn-cs"/>
                        </a:rPr>
                        <a:t>以下（</a:t>
                      </a:r>
                      <a:r>
                        <a:rPr lang="en-US" sz="1200" kern="100" dirty="0">
                          <a:solidFill>
                            <a:schemeClr val="dk1"/>
                          </a:solidFill>
                          <a:effectLst/>
                          <a:latin typeface="+mn-lt"/>
                          <a:ea typeface="+mn-ea"/>
                          <a:cs typeface="+mn-cs"/>
                        </a:rPr>
                        <a:t>0</a:t>
                      </a:r>
                      <a:r>
                        <a:rPr lang="zh-CN" sz="1200" kern="100" dirty="0">
                          <a:solidFill>
                            <a:schemeClr val="dk1"/>
                          </a:solidFill>
                          <a:effectLst/>
                          <a:latin typeface="+mn-lt"/>
                          <a:ea typeface="+mn-ea"/>
                          <a:cs typeface="+mn-cs"/>
                        </a:rPr>
                        <a:t>分</a:t>
                      </a:r>
                      <a:r>
                        <a:rPr lang="zh-CN" sz="1200" kern="100" dirty="0" smtClean="0">
                          <a:solidFill>
                            <a:schemeClr val="dk1"/>
                          </a:solidFill>
                          <a:effectLst/>
                          <a:latin typeface="+mn-lt"/>
                          <a:ea typeface="+mn-ea"/>
                          <a:cs typeface="+mn-cs"/>
                        </a:rPr>
                        <a:t>）</a:t>
                      </a:r>
                      <a:endParaRPr lang="zh-CN" sz="1200" kern="100" dirty="0">
                        <a:solidFill>
                          <a:schemeClr val="dk1"/>
                        </a:solidFill>
                        <a:effectLst/>
                        <a:latin typeface="+mn-lt"/>
                        <a:ea typeface="+mn-ea"/>
                        <a:cs typeface="+mn-cs"/>
                      </a:endParaRPr>
                    </a:p>
                  </a:txBody>
                  <a:tcPr marL="27951" marR="27951" marT="27953" marB="27953" anchor="ctr">
                    <a:solidFill>
                      <a:schemeClr val="tx2">
                        <a:lumMod val="20000"/>
                        <a:lumOff val="80000"/>
                      </a:schemeClr>
                    </a:solidFill>
                  </a:tcPr>
                </a:tc>
              </a:tr>
              <a:tr h="846513">
                <a:tc rowSpan="2">
                  <a:txBody>
                    <a:bodyPr/>
                    <a:lstStyle/>
                    <a:p>
                      <a:pPr marL="0" algn="just" defTabSz="914400" rtl="0" eaLnBrk="1" latinLnBrk="0" hangingPunct="1">
                        <a:lnSpc>
                          <a:spcPct val="125000"/>
                        </a:lnSpc>
                        <a:spcAft>
                          <a:spcPts val="0"/>
                        </a:spcAft>
                      </a:pPr>
                      <a:r>
                        <a:rPr lang="zh-CN" sz="1400" kern="100" dirty="0">
                          <a:solidFill>
                            <a:schemeClr val="dk1"/>
                          </a:solidFill>
                          <a:effectLst/>
                          <a:latin typeface="微软雅黑" panose="020B0503020204020204" charset="-122"/>
                          <a:ea typeface="微软雅黑" panose="020B0503020204020204" charset="-122"/>
                          <a:cs typeface="+mn-cs"/>
                        </a:rPr>
                        <a:t>指标</a:t>
                      </a:r>
                      <a:r>
                        <a:rPr lang="en-US" sz="1400" kern="100" dirty="0">
                          <a:solidFill>
                            <a:schemeClr val="dk1"/>
                          </a:solidFill>
                          <a:effectLst/>
                          <a:latin typeface="微软雅黑" panose="020B0503020204020204" charset="-122"/>
                          <a:ea typeface="微软雅黑" panose="020B0503020204020204" charset="-122"/>
                          <a:cs typeface="+mn-cs"/>
                        </a:rPr>
                        <a:t>10</a:t>
                      </a:r>
                      <a:r>
                        <a:rPr lang="zh-CN" sz="1400" kern="100" dirty="0">
                          <a:solidFill>
                            <a:schemeClr val="dk1"/>
                          </a:solidFill>
                          <a:effectLst/>
                          <a:latin typeface="微软雅黑" panose="020B0503020204020204" charset="-122"/>
                          <a:ea typeface="微软雅黑" panose="020B0503020204020204" charset="-122"/>
                          <a:cs typeface="+mn-cs"/>
                        </a:rPr>
                        <a:t>：研发投入（满分</a:t>
                      </a:r>
                      <a:r>
                        <a:rPr lang="en-US" sz="1400" kern="100" dirty="0">
                          <a:solidFill>
                            <a:schemeClr val="dk1"/>
                          </a:solidFill>
                          <a:effectLst/>
                          <a:latin typeface="微软雅黑" panose="020B0503020204020204" charset="-122"/>
                          <a:ea typeface="微软雅黑" panose="020B0503020204020204" charset="-122"/>
                          <a:cs typeface="+mn-cs"/>
                        </a:rPr>
                        <a:t>50</a:t>
                      </a:r>
                      <a:r>
                        <a:rPr lang="zh-CN" sz="1400" kern="100" dirty="0">
                          <a:solidFill>
                            <a:schemeClr val="dk1"/>
                          </a:solidFill>
                          <a:effectLst/>
                          <a:latin typeface="微软雅黑" panose="020B0503020204020204" charset="-122"/>
                          <a:ea typeface="微软雅黑" panose="020B0503020204020204" charset="-122"/>
                          <a:cs typeface="+mn-cs"/>
                        </a:rPr>
                        <a:t>分）</a:t>
                      </a:r>
                      <a:endParaRPr lang="zh-CN" sz="1400" kern="100" dirty="0">
                        <a:solidFill>
                          <a:schemeClr val="dk1"/>
                        </a:solidFill>
                        <a:effectLst/>
                        <a:latin typeface="微软雅黑" panose="020B0503020204020204" charset="-122"/>
                        <a:ea typeface="微软雅黑" panose="020B0503020204020204" charset="-122"/>
                        <a:cs typeface="+mn-cs"/>
                      </a:endParaRPr>
                    </a:p>
                    <a:p>
                      <a:pPr marL="0" algn="just" defTabSz="914400" rtl="0" eaLnBrk="1" latinLnBrk="0" hangingPunct="1">
                        <a:lnSpc>
                          <a:spcPct val="125000"/>
                        </a:lnSpc>
                        <a:spcAft>
                          <a:spcPts val="0"/>
                        </a:spcAft>
                      </a:pPr>
                      <a:r>
                        <a:rPr lang="zh-CN" sz="1400" kern="100" dirty="0">
                          <a:solidFill>
                            <a:schemeClr val="dk1"/>
                          </a:solidFill>
                          <a:effectLst/>
                          <a:latin typeface="微软雅黑" panose="020B0503020204020204" charset="-122"/>
                          <a:ea typeface="微软雅黑" panose="020B0503020204020204" charset="-122"/>
                          <a:cs typeface="+mn-cs"/>
                        </a:rPr>
                        <a:t>企业从（</a:t>
                      </a:r>
                      <a:r>
                        <a:rPr lang="en-US" sz="1400" kern="100" dirty="0">
                          <a:solidFill>
                            <a:schemeClr val="dk1"/>
                          </a:solidFill>
                          <a:effectLst/>
                          <a:latin typeface="微软雅黑" panose="020B0503020204020204" charset="-122"/>
                          <a:ea typeface="微软雅黑" panose="020B0503020204020204" charset="-122"/>
                          <a:cs typeface="+mn-cs"/>
                        </a:rPr>
                        <a:t>1</a:t>
                      </a:r>
                      <a:r>
                        <a:rPr lang="zh-CN" sz="1400" kern="100" dirty="0">
                          <a:solidFill>
                            <a:schemeClr val="dk1"/>
                          </a:solidFill>
                          <a:effectLst/>
                          <a:latin typeface="微软雅黑" panose="020B0503020204020204" charset="-122"/>
                          <a:ea typeface="微软雅黑" panose="020B0503020204020204" charset="-122"/>
                          <a:cs typeface="+mn-cs"/>
                        </a:rPr>
                        <a:t>）、（</a:t>
                      </a:r>
                      <a:r>
                        <a:rPr lang="en-US" sz="1400" kern="100" dirty="0">
                          <a:solidFill>
                            <a:schemeClr val="dk1"/>
                          </a:solidFill>
                          <a:effectLst/>
                          <a:latin typeface="微软雅黑" panose="020B0503020204020204" charset="-122"/>
                          <a:ea typeface="微软雅黑" panose="020B0503020204020204" charset="-122"/>
                          <a:cs typeface="+mn-cs"/>
                        </a:rPr>
                        <a:t>2</a:t>
                      </a:r>
                      <a:r>
                        <a:rPr lang="zh-CN" sz="1400" kern="100" dirty="0">
                          <a:solidFill>
                            <a:schemeClr val="dk1"/>
                          </a:solidFill>
                          <a:effectLst/>
                          <a:latin typeface="微软雅黑" panose="020B0503020204020204" charset="-122"/>
                          <a:ea typeface="微软雅黑" panose="020B0503020204020204" charset="-122"/>
                          <a:cs typeface="+mn-cs"/>
                        </a:rPr>
                        <a:t>）两项指标中选择一个指标进行评分。</a:t>
                      </a:r>
                      <a:endParaRPr lang="zh-CN" sz="1400" kern="100" dirty="0">
                        <a:solidFill>
                          <a:schemeClr val="dk1"/>
                        </a:solidFill>
                        <a:effectLst/>
                        <a:latin typeface="微软雅黑" panose="020B0503020204020204" charset="-122"/>
                        <a:ea typeface="微软雅黑" panose="020B0503020204020204" charset="-122"/>
                        <a:cs typeface="+mn-cs"/>
                      </a:endParaRPr>
                    </a:p>
                  </a:txBody>
                  <a:tcPr marL="27951" marR="27951" marT="27953" marB="27953" anchor="ctr">
                    <a:solidFill>
                      <a:schemeClr val="accent1"/>
                    </a:solidFill>
                  </a:tcPr>
                </a:tc>
                <a:tc>
                  <a:txBody>
                    <a:bodyPr/>
                    <a:lstStyle/>
                    <a:p>
                      <a:pPr marL="0" algn="just" defTabSz="914400" rtl="0" eaLnBrk="1" latinLnBrk="0" hangingPunct="1">
                        <a:lnSpc>
                          <a:spcPct val="125000"/>
                        </a:lnSpc>
                        <a:spcAft>
                          <a:spcPts val="0"/>
                        </a:spcAft>
                      </a:pPr>
                      <a:r>
                        <a:rPr lang="zh-CN" sz="1400" kern="100" dirty="0">
                          <a:solidFill>
                            <a:schemeClr val="dk1"/>
                          </a:solidFill>
                          <a:effectLst/>
                          <a:latin typeface="微软雅黑" panose="020B0503020204020204" charset="-122"/>
                          <a:ea typeface="微软雅黑" panose="020B0503020204020204" charset="-122"/>
                          <a:cs typeface="+mn-cs"/>
                        </a:rPr>
                        <a:t>（</a:t>
                      </a:r>
                      <a:r>
                        <a:rPr lang="en-US" sz="1400" kern="100" dirty="0">
                          <a:solidFill>
                            <a:schemeClr val="dk1"/>
                          </a:solidFill>
                          <a:effectLst/>
                          <a:latin typeface="微软雅黑" panose="020B0503020204020204" charset="-122"/>
                          <a:ea typeface="微软雅黑" panose="020B0503020204020204" charset="-122"/>
                          <a:cs typeface="+mn-cs"/>
                        </a:rPr>
                        <a:t>1</a:t>
                      </a:r>
                      <a:r>
                        <a:rPr lang="zh-CN" sz="1400" kern="100" dirty="0">
                          <a:solidFill>
                            <a:schemeClr val="dk1"/>
                          </a:solidFill>
                          <a:effectLst/>
                          <a:latin typeface="微软雅黑" panose="020B0503020204020204" charset="-122"/>
                          <a:ea typeface="微软雅黑" panose="020B0503020204020204" charset="-122"/>
                          <a:cs typeface="+mn-cs"/>
                        </a:rPr>
                        <a:t>）上一会计年度企业研发费用总额占销售收入总额的比例</a:t>
                      </a:r>
                      <a:endParaRPr lang="zh-CN" sz="1400" kern="100" dirty="0">
                        <a:solidFill>
                          <a:schemeClr val="dk1"/>
                        </a:solidFill>
                        <a:effectLst/>
                        <a:latin typeface="微软雅黑" panose="020B0503020204020204" charset="-122"/>
                        <a:ea typeface="微软雅黑" panose="020B0503020204020204" charset="-122"/>
                        <a:cs typeface="+mn-cs"/>
                      </a:endParaRPr>
                    </a:p>
                  </a:txBody>
                  <a:tcPr marL="27951" marR="27951" marT="27953" marB="27953" anchor="ctr">
                    <a:solidFill>
                      <a:schemeClr val="accent1"/>
                    </a:solidFill>
                  </a:tcPr>
                </a:tc>
                <a:tc>
                  <a:txBody>
                    <a:bodyPr/>
                    <a:lstStyle/>
                    <a:p>
                      <a:pPr algn="l">
                        <a:lnSpc>
                          <a:spcPct val="11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6%</a:t>
                      </a:r>
                      <a:r>
                        <a:rPr lang="zh-CN" sz="1200" kern="100" dirty="0">
                          <a:solidFill>
                            <a:schemeClr val="dk1"/>
                          </a:solidFill>
                          <a:effectLst/>
                          <a:latin typeface="+mn-lt"/>
                          <a:ea typeface="+mn-ea"/>
                          <a:cs typeface="+mn-cs"/>
                        </a:rPr>
                        <a:t>（含）以上（</a:t>
                      </a:r>
                      <a:r>
                        <a:rPr lang="en-US" sz="1200" kern="100" dirty="0">
                          <a:solidFill>
                            <a:schemeClr val="dk1"/>
                          </a:solidFill>
                          <a:effectLst/>
                          <a:latin typeface="+mn-lt"/>
                          <a:ea typeface="+mn-ea"/>
                          <a:cs typeface="+mn-cs"/>
                        </a:rPr>
                        <a:t>50</a:t>
                      </a:r>
                      <a:r>
                        <a:rPr lang="zh-CN" sz="1200" kern="100" dirty="0">
                          <a:solidFill>
                            <a:schemeClr val="dk1"/>
                          </a:solidFill>
                          <a:effectLst/>
                          <a:latin typeface="+mn-lt"/>
                          <a:ea typeface="+mn-ea"/>
                          <a:cs typeface="+mn-cs"/>
                        </a:rPr>
                        <a:t>分）□</a:t>
                      </a:r>
                      <a:r>
                        <a:rPr lang="en-US" sz="1200" kern="100" dirty="0">
                          <a:solidFill>
                            <a:schemeClr val="dk1"/>
                          </a:solidFill>
                          <a:effectLst/>
                          <a:latin typeface="+mn-lt"/>
                          <a:ea typeface="+mn-ea"/>
                          <a:cs typeface="+mn-cs"/>
                        </a:rPr>
                        <a:t>5%</a:t>
                      </a:r>
                      <a:r>
                        <a:rPr lang="zh-CN" sz="1200" kern="100" dirty="0">
                          <a:solidFill>
                            <a:schemeClr val="dk1"/>
                          </a:solidFill>
                          <a:effectLst/>
                          <a:latin typeface="+mn-lt"/>
                          <a:ea typeface="+mn-ea"/>
                          <a:cs typeface="+mn-cs"/>
                        </a:rPr>
                        <a:t>（含）</a:t>
                      </a:r>
                      <a:r>
                        <a:rPr lang="en-US" sz="1200" kern="100" dirty="0">
                          <a:solidFill>
                            <a:schemeClr val="dk1"/>
                          </a:solidFill>
                          <a:effectLst/>
                          <a:latin typeface="+mn-lt"/>
                          <a:ea typeface="+mn-ea"/>
                          <a:cs typeface="+mn-cs"/>
                        </a:rPr>
                        <a:t>-6%</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40</a:t>
                      </a:r>
                      <a:r>
                        <a:rPr lang="zh-CN" sz="1200" kern="100" dirty="0">
                          <a:solidFill>
                            <a:schemeClr val="dk1"/>
                          </a:solidFill>
                          <a:effectLst/>
                          <a:latin typeface="+mn-lt"/>
                          <a:ea typeface="+mn-ea"/>
                          <a:cs typeface="+mn-cs"/>
                        </a:rPr>
                        <a:t>分）</a:t>
                      </a:r>
                      <a:endParaRPr lang="zh-CN" sz="1200" kern="100" dirty="0">
                        <a:solidFill>
                          <a:schemeClr val="dk1"/>
                        </a:solidFill>
                        <a:effectLst/>
                        <a:latin typeface="+mn-lt"/>
                        <a:ea typeface="+mn-ea"/>
                        <a:cs typeface="+mn-cs"/>
                      </a:endParaRPr>
                    </a:p>
                    <a:p>
                      <a:pPr algn="l">
                        <a:lnSpc>
                          <a:spcPct val="11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4%</a:t>
                      </a:r>
                      <a:r>
                        <a:rPr lang="zh-CN" sz="1200" kern="100" dirty="0">
                          <a:solidFill>
                            <a:schemeClr val="dk1"/>
                          </a:solidFill>
                          <a:effectLst/>
                          <a:latin typeface="+mn-lt"/>
                          <a:ea typeface="+mn-ea"/>
                          <a:cs typeface="+mn-cs"/>
                        </a:rPr>
                        <a:t>（含）</a:t>
                      </a:r>
                      <a:r>
                        <a:rPr lang="en-US" sz="1200" kern="100" dirty="0">
                          <a:solidFill>
                            <a:schemeClr val="dk1"/>
                          </a:solidFill>
                          <a:effectLst/>
                          <a:latin typeface="+mn-lt"/>
                          <a:ea typeface="+mn-ea"/>
                          <a:cs typeface="+mn-cs"/>
                        </a:rPr>
                        <a:t>-5%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30</a:t>
                      </a:r>
                      <a:r>
                        <a:rPr lang="zh-CN" sz="1200" kern="100" dirty="0">
                          <a:solidFill>
                            <a:schemeClr val="dk1"/>
                          </a:solidFill>
                          <a:effectLst/>
                          <a:latin typeface="+mn-lt"/>
                          <a:ea typeface="+mn-ea"/>
                          <a:cs typeface="+mn-cs"/>
                        </a:rPr>
                        <a:t>分）□</a:t>
                      </a:r>
                      <a:r>
                        <a:rPr lang="en-US" sz="1200" kern="100" dirty="0">
                          <a:solidFill>
                            <a:schemeClr val="dk1"/>
                          </a:solidFill>
                          <a:effectLst/>
                          <a:latin typeface="+mn-lt"/>
                          <a:ea typeface="+mn-ea"/>
                          <a:cs typeface="+mn-cs"/>
                        </a:rPr>
                        <a:t>3%</a:t>
                      </a:r>
                      <a:r>
                        <a:rPr lang="zh-CN" sz="1200" kern="100" dirty="0">
                          <a:solidFill>
                            <a:schemeClr val="dk1"/>
                          </a:solidFill>
                          <a:effectLst/>
                          <a:latin typeface="+mn-lt"/>
                          <a:ea typeface="+mn-ea"/>
                          <a:cs typeface="+mn-cs"/>
                        </a:rPr>
                        <a:t>（含）</a:t>
                      </a:r>
                      <a:r>
                        <a:rPr lang="en-US" sz="1200" kern="100" dirty="0">
                          <a:solidFill>
                            <a:schemeClr val="dk1"/>
                          </a:solidFill>
                          <a:effectLst/>
                          <a:latin typeface="+mn-lt"/>
                          <a:ea typeface="+mn-ea"/>
                          <a:cs typeface="+mn-cs"/>
                        </a:rPr>
                        <a:t>-4%</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20</a:t>
                      </a:r>
                      <a:r>
                        <a:rPr lang="zh-CN" sz="1200" kern="100" dirty="0">
                          <a:solidFill>
                            <a:schemeClr val="dk1"/>
                          </a:solidFill>
                          <a:effectLst/>
                          <a:latin typeface="+mn-lt"/>
                          <a:ea typeface="+mn-ea"/>
                          <a:cs typeface="+mn-cs"/>
                        </a:rPr>
                        <a:t>分）</a:t>
                      </a:r>
                      <a:r>
                        <a:rPr lang="en-US" sz="1200" kern="100" dirty="0">
                          <a:solidFill>
                            <a:schemeClr val="dk1"/>
                          </a:solidFill>
                          <a:effectLst/>
                          <a:latin typeface="+mn-lt"/>
                          <a:ea typeface="+mn-ea"/>
                          <a:cs typeface="+mn-cs"/>
                        </a:rPr>
                        <a:t>     </a:t>
                      </a:r>
                      <a:endParaRPr lang="zh-CN" sz="1200" kern="100" dirty="0">
                        <a:solidFill>
                          <a:schemeClr val="dk1"/>
                        </a:solidFill>
                        <a:effectLst/>
                        <a:latin typeface="+mn-lt"/>
                        <a:ea typeface="+mn-ea"/>
                        <a:cs typeface="+mn-cs"/>
                      </a:endParaRPr>
                    </a:p>
                    <a:p>
                      <a:pPr algn="l">
                        <a:lnSpc>
                          <a:spcPct val="11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2%</a:t>
                      </a:r>
                      <a:r>
                        <a:rPr lang="zh-CN" sz="1200" kern="100" dirty="0">
                          <a:solidFill>
                            <a:schemeClr val="dk1"/>
                          </a:solidFill>
                          <a:effectLst/>
                          <a:latin typeface="+mn-lt"/>
                          <a:ea typeface="+mn-ea"/>
                          <a:cs typeface="+mn-cs"/>
                        </a:rPr>
                        <a:t>（含）</a:t>
                      </a:r>
                      <a:r>
                        <a:rPr lang="en-US" sz="1200" kern="100" dirty="0">
                          <a:solidFill>
                            <a:schemeClr val="dk1"/>
                          </a:solidFill>
                          <a:effectLst/>
                          <a:latin typeface="+mn-lt"/>
                          <a:ea typeface="+mn-ea"/>
                          <a:cs typeface="+mn-cs"/>
                        </a:rPr>
                        <a:t>-3%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10</a:t>
                      </a:r>
                      <a:r>
                        <a:rPr lang="zh-CN" sz="1200" kern="100" dirty="0">
                          <a:solidFill>
                            <a:schemeClr val="dk1"/>
                          </a:solidFill>
                          <a:effectLst/>
                          <a:latin typeface="+mn-lt"/>
                          <a:ea typeface="+mn-ea"/>
                          <a:cs typeface="+mn-cs"/>
                        </a:rPr>
                        <a:t>分）□</a:t>
                      </a:r>
                      <a:r>
                        <a:rPr lang="en-US" sz="1200" kern="100" dirty="0">
                          <a:solidFill>
                            <a:schemeClr val="dk1"/>
                          </a:solidFill>
                          <a:effectLst/>
                          <a:latin typeface="+mn-lt"/>
                          <a:ea typeface="+mn-ea"/>
                          <a:cs typeface="+mn-cs"/>
                        </a:rPr>
                        <a:t>2%</a:t>
                      </a:r>
                      <a:r>
                        <a:rPr lang="zh-CN" sz="1200" kern="100" dirty="0">
                          <a:solidFill>
                            <a:schemeClr val="dk1"/>
                          </a:solidFill>
                          <a:effectLst/>
                          <a:latin typeface="+mn-lt"/>
                          <a:ea typeface="+mn-ea"/>
                          <a:cs typeface="+mn-cs"/>
                        </a:rPr>
                        <a:t>以下（</a:t>
                      </a:r>
                      <a:r>
                        <a:rPr lang="en-US" sz="1200" kern="100" dirty="0">
                          <a:solidFill>
                            <a:schemeClr val="dk1"/>
                          </a:solidFill>
                          <a:effectLst/>
                          <a:latin typeface="+mn-lt"/>
                          <a:ea typeface="+mn-ea"/>
                          <a:cs typeface="+mn-cs"/>
                        </a:rPr>
                        <a:t>0</a:t>
                      </a:r>
                      <a:r>
                        <a:rPr lang="zh-CN" sz="1200" kern="100" dirty="0">
                          <a:solidFill>
                            <a:schemeClr val="dk1"/>
                          </a:solidFill>
                          <a:effectLst/>
                          <a:latin typeface="+mn-lt"/>
                          <a:ea typeface="+mn-ea"/>
                          <a:cs typeface="+mn-cs"/>
                        </a:rPr>
                        <a:t>分</a:t>
                      </a:r>
                      <a:r>
                        <a:rPr lang="zh-CN" sz="1200" kern="100" dirty="0" smtClean="0">
                          <a:solidFill>
                            <a:schemeClr val="dk1"/>
                          </a:solidFill>
                          <a:effectLst/>
                          <a:latin typeface="+mn-lt"/>
                          <a:ea typeface="+mn-ea"/>
                          <a:cs typeface="+mn-cs"/>
                        </a:rPr>
                        <a:t>）</a:t>
                      </a:r>
                      <a:endParaRPr lang="zh-CN" sz="1200" kern="100" dirty="0">
                        <a:solidFill>
                          <a:schemeClr val="dk1"/>
                        </a:solidFill>
                        <a:effectLst/>
                        <a:latin typeface="+mn-lt"/>
                        <a:ea typeface="+mn-ea"/>
                        <a:cs typeface="+mn-cs"/>
                      </a:endParaRPr>
                    </a:p>
                  </a:txBody>
                  <a:tcPr marL="27951" marR="27951" marT="27953" marB="27953" anchor="ctr">
                    <a:solidFill>
                      <a:schemeClr val="accent1"/>
                    </a:solidFill>
                  </a:tcPr>
                </a:tc>
              </a:tr>
              <a:tr h="1094885">
                <a:tc vMerge="1">
                  <a:tcPr/>
                </a:tc>
                <a:tc>
                  <a:txBody>
                    <a:bodyPr/>
                    <a:lstStyle/>
                    <a:p>
                      <a:pPr marL="0" algn="just" defTabSz="914400" rtl="0" eaLnBrk="1" latinLnBrk="0" hangingPunct="1">
                        <a:lnSpc>
                          <a:spcPct val="125000"/>
                        </a:lnSpc>
                        <a:spcAft>
                          <a:spcPts val="0"/>
                        </a:spcAft>
                      </a:pPr>
                      <a:r>
                        <a:rPr lang="zh-CN" sz="1400" kern="100" dirty="0">
                          <a:solidFill>
                            <a:schemeClr val="dk1"/>
                          </a:solidFill>
                          <a:effectLst/>
                          <a:latin typeface="微软雅黑" panose="020B0503020204020204" charset="-122"/>
                          <a:ea typeface="微软雅黑" panose="020B0503020204020204" charset="-122"/>
                          <a:cs typeface="+mn-cs"/>
                        </a:rPr>
                        <a:t>（</a:t>
                      </a:r>
                      <a:r>
                        <a:rPr lang="en-US" sz="1400" kern="100" dirty="0">
                          <a:solidFill>
                            <a:schemeClr val="dk1"/>
                          </a:solidFill>
                          <a:effectLst/>
                          <a:latin typeface="微软雅黑" panose="020B0503020204020204" charset="-122"/>
                          <a:ea typeface="微软雅黑" panose="020B0503020204020204" charset="-122"/>
                          <a:cs typeface="+mn-cs"/>
                        </a:rPr>
                        <a:t>2</a:t>
                      </a:r>
                      <a:r>
                        <a:rPr lang="zh-CN" sz="1400" kern="100" dirty="0">
                          <a:solidFill>
                            <a:schemeClr val="dk1"/>
                          </a:solidFill>
                          <a:effectLst/>
                          <a:latin typeface="微软雅黑" panose="020B0503020204020204" charset="-122"/>
                          <a:ea typeface="微软雅黑" panose="020B0503020204020204" charset="-122"/>
                          <a:cs typeface="+mn-cs"/>
                        </a:rPr>
                        <a:t>）上一会计年度企业研发费用总额占成本费用支出总额的比例</a:t>
                      </a:r>
                      <a:endParaRPr lang="zh-CN" sz="1400" kern="100" dirty="0">
                        <a:solidFill>
                          <a:schemeClr val="dk1"/>
                        </a:solidFill>
                        <a:effectLst/>
                        <a:latin typeface="微软雅黑" panose="020B0503020204020204" charset="-122"/>
                        <a:ea typeface="微软雅黑" panose="020B0503020204020204" charset="-122"/>
                        <a:cs typeface="+mn-cs"/>
                      </a:endParaRPr>
                    </a:p>
                  </a:txBody>
                  <a:tcPr marL="27951" marR="27951" marT="27953" marB="27953" anchor="ctr">
                    <a:solidFill>
                      <a:schemeClr val="accent1"/>
                    </a:solidFill>
                  </a:tcPr>
                </a:tc>
                <a:tc>
                  <a:txBody>
                    <a:bodyPr/>
                    <a:lstStyle/>
                    <a:p>
                      <a:pPr algn="l">
                        <a:lnSpc>
                          <a:spcPct val="115000"/>
                        </a:lnSpc>
                        <a:spcAft>
                          <a:spcPts val="0"/>
                        </a:spcAft>
                      </a:pPr>
                      <a:r>
                        <a:rPr lang="zh-CN" sz="1200" kern="100" dirty="0">
                          <a:effectLst/>
                        </a:rPr>
                        <a:t>□</a:t>
                      </a:r>
                      <a:r>
                        <a:rPr lang="en-US" sz="1200" kern="100" dirty="0">
                          <a:effectLst/>
                        </a:rPr>
                        <a:t>30%</a:t>
                      </a:r>
                      <a:r>
                        <a:rPr lang="zh-CN" sz="1200" kern="100" dirty="0">
                          <a:effectLst/>
                        </a:rPr>
                        <a:t>（含）以上（</a:t>
                      </a:r>
                      <a:r>
                        <a:rPr lang="en-US" sz="1200" kern="100" dirty="0">
                          <a:effectLst/>
                        </a:rPr>
                        <a:t>50</a:t>
                      </a:r>
                      <a:r>
                        <a:rPr lang="zh-CN" sz="1200" kern="100" dirty="0">
                          <a:effectLst/>
                        </a:rPr>
                        <a:t>分）□</a:t>
                      </a:r>
                      <a:r>
                        <a:rPr lang="en-US" sz="1200" kern="100" dirty="0">
                          <a:effectLst/>
                        </a:rPr>
                        <a:t>25%</a:t>
                      </a:r>
                      <a:r>
                        <a:rPr lang="zh-CN" sz="1200" kern="100" dirty="0">
                          <a:effectLst/>
                        </a:rPr>
                        <a:t>（含）</a:t>
                      </a:r>
                      <a:r>
                        <a:rPr lang="en-US" sz="1200" kern="100" dirty="0">
                          <a:effectLst/>
                        </a:rPr>
                        <a:t>-30%</a:t>
                      </a:r>
                      <a:r>
                        <a:rPr lang="zh-CN" sz="1200" kern="100" dirty="0">
                          <a:effectLst/>
                        </a:rPr>
                        <a:t>（</a:t>
                      </a:r>
                      <a:r>
                        <a:rPr lang="en-US" sz="1200" kern="100" dirty="0">
                          <a:effectLst/>
                        </a:rPr>
                        <a:t>40</a:t>
                      </a:r>
                      <a:r>
                        <a:rPr lang="zh-CN" sz="1200" kern="100" dirty="0">
                          <a:effectLst/>
                        </a:rPr>
                        <a:t>分） </a:t>
                      </a:r>
                      <a:endParaRPr lang="zh-CN" sz="1100" kern="100" dirty="0">
                        <a:effectLst/>
                      </a:endParaRPr>
                    </a:p>
                    <a:p>
                      <a:pPr algn="l">
                        <a:lnSpc>
                          <a:spcPct val="115000"/>
                        </a:lnSpc>
                        <a:spcAft>
                          <a:spcPts val="0"/>
                        </a:spcAft>
                      </a:pPr>
                      <a:r>
                        <a:rPr lang="zh-CN" sz="1200" kern="100" dirty="0">
                          <a:effectLst/>
                        </a:rPr>
                        <a:t>□</a:t>
                      </a:r>
                      <a:r>
                        <a:rPr lang="en-US" sz="1200" kern="100" dirty="0">
                          <a:effectLst/>
                        </a:rPr>
                        <a:t>20%</a:t>
                      </a:r>
                      <a:r>
                        <a:rPr lang="zh-CN" sz="1200" kern="100" dirty="0">
                          <a:effectLst/>
                        </a:rPr>
                        <a:t>（含）</a:t>
                      </a:r>
                      <a:r>
                        <a:rPr lang="en-US" sz="1200" kern="100" dirty="0">
                          <a:effectLst/>
                        </a:rPr>
                        <a:t>-25%</a:t>
                      </a:r>
                      <a:r>
                        <a:rPr lang="zh-CN" sz="1200" kern="100" dirty="0">
                          <a:effectLst/>
                        </a:rPr>
                        <a:t>（</a:t>
                      </a:r>
                      <a:r>
                        <a:rPr lang="en-US" sz="1200" kern="100" dirty="0">
                          <a:effectLst/>
                        </a:rPr>
                        <a:t>30</a:t>
                      </a:r>
                      <a:r>
                        <a:rPr lang="zh-CN" sz="1200" kern="100" dirty="0">
                          <a:effectLst/>
                        </a:rPr>
                        <a:t>分）□</a:t>
                      </a:r>
                      <a:r>
                        <a:rPr lang="en-US" sz="1200" kern="100" dirty="0">
                          <a:effectLst/>
                        </a:rPr>
                        <a:t>15%</a:t>
                      </a:r>
                      <a:r>
                        <a:rPr lang="zh-CN" sz="1200" kern="100" dirty="0">
                          <a:effectLst/>
                        </a:rPr>
                        <a:t>（含）</a:t>
                      </a:r>
                      <a:r>
                        <a:rPr lang="en-US" sz="1200" kern="100" dirty="0">
                          <a:effectLst/>
                        </a:rPr>
                        <a:t>-20%</a:t>
                      </a:r>
                      <a:r>
                        <a:rPr lang="zh-CN" sz="1200" kern="100" dirty="0">
                          <a:effectLst/>
                        </a:rPr>
                        <a:t>（</a:t>
                      </a:r>
                      <a:r>
                        <a:rPr lang="en-US" sz="1200" kern="100" dirty="0">
                          <a:effectLst/>
                        </a:rPr>
                        <a:t>20</a:t>
                      </a:r>
                      <a:r>
                        <a:rPr lang="zh-CN" sz="1200" kern="100" dirty="0">
                          <a:effectLst/>
                        </a:rPr>
                        <a:t>分） </a:t>
                      </a:r>
                      <a:endParaRPr lang="zh-CN" sz="1100" kern="100" dirty="0">
                        <a:effectLst/>
                      </a:endParaRPr>
                    </a:p>
                    <a:p>
                      <a:pPr algn="l">
                        <a:lnSpc>
                          <a:spcPct val="115000"/>
                        </a:lnSpc>
                        <a:spcAft>
                          <a:spcPts val="0"/>
                        </a:spcAft>
                      </a:pPr>
                      <a:r>
                        <a:rPr lang="zh-CN" sz="1200" kern="100" dirty="0">
                          <a:effectLst/>
                        </a:rPr>
                        <a:t>□</a:t>
                      </a:r>
                      <a:r>
                        <a:rPr lang="en-US" sz="1200" kern="100" dirty="0">
                          <a:effectLst/>
                        </a:rPr>
                        <a:t>10%</a:t>
                      </a:r>
                      <a:r>
                        <a:rPr lang="zh-CN" sz="1200" kern="100" dirty="0">
                          <a:effectLst/>
                        </a:rPr>
                        <a:t>（含）</a:t>
                      </a:r>
                      <a:r>
                        <a:rPr lang="en-US" sz="1200" kern="100" dirty="0">
                          <a:effectLst/>
                        </a:rPr>
                        <a:t>-15% </a:t>
                      </a:r>
                      <a:r>
                        <a:rPr lang="zh-CN" sz="1200" kern="100" dirty="0">
                          <a:effectLst/>
                        </a:rPr>
                        <a:t>（</a:t>
                      </a:r>
                      <a:r>
                        <a:rPr lang="en-US" sz="1200" kern="100" dirty="0">
                          <a:effectLst/>
                        </a:rPr>
                        <a:t>10</a:t>
                      </a:r>
                      <a:r>
                        <a:rPr lang="zh-CN" sz="1200" kern="100" dirty="0">
                          <a:effectLst/>
                        </a:rPr>
                        <a:t>分） □</a:t>
                      </a:r>
                      <a:r>
                        <a:rPr lang="en-US" sz="1200" kern="100" dirty="0">
                          <a:effectLst/>
                        </a:rPr>
                        <a:t>10%</a:t>
                      </a:r>
                      <a:r>
                        <a:rPr lang="zh-CN" sz="1200" kern="100" dirty="0">
                          <a:effectLst/>
                        </a:rPr>
                        <a:t>以下（</a:t>
                      </a:r>
                      <a:r>
                        <a:rPr lang="en-US" sz="1200" kern="100" dirty="0">
                          <a:effectLst/>
                        </a:rPr>
                        <a:t>0</a:t>
                      </a:r>
                      <a:r>
                        <a:rPr lang="zh-CN" sz="1200" kern="100" dirty="0">
                          <a:effectLst/>
                        </a:rPr>
                        <a:t>分</a:t>
                      </a:r>
                      <a:r>
                        <a:rPr lang="zh-CN" sz="1200" kern="100" dirty="0" smtClean="0">
                          <a:effectLst/>
                        </a:rPr>
                        <a:t>）</a:t>
                      </a:r>
                      <a:endParaRPr lang="zh-CN" sz="1100" kern="100" dirty="0">
                        <a:effectLst/>
                      </a:endParaRPr>
                    </a:p>
                  </a:txBody>
                  <a:tcPr marL="27951" marR="27951" marT="27953" marB="27953" anchor="ctr">
                    <a:solidFill>
                      <a:schemeClr val="accent1"/>
                    </a:solidFill>
                  </a:tcPr>
                </a:tc>
              </a:tr>
              <a:tr h="1330520">
                <a:tc>
                  <a:txBody>
                    <a:bodyPr/>
                    <a:lstStyle/>
                    <a:p>
                      <a:pPr marL="0" algn="just" defTabSz="914400" rtl="0" eaLnBrk="1" latinLnBrk="0" hangingPunct="1">
                        <a:lnSpc>
                          <a:spcPct val="125000"/>
                        </a:lnSpc>
                        <a:spcAft>
                          <a:spcPts val="0"/>
                        </a:spcAft>
                      </a:pPr>
                      <a:r>
                        <a:rPr lang="zh-CN" sz="1400" kern="100" dirty="0">
                          <a:solidFill>
                            <a:schemeClr val="dk1"/>
                          </a:solidFill>
                          <a:effectLst/>
                          <a:latin typeface="微软雅黑" panose="020B0503020204020204" charset="-122"/>
                          <a:ea typeface="微软雅黑" panose="020B0503020204020204" charset="-122"/>
                          <a:cs typeface="+mn-cs"/>
                        </a:rPr>
                        <a:t>指标</a:t>
                      </a:r>
                      <a:r>
                        <a:rPr lang="en-US" sz="1400" kern="100" dirty="0">
                          <a:solidFill>
                            <a:schemeClr val="dk1"/>
                          </a:solidFill>
                          <a:effectLst/>
                          <a:latin typeface="微软雅黑" panose="020B0503020204020204" charset="-122"/>
                          <a:ea typeface="微软雅黑" panose="020B0503020204020204" charset="-122"/>
                          <a:cs typeface="+mn-cs"/>
                        </a:rPr>
                        <a:t>11</a:t>
                      </a:r>
                      <a:r>
                        <a:rPr lang="zh-CN" sz="1400" kern="100" dirty="0">
                          <a:solidFill>
                            <a:schemeClr val="dk1"/>
                          </a:solidFill>
                          <a:effectLst/>
                          <a:latin typeface="微软雅黑" panose="020B0503020204020204" charset="-122"/>
                          <a:ea typeface="微软雅黑" panose="020B0503020204020204" charset="-122"/>
                          <a:cs typeface="+mn-cs"/>
                        </a:rPr>
                        <a:t>：科技成果（满分</a:t>
                      </a:r>
                      <a:r>
                        <a:rPr lang="en-US" sz="1400" kern="100" dirty="0">
                          <a:solidFill>
                            <a:schemeClr val="dk1"/>
                          </a:solidFill>
                          <a:effectLst/>
                          <a:latin typeface="微软雅黑" panose="020B0503020204020204" charset="-122"/>
                          <a:ea typeface="微软雅黑" panose="020B0503020204020204" charset="-122"/>
                          <a:cs typeface="+mn-cs"/>
                        </a:rPr>
                        <a:t>30</a:t>
                      </a:r>
                      <a:r>
                        <a:rPr lang="zh-CN" sz="1400" kern="100" dirty="0">
                          <a:solidFill>
                            <a:schemeClr val="dk1"/>
                          </a:solidFill>
                          <a:effectLst/>
                          <a:latin typeface="微软雅黑" panose="020B0503020204020204" charset="-122"/>
                          <a:ea typeface="微软雅黑" panose="020B0503020204020204" charset="-122"/>
                          <a:cs typeface="+mn-cs"/>
                        </a:rPr>
                        <a:t>分）</a:t>
                      </a:r>
                      <a:endParaRPr lang="zh-CN" sz="1400" kern="100" dirty="0">
                        <a:solidFill>
                          <a:schemeClr val="dk1"/>
                        </a:solidFill>
                        <a:effectLst/>
                        <a:latin typeface="微软雅黑" panose="020B0503020204020204" charset="-122"/>
                        <a:ea typeface="微软雅黑" panose="020B0503020204020204" charset="-122"/>
                        <a:cs typeface="+mn-cs"/>
                      </a:endParaRPr>
                    </a:p>
                  </a:txBody>
                  <a:tcPr marL="27951" marR="27951" marT="27953" marB="27953" anchor="ctr">
                    <a:solidFill>
                      <a:schemeClr val="bg2"/>
                    </a:solidFill>
                  </a:tcPr>
                </a:tc>
                <a:tc>
                  <a:txBody>
                    <a:bodyPr/>
                    <a:lstStyle/>
                    <a:p>
                      <a:pPr marL="0" algn="just" defTabSz="914400" rtl="0" eaLnBrk="1" latinLnBrk="0" hangingPunct="1">
                        <a:lnSpc>
                          <a:spcPct val="125000"/>
                        </a:lnSpc>
                        <a:spcAft>
                          <a:spcPts val="0"/>
                        </a:spcAft>
                      </a:pPr>
                      <a:r>
                        <a:rPr lang="zh-CN" sz="1400" kern="100" dirty="0">
                          <a:solidFill>
                            <a:schemeClr val="dk1"/>
                          </a:solidFill>
                          <a:effectLst/>
                          <a:latin typeface="微软雅黑" panose="020B0503020204020204" charset="-122"/>
                          <a:ea typeface="微软雅黑" panose="020B0503020204020204" charset="-122"/>
                          <a:cs typeface="+mn-cs"/>
                        </a:rPr>
                        <a:t>企业拥有的在有效期内的与主要产品（或服务）相关的知识产权类别和数量（知识产权应没有争议或纠纷）</a:t>
                      </a:r>
                      <a:endParaRPr lang="zh-CN" sz="1400" kern="100" dirty="0">
                        <a:solidFill>
                          <a:schemeClr val="dk1"/>
                        </a:solidFill>
                        <a:effectLst/>
                        <a:latin typeface="微软雅黑" panose="020B0503020204020204" charset="-122"/>
                        <a:ea typeface="微软雅黑" panose="020B0503020204020204" charset="-122"/>
                        <a:cs typeface="+mn-cs"/>
                      </a:endParaRPr>
                    </a:p>
                  </a:txBody>
                  <a:tcPr marL="27951" marR="27951" marT="27953" marB="27953" anchor="ctr">
                    <a:solidFill>
                      <a:schemeClr val="bg2"/>
                    </a:solidFill>
                  </a:tcPr>
                </a:tc>
                <a:tc>
                  <a:txBody>
                    <a:bodyPr/>
                    <a:lstStyle/>
                    <a:p>
                      <a:pPr algn="dist">
                        <a:lnSpc>
                          <a:spcPct val="11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1</a:t>
                      </a:r>
                      <a:r>
                        <a:rPr lang="zh-CN" sz="1200" kern="100" dirty="0">
                          <a:solidFill>
                            <a:schemeClr val="dk1"/>
                          </a:solidFill>
                          <a:effectLst/>
                          <a:latin typeface="+mn-lt"/>
                          <a:ea typeface="+mn-ea"/>
                          <a:cs typeface="+mn-cs"/>
                        </a:rPr>
                        <a:t>项及以上Ⅰ类知识产权</a:t>
                      </a:r>
                      <a:r>
                        <a:rPr lang="en-US" sz="1200" kern="100" dirty="0">
                          <a:solidFill>
                            <a:schemeClr val="dk1"/>
                          </a:solidFill>
                          <a:effectLst/>
                          <a:latin typeface="+mn-lt"/>
                          <a:ea typeface="+mn-ea"/>
                          <a:cs typeface="+mn-cs"/>
                        </a:rPr>
                        <a:t>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30</a:t>
                      </a:r>
                      <a:r>
                        <a:rPr lang="zh-CN" sz="1200" kern="100" dirty="0">
                          <a:solidFill>
                            <a:schemeClr val="dk1"/>
                          </a:solidFill>
                          <a:effectLst/>
                          <a:latin typeface="+mn-lt"/>
                          <a:ea typeface="+mn-ea"/>
                          <a:cs typeface="+mn-cs"/>
                        </a:rPr>
                        <a:t>分）</a:t>
                      </a:r>
                      <a:endParaRPr lang="zh-CN" sz="1200" kern="100" dirty="0">
                        <a:solidFill>
                          <a:schemeClr val="dk1"/>
                        </a:solidFill>
                        <a:effectLst/>
                        <a:latin typeface="+mn-lt"/>
                        <a:ea typeface="+mn-ea"/>
                        <a:cs typeface="+mn-cs"/>
                      </a:endParaRPr>
                    </a:p>
                    <a:p>
                      <a:pPr algn="dist">
                        <a:lnSpc>
                          <a:spcPct val="11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4</a:t>
                      </a:r>
                      <a:r>
                        <a:rPr lang="zh-CN" sz="1200" kern="100" dirty="0">
                          <a:solidFill>
                            <a:schemeClr val="dk1"/>
                          </a:solidFill>
                          <a:effectLst/>
                          <a:latin typeface="+mn-lt"/>
                          <a:ea typeface="+mn-ea"/>
                          <a:cs typeface="+mn-cs"/>
                        </a:rPr>
                        <a:t>项及以上Ⅱ类知识产权</a:t>
                      </a:r>
                      <a:r>
                        <a:rPr lang="en-US" sz="1200" kern="100" dirty="0">
                          <a:solidFill>
                            <a:schemeClr val="dk1"/>
                          </a:solidFill>
                          <a:effectLst/>
                          <a:latin typeface="+mn-lt"/>
                          <a:ea typeface="+mn-ea"/>
                          <a:cs typeface="+mn-cs"/>
                        </a:rPr>
                        <a:t>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24</a:t>
                      </a:r>
                      <a:r>
                        <a:rPr lang="zh-CN" sz="1200" kern="100" dirty="0">
                          <a:solidFill>
                            <a:schemeClr val="dk1"/>
                          </a:solidFill>
                          <a:effectLst/>
                          <a:latin typeface="+mn-lt"/>
                          <a:ea typeface="+mn-ea"/>
                          <a:cs typeface="+mn-cs"/>
                        </a:rPr>
                        <a:t>分）</a:t>
                      </a:r>
                      <a:endParaRPr lang="zh-CN" sz="1200" kern="100" dirty="0">
                        <a:solidFill>
                          <a:schemeClr val="dk1"/>
                        </a:solidFill>
                        <a:effectLst/>
                        <a:latin typeface="+mn-lt"/>
                        <a:ea typeface="+mn-ea"/>
                        <a:cs typeface="+mn-cs"/>
                      </a:endParaRPr>
                    </a:p>
                    <a:p>
                      <a:pPr algn="dist">
                        <a:lnSpc>
                          <a:spcPct val="11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3</a:t>
                      </a:r>
                      <a:r>
                        <a:rPr lang="zh-CN" sz="1200" kern="100" dirty="0">
                          <a:solidFill>
                            <a:schemeClr val="dk1"/>
                          </a:solidFill>
                          <a:effectLst/>
                          <a:latin typeface="+mn-lt"/>
                          <a:ea typeface="+mn-ea"/>
                          <a:cs typeface="+mn-cs"/>
                        </a:rPr>
                        <a:t>项Ⅱ类知识产权</a:t>
                      </a:r>
                      <a:r>
                        <a:rPr lang="en-US" sz="1200" kern="100" dirty="0">
                          <a:solidFill>
                            <a:schemeClr val="dk1"/>
                          </a:solidFill>
                          <a:effectLst/>
                          <a:latin typeface="+mn-lt"/>
                          <a:ea typeface="+mn-ea"/>
                          <a:cs typeface="+mn-cs"/>
                        </a:rPr>
                        <a:t>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18</a:t>
                      </a:r>
                      <a:r>
                        <a:rPr lang="zh-CN" sz="1200" kern="100" dirty="0">
                          <a:solidFill>
                            <a:schemeClr val="dk1"/>
                          </a:solidFill>
                          <a:effectLst/>
                          <a:latin typeface="+mn-lt"/>
                          <a:ea typeface="+mn-ea"/>
                          <a:cs typeface="+mn-cs"/>
                        </a:rPr>
                        <a:t>分）</a:t>
                      </a:r>
                      <a:endParaRPr lang="zh-CN" sz="1200" kern="100" dirty="0">
                        <a:solidFill>
                          <a:schemeClr val="dk1"/>
                        </a:solidFill>
                        <a:effectLst/>
                        <a:latin typeface="+mn-lt"/>
                        <a:ea typeface="+mn-ea"/>
                        <a:cs typeface="+mn-cs"/>
                      </a:endParaRPr>
                    </a:p>
                    <a:p>
                      <a:pPr algn="dist">
                        <a:lnSpc>
                          <a:spcPct val="11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2</a:t>
                      </a:r>
                      <a:r>
                        <a:rPr lang="zh-CN" sz="1200" kern="100" dirty="0">
                          <a:solidFill>
                            <a:schemeClr val="dk1"/>
                          </a:solidFill>
                          <a:effectLst/>
                          <a:latin typeface="+mn-lt"/>
                          <a:ea typeface="+mn-ea"/>
                          <a:cs typeface="+mn-cs"/>
                        </a:rPr>
                        <a:t>项Ⅱ类知识产权</a:t>
                      </a:r>
                      <a:r>
                        <a:rPr lang="en-US" sz="1200" kern="100" dirty="0">
                          <a:solidFill>
                            <a:schemeClr val="dk1"/>
                          </a:solidFill>
                          <a:effectLst/>
                          <a:latin typeface="+mn-lt"/>
                          <a:ea typeface="+mn-ea"/>
                          <a:cs typeface="+mn-cs"/>
                        </a:rPr>
                        <a:t>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12</a:t>
                      </a:r>
                      <a:r>
                        <a:rPr lang="zh-CN" sz="1200" kern="100" dirty="0">
                          <a:solidFill>
                            <a:schemeClr val="dk1"/>
                          </a:solidFill>
                          <a:effectLst/>
                          <a:latin typeface="+mn-lt"/>
                          <a:ea typeface="+mn-ea"/>
                          <a:cs typeface="+mn-cs"/>
                        </a:rPr>
                        <a:t>分）</a:t>
                      </a:r>
                      <a:endParaRPr lang="zh-CN" sz="1200" kern="100" dirty="0">
                        <a:solidFill>
                          <a:schemeClr val="dk1"/>
                        </a:solidFill>
                        <a:effectLst/>
                        <a:latin typeface="+mn-lt"/>
                        <a:ea typeface="+mn-ea"/>
                        <a:cs typeface="+mn-cs"/>
                      </a:endParaRPr>
                    </a:p>
                    <a:p>
                      <a:pPr algn="dist">
                        <a:lnSpc>
                          <a:spcPct val="115000"/>
                        </a:lnSpc>
                        <a:spcAft>
                          <a:spcPts val="0"/>
                        </a:spcAft>
                      </a:pP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1</a:t>
                      </a:r>
                      <a:r>
                        <a:rPr lang="zh-CN" sz="1200" kern="100" dirty="0">
                          <a:solidFill>
                            <a:schemeClr val="dk1"/>
                          </a:solidFill>
                          <a:effectLst/>
                          <a:latin typeface="+mn-lt"/>
                          <a:ea typeface="+mn-ea"/>
                          <a:cs typeface="+mn-cs"/>
                        </a:rPr>
                        <a:t>项Ⅱ类知识产权</a:t>
                      </a:r>
                      <a:r>
                        <a:rPr lang="en-US" sz="1200" kern="100" dirty="0">
                          <a:solidFill>
                            <a:schemeClr val="dk1"/>
                          </a:solidFill>
                          <a:effectLst/>
                          <a:latin typeface="+mn-lt"/>
                          <a:ea typeface="+mn-ea"/>
                          <a:cs typeface="+mn-cs"/>
                        </a:rPr>
                        <a:t>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6</a:t>
                      </a:r>
                      <a:r>
                        <a:rPr lang="zh-CN" sz="1200" kern="100" dirty="0">
                          <a:solidFill>
                            <a:schemeClr val="dk1"/>
                          </a:solidFill>
                          <a:effectLst/>
                          <a:latin typeface="+mn-lt"/>
                          <a:ea typeface="+mn-ea"/>
                          <a:cs typeface="+mn-cs"/>
                        </a:rPr>
                        <a:t>分）</a:t>
                      </a:r>
                      <a:endParaRPr lang="zh-CN" sz="1200" kern="100" dirty="0">
                        <a:solidFill>
                          <a:schemeClr val="dk1"/>
                        </a:solidFill>
                        <a:effectLst/>
                        <a:latin typeface="+mn-lt"/>
                        <a:ea typeface="+mn-ea"/>
                        <a:cs typeface="+mn-cs"/>
                      </a:endParaRPr>
                    </a:p>
                    <a:p>
                      <a:pPr algn="dist">
                        <a:lnSpc>
                          <a:spcPct val="115000"/>
                        </a:lnSpc>
                        <a:spcAft>
                          <a:spcPts val="0"/>
                        </a:spcAft>
                      </a:pPr>
                      <a:r>
                        <a:rPr lang="zh-CN" sz="1200" kern="100" dirty="0">
                          <a:solidFill>
                            <a:schemeClr val="dk1"/>
                          </a:solidFill>
                          <a:effectLst/>
                          <a:latin typeface="+mn-lt"/>
                          <a:ea typeface="+mn-ea"/>
                          <a:cs typeface="+mn-cs"/>
                        </a:rPr>
                        <a:t>□没有知识产权</a:t>
                      </a:r>
                      <a:r>
                        <a:rPr lang="en-US" sz="1200" kern="100" dirty="0">
                          <a:solidFill>
                            <a:schemeClr val="dk1"/>
                          </a:solidFill>
                          <a:effectLst/>
                          <a:latin typeface="+mn-lt"/>
                          <a:ea typeface="+mn-ea"/>
                          <a:cs typeface="+mn-cs"/>
                        </a:rPr>
                        <a:t>                      </a:t>
                      </a:r>
                      <a:r>
                        <a:rPr lang="zh-CN" sz="1200" kern="100" dirty="0">
                          <a:solidFill>
                            <a:schemeClr val="dk1"/>
                          </a:solidFill>
                          <a:effectLst/>
                          <a:latin typeface="+mn-lt"/>
                          <a:ea typeface="+mn-ea"/>
                          <a:cs typeface="+mn-cs"/>
                        </a:rPr>
                        <a:t>（</a:t>
                      </a:r>
                      <a:r>
                        <a:rPr lang="en-US" sz="1200" kern="100" dirty="0">
                          <a:solidFill>
                            <a:schemeClr val="dk1"/>
                          </a:solidFill>
                          <a:effectLst/>
                          <a:latin typeface="+mn-lt"/>
                          <a:ea typeface="+mn-ea"/>
                          <a:cs typeface="+mn-cs"/>
                        </a:rPr>
                        <a:t>0</a:t>
                      </a:r>
                      <a:r>
                        <a:rPr lang="zh-CN" sz="1200" kern="100" dirty="0">
                          <a:solidFill>
                            <a:schemeClr val="dk1"/>
                          </a:solidFill>
                          <a:effectLst/>
                          <a:latin typeface="+mn-lt"/>
                          <a:ea typeface="+mn-ea"/>
                          <a:cs typeface="+mn-cs"/>
                        </a:rPr>
                        <a:t>分</a:t>
                      </a:r>
                      <a:r>
                        <a:rPr lang="zh-CN" sz="1200" kern="100" dirty="0" smtClean="0">
                          <a:solidFill>
                            <a:schemeClr val="dk1"/>
                          </a:solidFill>
                          <a:effectLst/>
                          <a:latin typeface="+mn-lt"/>
                          <a:ea typeface="+mn-ea"/>
                          <a:cs typeface="+mn-cs"/>
                        </a:rPr>
                        <a:t>）</a:t>
                      </a:r>
                      <a:endParaRPr lang="zh-CN" sz="1200" kern="100" dirty="0">
                        <a:solidFill>
                          <a:schemeClr val="dk1"/>
                        </a:solidFill>
                        <a:effectLst/>
                        <a:latin typeface="+mn-lt"/>
                        <a:ea typeface="+mn-ea"/>
                        <a:cs typeface="+mn-cs"/>
                      </a:endParaRPr>
                    </a:p>
                  </a:txBody>
                  <a:tcPr marL="27951" marR="27951" marT="27953" marB="27953" anchor="ctr">
                    <a:solidFill>
                      <a:schemeClr val="bg2"/>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765341" y="329677"/>
            <a:ext cx="11234032" cy="52322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charset="-122"/>
                <a:ea typeface="微软雅黑" panose="020B0503020204020204" charset="-122"/>
              </a:defRPr>
            </a:lvl1pPr>
          </a:lstStyle>
          <a:p>
            <a:pPr>
              <a:defRPr/>
            </a:pPr>
            <a:r>
              <a:rPr lang="zh-CN" altLang="en-US" sz="2800" b="1" dirty="0" smtClean="0">
                <a:solidFill>
                  <a:schemeClr val="tx1"/>
                </a:solidFill>
                <a:latin typeface="Arial" panose="020B0604020202020204" pitchFamily="34" charset="0"/>
                <a:sym typeface="Arial" panose="020B0604020202020204" pitchFamily="34" charset="0"/>
              </a:rPr>
              <a:t>科技型中小企业评价指标说明</a:t>
            </a:r>
            <a:endParaRPr lang="zh-CN" altLang="en-US" sz="2800" b="1" dirty="0" smtClean="0">
              <a:solidFill>
                <a:schemeClr val="tx1"/>
              </a:solidFill>
              <a:latin typeface="Arial" panose="020B0604020202020204" pitchFamily="34" charset="0"/>
              <a:sym typeface="Arial" panose="020B0604020202020204" pitchFamily="34" charset="0"/>
            </a:endParaRPr>
          </a:p>
        </p:txBody>
      </p:sp>
      <p:grpSp>
        <p:nvGrpSpPr>
          <p:cNvPr id="4" name="组合 3"/>
          <p:cNvGrpSpPr/>
          <p:nvPr/>
        </p:nvGrpSpPr>
        <p:grpSpPr>
          <a:xfrm>
            <a:off x="1545021" y="980408"/>
            <a:ext cx="9333185" cy="5557326"/>
            <a:chOff x="2030496" y="975641"/>
            <a:chExt cx="8639763" cy="5329358"/>
          </a:xfrm>
        </p:grpSpPr>
        <p:grpSp>
          <p:nvGrpSpPr>
            <p:cNvPr id="5" name="组合 7"/>
            <p:cNvGrpSpPr/>
            <p:nvPr/>
          </p:nvGrpSpPr>
          <p:grpSpPr bwMode="auto">
            <a:xfrm>
              <a:off x="2477536" y="1773206"/>
              <a:ext cx="8016617" cy="1149033"/>
              <a:chOff x="1401634" y="2145871"/>
              <a:chExt cx="7568941" cy="1120646"/>
            </a:xfrm>
          </p:grpSpPr>
          <p:sp>
            <p:nvSpPr>
              <p:cNvPr id="14" name="文本框 1"/>
              <p:cNvSpPr>
                <a:spLocks noChangeArrowheads="1"/>
              </p:cNvSpPr>
              <p:nvPr/>
            </p:nvSpPr>
            <p:spPr bwMode="auto">
              <a:xfrm>
                <a:off x="2036116" y="2145871"/>
                <a:ext cx="6934459" cy="1120646"/>
              </a:xfrm>
              <a:prstGeom prst="rect">
                <a:avLst/>
              </a:prstGeom>
              <a:noFill/>
              <a:ln w="9525">
                <a:noFill/>
                <a:miter lim="800000"/>
              </a:ln>
            </p:spPr>
            <p:txBody>
              <a:bodyPr>
                <a:spAutoFit/>
              </a:bodyPr>
              <a:lstStyle/>
              <a:p>
                <a:r>
                  <a:rPr lang="zh-CN" altLang="en-US" sz="2700" b="1" dirty="0">
                    <a:latin typeface="Times New Roman" panose="02020603050405020304" pitchFamily="18" charset="0"/>
                    <a:ea typeface="微软雅黑" panose="020B0503020204020204" charset="-122"/>
                    <a:cs typeface="Times New Roman" panose="02020603050405020304" pitchFamily="18" charset="0"/>
                  </a:rPr>
                  <a:t>有效期内高新技术企业</a:t>
                </a:r>
                <a:endParaRPr lang="en-US" altLang="zh-CN" sz="2700" b="1" dirty="0">
                  <a:latin typeface="Times New Roman" panose="02020603050405020304" pitchFamily="18" charset="0"/>
                  <a:ea typeface="微软雅黑" panose="020B0503020204020204" charset="-122"/>
                  <a:cs typeface="Times New Roman" panose="02020603050405020304" pitchFamily="18" charset="0"/>
                </a:endParaRPr>
              </a:p>
              <a:p>
                <a:pPr>
                  <a:lnSpc>
                    <a:spcPts val="2465"/>
                  </a:lnSpc>
                </a:pPr>
                <a:r>
                  <a:rPr lang="zh-CN" altLang="en-US" dirty="0">
                    <a:latin typeface="Times New Roman" panose="02020603050405020304" pitchFamily="18" charset="0"/>
                    <a:ea typeface="微软雅黑" panose="020B0503020204020204" charset="-122"/>
                    <a:cs typeface="Times New Roman" panose="02020603050405020304" pitchFamily="18" charset="0"/>
                  </a:rPr>
                  <a:t>符合科技型中小企业条件（规模、人员、年销售收入、资产总额等基本指标</a:t>
                </a:r>
                <a:r>
                  <a:rPr lang="zh-CN" altLang="en-US" dirty="0" smtClean="0">
                    <a:latin typeface="Times New Roman" panose="02020603050405020304" pitchFamily="18" charset="0"/>
                    <a:ea typeface="微软雅黑" panose="020B0503020204020204" charset="-122"/>
                    <a:cs typeface="Times New Roman" panose="02020603050405020304" pitchFamily="18" charset="0"/>
                  </a:rPr>
                  <a:t>）</a:t>
                </a:r>
                <a:r>
                  <a:rPr lang="zh-CN" altLang="en-US"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免</a:t>
                </a:r>
                <a:r>
                  <a:rPr lang="zh-CN" altLang="en-US" dirty="0">
                    <a:solidFill>
                      <a:srgbClr val="FF0000"/>
                    </a:solidFill>
                    <a:latin typeface="Times New Roman" panose="02020603050405020304" pitchFamily="18" charset="0"/>
                    <a:ea typeface="微软雅黑" panose="020B0503020204020204" charset="-122"/>
                    <a:cs typeface="Times New Roman" panose="02020603050405020304" pitchFamily="18" charset="0"/>
                  </a:rPr>
                  <a:t>评不等于免填</a:t>
                </a:r>
                <a:r>
                  <a:rPr lang="zh-CN" altLang="en-US" dirty="0">
                    <a:latin typeface="Times New Roman" panose="02020603050405020304" pitchFamily="18" charset="0"/>
                    <a:ea typeface="微软雅黑" panose="020B0503020204020204" charset="-122"/>
                    <a:cs typeface="Times New Roman" panose="02020603050405020304" pitchFamily="18" charset="0"/>
                  </a:rPr>
                  <a:t>。</a:t>
                </a:r>
                <a:endParaRPr lang="zh-CN" altLang="en-US" dirty="0">
                  <a:latin typeface="Times New Roman" panose="02020603050405020304" pitchFamily="18" charset="0"/>
                  <a:ea typeface="微软雅黑" panose="020B0503020204020204" charset="-122"/>
                  <a:cs typeface="Times New Roman" panose="02020603050405020304" pitchFamily="18" charset="0"/>
                </a:endParaRPr>
              </a:p>
            </p:txBody>
          </p:sp>
          <p:sp>
            <p:nvSpPr>
              <p:cNvPr id="15" name="矩形 14"/>
              <p:cNvSpPr/>
              <p:nvPr/>
            </p:nvSpPr>
            <p:spPr>
              <a:xfrm>
                <a:off x="1401634" y="2212479"/>
                <a:ext cx="607560" cy="582109"/>
              </a:xfrm>
              <a:prstGeom prst="rect">
                <a:avLst/>
              </a:prstGeom>
              <a:solidFill>
                <a:srgbClr val="00B0F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300">
                    <a:solidFill>
                      <a:srgbClr val="FFFFFF"/>
                    </a:solidFill>
                    <a:latin typeface="Times New Roman" panose="02020603050405020304" pitchFamily="18" charset="0"/>
                    <a:cs typeface="Times New Roman" panose="02020603050405020304" pitchFamily="18" charset="0"/>
                  </a:rPr>
                  <a:t>1</a:t>
                </a:r>
                <a:endParaRPr lang="en-US" altLang="zh-CN" sz="2300">
                  <a:solidFill>
                    <a:srgbClr val="FFFFFF"/>
                  </a:solidFill>
                  <a:latin typeface="Times New Roman" panose="02020603050405020304" pitchFamily="18" charset="0"/>
                  <a:cs typeface="Times New Roman" panose="02020603050405020304" pitchFamily="18" charset="0"/>
                </a:endParaRPr>
              </a:p>
            </p:txBody>
          </p:sp>
        </p:grpSp>
        <p:sp>
          <p:nvSpPr>
            <p:cNvPr id="6" name="文本框 1"/>
            <p:cNvSpPr>
              <a:spLocks noChangeArrowheads="1"/>
            </p:cNvSpPr>
            <p:nvPr/>
          </p:nvSpPr>
          <p:spPr bwMode="auto">
            <a:xfrm>
              <a:off x="3280669" y="3900701"/>
              <a:ext cx="7279075" cy="1143975"/>
            </a:xfrm>
            <a:prstGeom prst="rect">
              <a:avLst/>
            </a:prstGeom>
            <a:noFill/>
            <a:ln w="9525">
              <a:noFill/>
              <a:miter lim="800000"/>
            </a:ln>
          </p:spPr>
          <p:txBody>
            <a:bodyPr lIns="86694" tIns="43347" rIns="86694" bIns="43347">
              <a:spAutoFit/>
            </a:bodyPr>
            <a:lstStyle/>
            <a:p>
              <a:r>
                <a:rPr lang="zh-CN" altLang="en-US" sz="2700" b="1" dirty="0">
                  <a:latin typeface="Times New Roman" panose="02020603050405020304" pitchFamily="18" charset="0"/>
                  <a:ea typeface="微软雅黑" panose="020B0503020204020204" charset="-122"/>
                  <a:cs typeface="Times New Roman" panose="02020603050405020304" pitchFamily="18" charset="0"/>
                </a:rPr>
                <a:t>拥有省部级以上研发机构</a:t>
              </a:r>
              <a:endParaRPr lang="en-US" altLang="zh-CN" sz="2700" b="1" dirty="0">
                <a:latin typeface="Times New Roman" panose="02020603050405020304" pitchFamily="18" charset="0"/>
                <a:ea typeface="微软雅黑" panose="020B0503020204020204" charset="-122"/>
                <a:cs typeface="Times New Roman" panose="02020603050405020304" pitchFamily="18" charset="0"/>
              </a:endParaRPr>
            </a:p>
            <a:p>
              <a:pPr>
                <a:lnSpc>
                  <a:spcPts val="2465"/>
                </a:lnSpc>
              </a:pPr>
              <a:r>
                <a:rPr lang="zh-CN" altLang="en-US" dirty="0">
                  <a:latin typeface="Times New Roman" panose="02020603050405020304" pitchFamily="18" charset="0"/>
                  <a:ea typeface="微软雅黑" panose="020B0503020204020204" charset="-122"/>
                  <a:cs typeface="Times New Roman" panose="02020603050405020304" pitchFamily="18" charset="0"/>
                </a:rPr>
                <a:t>国家（省、部）重点实验室、工程技术研究中心、工程实验室、工程研究中心、企业技术中心、国际联合研究中心等。</a:t>
              </a:r>
              <a:endParaRPr lang="zh-CN" altLang="en-US" dirty="0">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1"/>
            <p:cNvSpPr>
              <a:spLocks noChangeArrowheads="1"/>
            </p:cNvSpPr>
            <p:nvPr/>
          </p:nvSpPr>
          <p:spPr bwMode="auto">
            <a:xfrm>
              <a:off x="3204470" y="2850400"/>
              <a:ext cx="7209837" cy="1143975"/>
            </a:xfrm>
            <a:prstGeom prst="rect">
              <a:avLst/>
            </a:prstGeom>
            <a:noFill/>
            <a:ln w="9525">
              <a:noFill/>
              <a:miter lim="800000"/>
            </a:ln>
          </p:spPr>
          <p:txBody>
            <a:bodyPr lIns="86694" tIns="43347" rIns="86694" bIns="43347">
              <a:spAutoFit/>
            </a:bodyPr>
            <a:lstStyle/>
            <a:p>
              <a:r>
                <a:rPr lang="zh-CN" altLang="en-US" sz="2700" b="1" dirty="0">
                  <a:latin typeface="Times New Roman" panose="02020603050405020304" pitchFamily="18" charset="0"/>
                  <a:ea typeface="微软雅黑" panose="020B0503020204020204" charset="-122"/>
                  <a:cs typeface="Times New Roman" panose="02020603050405020304" pitchFamily="18" charset="0"/>
                </a:rPr>
                <a:t>近五年获国家级科技奖励且排名前三</a:t>
              </a:r>
              <a:endParaRPr lang="en-US" altLang="zh-CN" sz="27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a:lnSpc>
                  <a:spcPts val="2465"/>
                </a:lnSpc>
              </a:pPr>
              <a:r>
                <a:rPr lang="zh-CN" altLang="en-US" dirty="0">
                  <a:latin typeface="Times New Roman" panose="02020603050405020304" pitchFamily="18" charset="0"/>
                  <a:ea typeface="微软雅黑" panose="020B0503020204020204" charset="-122"/>
                  <a:cs typeface="Times New Roman" panose="02020603050405020304" pitchFamily="18" charset="0"/>
                </a:rPr>
                <a:t>国家最高科学技术奖、国家自然科学奖、国家技术发明奖、国家科学技术进步奖、中华人民共和国国际科学技术合作奖等。</a:t>
              </a:r>
              <a:endParaRPr lang="zh-CN" altLang="en-US" dirty="0">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1"/>
            <p:cNvSpPr>
              <a:spLocks noChangeArrowheads="1"/>
            </p:cNvSpPr>
            <p:nvPr/>
          </p:nvSpPr>
          <p:spPr bwMode="auto">
            <a:xfrm>
              <a:off x="3118744" y="5075196"/>
              <a:ext cx="7551515" cy="1229803"/>
            </a:xfrm>
            <a:prstGeom prst="rect">
              <a:avLst/>
            </a:prstGeom>
            <a:noFill/>
            <a:ln w="9525">
              <a:noFill/>
              <a:miter lim="800000"/>
            </a:ln>
          </p:spPr>
          <p:txBody>
            <a:bodyPr lIns="86694" tIns="43347" rIns="86694" bIns="43347">
              <a:spAutoFit/>
            </a:bodyPr>
            <a:lstStyle/>
            <a:p>
              <a:r>
                <a:rPr lang="zh-CN" altLang="en-US" sz="2700" b="1" dirty="0">
                  <a:latin typeface="Times New Roman" panose="02020603050405020304" pitchFamily="18" charset="0"/>
                  <a:ea typeface="微软雅黑" panose="020B0503020204020204" charset="-122"/>
                  <a:cs typeface="Times New Roman" panose="02020603050405020304" pitchFamily="18" charset="0"/>
                </a:rPr>
                <a:t>近五年主导制定过国际标准、国家标准或行业标准，企业应排名标准起草单位前五名</a:t>
              </a:r>
              <a:endParaRPr lang="en-US" altLang="zh-CN" sz="27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a:lnSpc>
                  <a:spcPts val="2465"/>
                </a:lnSpc>
              </a:pPr>
              <a:r>
                <a:rPr lang="zh-CN" altLang="en-US" dirty="0">
                  <a:latin typeface="Times New Roman" panose="02020603050405020304" pitchFamily="18" charset="0"/>
                  <a:ea typeface="微软雅黑" panose="020B0503020204020204" charset="-122"/>
                  <a:cs typeface="Times New Roman" panose="02020603050405020304" pitchFamily="18" charset="0"/>
                </a:rPr>
                <a:t>近五年包括填报当年。</a:t>
              </a:r>
              <a:endParaRPr lang="zh-CN" altLang="en-US" dirty="0">
                <a:latin typeface="Times New Roman" panose="02020603050405020304" pitchFamily="18" charset="0"/>
                <a:ea typeface="微软雅黑" panose="020B0503020204020204" charset="-122"/>
                <a:cs typeface="Times New Roman" panose="02020603050405020304" pitchFamily="18" charset="0"/>
              </a:endParaRPr>
            </a:p>
          </p:txBody>
        </p:sp>
        <p:sp>
          <p:nvSpPr>
            <p:cNvPr id="9" name="文本框 1"/>
            <p:cNvSpPr>
              <a:spLocks noChangeArrowheads="1"/>
            </p:cNvSpPr>
            <p:nvPr/>
          </p:nvSpPr>
          <p:spPr bwMode="auto">
            <a:xfrm>
              <a:off x="3256234" y="975641"/>
              <a:ext cx="6504402" cy="585707"/>
            </a:xfrm>
            <a:prstGeom prst="rect">
              <a:avLst/>
            </a:prstGeom>
            <a:noFill/>
            <a:ln w="9525">
              <a:noFill/>
              <a:miter lim="800000"/>
            </a:ln>
          </p:spPr>
          <p:txBody>
            <a:bodyPr wrap="square" lIns="86694" tIns="43347" rIns="86694" bIns="43347">
              <a:spAutoFit/>
            </a:bodyPr>
            <a:lstStyle/>
            <a:p>
              <a:r>
                <a:rPr lang="zh-CN" altLang="en-US" sz="3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科技型中小企业评价四大“直通车”</a:t>
              </a:r>
              <a:endParaRPr lang="zh-CN" altLang="en-US" sz="3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cxnSp>
          <p:nvCxnSpPr>
            <p:cNvPr id="10" name="直接连接符 9"/>
            <p:cNvCxnSpPr/>
            <p:nvPr/>
          </p:nvCxnSpPr>
          <p:spPr>
            <a:xfrm>
              <a:off x="2030496" y="1652784"/>
              <a:ext cx="8365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auto">
            <a:xfrm>
              <a:off x="2477465" y="3993030"/>
              <a:ext cx="643539" cy="596696"/>
            </a:xfrm>
            <a:prstGeom prst="rect">
              <a:avLst/>
            </a:prstGeom>
            <a:solidFill>
              <a:srgbClr val="00B0F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r>
                <a:rPr lang="en-US" altLang="zh-CN" sz="2300">
                  <a:solidFill>
                    <a:srgbClr val="FFFFFF"/>
                  </a:solidFill>
                  <a:latin typeface="Times New Roman" panose="02020603050405020304" pitchFamily="18" charset="0"/>
                  <a:cs typeface="Times New Roman" panose="02020603050405020304" pitchFamily="18" charset="0"/>
                </a:rPr>
                <a:t>3</a:t>
              </a:r>
              <a:endParaRPr lang="en-US" altLang="zh-CN" sz="2300">
                <a:solidFill>
                  <a:srgbClr val="FFFFFF"/>
                </a:solidFill>
                <a:latin typeface="Times New Roman" panose="02020603050405020304" pitchFamily="18" charset="0"/>
                <a:cs typeface="Times New Roman" panose="02020603050405020304" pitchFamily="18" charset="0"/>
              </a:endParaRPr>
            </a:p>
          </p:txBody>
        </p:sp>
        <p:sp>
          <p:nvSpPr>
            <p:cNvPr id="12" name="矩形 11"/>
            <p:cNvSpPr/>
            <p:nvPr/>
          </p:nvSpPr>
          <p:spPr bwMode="auto">
            <a:xfrm>
              <a:off x="2477465" y="2900582"/>
              <a:ext cx="643539" cy="596696"/>
            </a:xfrm>
            <a:prstGeom prst="rect">
              <a:avLst/>
            </a:prstGeom>
            <a:solidFill>
              <a:srgbClr val="00B0F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r>
                <a:rPr lang="en-US" altLang="zh-CN" sz="2300">
                  <a:solidFill>
                    <a:srgbClr val="FFFFFF"/>
                  </a:solidFill>
                  <a:latin typeface="Times New Roman" panose="02020603050405020304" pitchFamily="18" charset="0"/>
                  <a:cs typeface="Times New Roman" panose="02020603050405020304" pitchFamily="18" charset="0"/>
                </a:rPr>
                <a:t>2</a:t>
              </a:r>
              <a:endParaRPr lang="en-US" altLang="zh-CN" sz="2300">
                <a:solidFill>
                  <a:srgbClr val="FFFFFF"/>
                </a:solidFill>
                <a:latin typeface="Times New Roman" panose="02020603050405020304" pitchFamily="18" charset="0"/>
                <a:cs typeface="Times New Roman" panose="02020603050405020304" pitchFamily="18" charset="0"/>
              </a:endParaRPr>
            </a:p>
          </p:txBody>
        </p:sp>
        <p:sp>
          <p:nvSpPr>
            <p:cNvPr id="13" name="矩形 12"/>
            <p:cNvSpPr/>
            <p:nvPr/>
          </p:nvSpPr>
          <p:spPr bwMode="auto">
            <a:xfrm>
              <a:off x="2477465" y="5085478"/>
              <a:ext cx="643539" cy="596696"/>
            </a:xfrm>
            <a:prstGeom prst="rect">
              <a:avLst/>
            </a:prstGeom>
            <a:solidFill>
              <a:srgbClr val="00B0F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r>
                <a:rPr lang="en-US" altLang="zh-CN" sz="2300">
                  <a:solidFill>
                    <a:srgbClr val="FFFFFF"/>
                  </a:solidFill>
                  <a:latin typeface="Times New Roman" panose="02020603050405020304" pitchFamily="18" charset="0"/>
                  <a:cs typeface="Times New Roman" panose="02020603050405020304" pitchFamily="18" charset="0"/>
                </a:rPr>
                <a:t>4</a:t>
              </a:r>
              <a:endParaRPr lang="en-US" altLang="zh-CN" sz="2300">
                <a:solidFill>
                  <a:srgbClr val="FFFFFF"/>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991190" y="3244112"/>
          <a:ext cx="4902200" cy="2778125"/>
        </p:xfrm>
        <a:graphic>
          <a:graphicData uri="http://schemas.openxmlformats.org/presentationml/2006/ole">
            <mc:AlternateContent xmlns:mc="http://schemas.openxmlformats.org/markup-compatibility/2006">
              <mc:Choice xmlns:v="urn:schemas-microsoft-com:vml" Requires="v">
                <p:oleObj spid="_x0000_s1243" name="" r:id="rId1" imgW="4961255" imgH="2811780" progId="">
                  <p:embed/>
                </p:oleObj>
              </mc:Choice>
              <mc:Fallback>
                <p:oleObj name="" r:id="rId1" imgW="4961255" imgH="2811780" progId="">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190" y="3244112"/>
                        <a:ext cx="4902200" cy="2778125"/>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a:spLocks noChangeArrowheads="1"/>
          </p:cNvSpPr>
          <p:nvPr/>
        </p:nvSpPr>
        <p:spPr bwMode="auto">
          <a:xfrm>
            <a:off x="1386205" y="1172845"/>
            <a:ext cx="9772650" cy="2922905"/>
          </a:xfrm>
          <a:prstGeom prst="rect">
            <a:avLst/>
          </a:prstGeom>
          <a:noFill/>
          <a:ln w="9525">
            <a:noFill/>
            <a:miter lim="800000"/>
          </a:ln>
        </p:spPr>
        <p:txBody>
          <a:bodyPr wrap="square">
            <a:spAutoFit/>
          </a:bodyPr>
          <a:lstStyle/>
          <a:p>
            <a:pPr algn="ctr">
              <a:spcBef>
                <a:spcPct val="50000"/>
              </a:spcBef>
            </a:pPr>
            <a:r>
              <a:rPr lang="zh-CN" altLang="en-US" sz="4000" b="1" dirty="0">
                <a:solidFill>
                  <a:schemeClr val="accent5"/>
                </a:solidFill>
                <a:ea typeface="黑体" panose="02010609060101010101" pitchFamily="49" charset="-122"/>
              </a:rPr>
              <a:t>咨询电话：</a:t>
            </a:r>
            <a:r>
              <a:rPr lang="en-US" altLang="zh-CN" sz="4000" b="1" dirty="0">
                <a:solidFill>
                  <a:schemeClr val="accent5"/>
                </a:solidFill>
                <a:ea typeface="黑体" panose="02010609060101010101" pitchFamily="49" charset="-122"/>
              </a:rPr>
              <a:t>88988819  18817176521</a:t>
            </a:r>
            <a:endParaRPr lang="zh-CN" altLang="en-US" sz="4000" b="1" dirty="0">
              <a:solidFill>
                <a:schemeClr val="accent5"/>
              </a:solidFill>
              <a:ea typeface="黑体" panose="02010609060101010101" pitchFamily="49" charset="-122"/>
            </a:endParaRPr>
          </a:p>
          <a:p>
            <a:pPr algn="ctr">
              <a:spcBef>
                <a:spcPct val="50000"/>
              </a:spcBef>
            </a:pPr>
            <a:r>
              <a:rPr lang="zh-CN" altLang="en-US" sz="6000" b="1" dirty="0">
                <a:solidFill>
                  <a:schemeClr val="accent5"/>
                </a:solidFill>
                <a:ea typeface="黑体" panose="02010609060101010101" pitchFamily="49" charset="-122"/>
              </a:rPr>
              <a:t>   谢谢大家！</a:t>
            </a:r>
            <a:endParaRPr lang="zh-CN" altLang="en-US" sz="6000" b="1" dirty="0">
              <a:solidFill>
                <a:schemeClr val="accent5"/>
              </a:solidFill>
              <a:ea typeface="黑体" panose="02010609060101010101" pitchFamily="49" charset="-122"/>
            </a:endParaRPr>
          </a:p>
          <a:p>
            <a:pPr algn="ctr">
              <a:spcBef>
                <a:spcPct val="50000"/>
              </a:spcBef>
            </a:pPr>
            <a:endParaRPr lang="zh-CN" altLang="en-US" sz="3600" b="1" dirty="0">
              <a:solidFill>
                <a:schemeClr val="bg1"/>
              </a:solidFill>
              <a:ea typeface="黑体" panose="02010609060101010101" pitchFamily="49"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2565294" y="2630946"/>
            <a:ext cx="3542477" cy="1200329"/>
          </a:xfrm>
          <a:prstGeom prst="rect">
            <a:avLst/>
          </a:prstGeom>
          <a:noFill/>
        </p:spPr>
        <p:txBody>
          <a:bodyPr wrap="square" rtlCol="0" anchor="ctr" anchorCtr="0">
            <a:normAutofit/>
          </a:bodyPr>
          <a:lstStyle/>
          <a:p>
            <a:r>
              <a:rPr lang="en-US" altLang="zh-CN" sz="7200" b="1" smtClean="0">
                <a:solidFill>
                  <a:srgbClr val="FFFFFF"/>
                </a:solidFill>
              </a:rPr>
              <a:t>part 01</a:t>
            </a:r>
            <a:endParaRPr lang="en-US" altLang="zh-CN" sz="7200" b="1" smtClean="0">
              <a:solidFill>
                <a:srgbClr val="FFFFFF"/>
              </a:solidFill>
            </a:endParaRPr>
          </a:p>
        </p:txBody>
      </p:sp>
      <p:sp>
        <p:nvSpPr>
          <p:cNvPr id="3" name="标题 2"/>
          <p:cNvSpPr>
            <a:spLocks noGrp="1"/>
          </p:cNvSpPr>
          <p:nvPr>
            <p:ph type="title"/>
            <p:custDataLst>
              <p:tags r:id="rId2"/>
            </p:custDataLst>
          </p:nvPr>
        </p:nvSpPr>
        <p:spPr>
          <a:xfrm>
            <a:off x="6109200" y="2869200"/>
            <a:ext cx="4982400" cy="741600"/>
          </a:xfrm>
        </p:spPr>
        <p:txBody>
          <a:bodyPr/>
          <a:lstStyle/>
          <a:p>
            <a:r>
              <a:rPr lang="zh-CN" altLang="en-US" dirty="0" smtClean="0">
                <a:latin typeface="+mj-lt"/>
                <a:ea typeface="+mj-ea"/>
                <a:cs typeface="+mj-cs"/>
              </a:rPr>
              <a:t>政策解读</a:t>
            </a:r>
            <a:endParaRPr lang="zh-CN" altLang="en-US" dirty="0">
              <a:latin typeface="+mj-lt"/>
              <a:ea typeface="+mj-ea"/>
              <a:cs typeface="+mj-cs"/>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94169" y="403857"/>
            <a:ext cx="4463981" cy="529569"/>
          </a:xfrm>
        </p:spPr>
        <p:txBody>
          <a:bodyPr>
            <a:noAutofit/>
          </a:bodyPr>
          <a:lstStyle/>
          <a:p>
            <a:r>
              <a:rPr lang="zh-CN" altLang="en-US" sz="2800" dirty="0" smtClean="0"/>
              <a:t>一、政策依据</a:t>
            </a:r>
            <a:endParaRPr lang="zh-CN" altLang="en-US" sz="2800" dirty="0"/>
          </a:p>
        </p:txBody>
      </p:sp>
      <p:grpSp>
        <p:nvGrpSpPr>
          <p:cNvPr id="14" name="组合 13"/>
          <p:cNvGrpSpPr/>
          <p:nvPr/>
        </p:nvGrpSpPr>
        <p:grpSpPr>
          <a:xfrm>
            <a:off x="1130939" y="758892"/>
            <a:ext cx="10613648" cy="4895288"/>
            <a:chOff x="1130939" y="758892"/>
            <a:chExt cx="10613648" cy="4895288"/>
          </a:xfrm>
        </p:grpSpPr>
        <p:grpSp>
          <p:nvGrpSpPr>
            <p:cNvPr id="3" name="b543c41d-ff37-44c0-a1d4-a4d58773fd17"/>
            <p:cNvGrpSpPr>
              <a:grpSpLocks noChangeAspect="1"/>
            </p:cNvGrpSpPr>
            <p:nvPr/>
          </p:nvGrpSpPr>
          <p:grpSpPr>
            <a:xfrm>
              <a:off x="1130939" y="758892"/>
              <a:ext cx="9174480" cy="4454313"/>
              <a:chOff x="3383162" y="2059397"/>
              <a:chExt cx="5425675" cy="3547922"/>
            </a:xfrm>
          </p:grpSpPr>
          <p:grpSp>
            <p:nvGrpSpPr>
              <p:cNvPr id="4" name="Group 13"/>
              <p:cNvGrpSpPr/>
              <p:nvPr/>
            </p:nvGrpSpPr>
            <p:grpSpPr>
              <a:xfrm>
                <a:off x="3383162" y="2059397"/>
                <a:ext cx="5425675" cy="3547922"/>
                <a:chOff x="3383162" y="2059397"/>
                <a:chExt cx="5425675" cy="3547922"/>
              </a:xfrm>
            </p:grpSpPr>
            <p:sp>
              <p:nvSpPr>
                <p:cNvPr id="7" name="Rectangle: Rounded Corners 14"/>
                <p:cNvSpPr/>
                <p:nvPr/>
              </p:nvSpPr>
              <p:spPr>
                <a:xfrm>
                  <a:off x="3383162" y="2657784"/>
                  <a:ext cx="2229530" cy="1838896"/>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2400"/>
                </a:p>
              </p:txBody>
            </p:sp>
            <p:sp>
              <p:nvSpPr>
                <p:cNvPr id="8" name="Shape 15"/>
                <p:cNvSpPr/>
                <p:nvPr/>
              </p:nvSpPr>
              <p:spPr>
                <a:xfrm>
                  <a:off x="4605294" y="2985111"/>
                  <a:ext cx="2622208" cy="2622208"/>
                </a:xfrm>
                <a:prstGeom prst="leftCircularArrow">
                  <a:avLst>
                    <a:gd name="adj1" fmla="val 3773"/>
                    <a:gd name="adj2" fmla="val 471256"/>
                    <a:gd name="adj3" fmla="val 2246767"/>
                    <a:gd name="adj4" fmla="val 9024489"/>
                    <a:gd name="adj5" fmla="val 4402"/>
                  </a:avLst>
                </a:prstGeom>
                <a:solidFill>
                  <a:schemeClr val="accent3"/>
                </a:solidFill>
                <a:ln>
                  <a:noFill/>
                </a:ln>
              </p:spPr>
              <p:style>
                <a:lnRef idx="0">
                  <a:scrgbClr r="0" g="0" b="0"/>
                </a:lnRef>
                <a:fillRef idx="1">
                  <a:scrgbClr r="0" g="0" b="0"/>
                </a:fillRef>
                <a:effectRef idx="0">
                  <a:schemeClr val="accent2">
                    <a:hueOff val="0"/>
                    <a:satOff val="0"/>
                    <a:lumOff val="0"/>
                    <a:alphaOff val="0"/>
                  </a:schemeClr>
                </a:effectRef>
                <a:fontRef idx="minor">
                  <a:schemeClr val="lt1"/>
                </a:fontRef>
              </p:style>
              <p:txBody>
                <a:bodyPr anchor="ctr"/>
                <a:lstStyle/>
                <a:p>
                  <a:pPr algn="ctr"/>
                  <a:endParaRPr sz="2400"/>
                </a:p>
              </p:txBody>
            </p:sp>
            <p:sp>
              <p:nvSpPr>
                <p:cNvPr id="9" name="Freeform: Shape 16"/>
                <p:cNvSpPr/>
                <p:nvPr/>
              </p:nvSpPr>
              <p:spPr>
                <a:xfrm>
                  <a:off x="3878488" y="4102773"/>
                  <a:ext cx="1981678" cy="938739"/>
                </a:xfrm>
                <a:custGeom>
                  <a:avLst/>
                  <a:gdLst>
                    <a:gd name="connsiteX0" fmla="*/ 0 w 1981805"/>
                    <a:gd name="connsiteY0" fmla="*/ 78810 h 788098"/>
                    <a:gd name="connsiteX1" fmla="*/ 78810 w 1981805"/>
                    <a:gd name="connsiteY1" fmla="*/ 0 h 788098"/>
                    <a:gd name="connsiteX2" fmla="*/ 1902995 w 1981805"/>
                    <a:gd name="connsiteY2" fmla="*/ 0 h 788098"/>
                    <a:gd name="connsiteX3" fmla="*/ 1981805 w 1981805"/>
                    <a:gd name="connsiteY3" fmla="*/ 78810 h 788098"/>
                    <a:gd name="connsiteX4" fmla="*/ 1981805 w 1981805"/>
                    <a:gd name="connsiteY4" fmla="*/ 709288 h 788098"/>
                    <a:gd name="connsiteX5" fmla="*/ 1902995 w 1981805"/>
                    <a:gd name="connsiteY5" fmla="*/ 788098 h 788098"/>
                    <a:gd name="connsiteX6" fmla="*/ 78810 w 1981805"/>
                    <a:gd name="connsiteY6" fmla="*/ 788098 h 788098"/>
                    <a:gd name="connsiteX7" fmla="*/ 0 w 1981805"/>
                    <a:gd name="connsiteY7" fmla="*/ 709288 h 788098"/>
                    <a:gd name="connsiteX8" fmla="*/ 0 w 1981805"/>
                    <a:gd name="connsiteY8" fmla="*/ 78810 h 78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805" h="788098">
                      <a:moveTo>
                        <a:pt x="0" y="78810"/>
                      </a:moveTo>
                      <a:cubicBezTo>
                        <a:pt x="0" y="35284"/>
                        <a:pt x="35284" y="0"/>
                        <a:pt x="78810" y="0"/>
                      </a:cubicBezTo>
                      <a:lnTo>
                        <a:pt x="1902995" y="0"/>
                      </a:lnTo>
                      <a:cubicBezTo>
                        <a:pt x="1946521" y="0"/>
                        <a:pt x="1981805" y="35284"/>
                        <a:pt x="1981805" y="78810"/>
                      </a:cubicBezTo>
                      <a:lnTo>
                        <a:pt x="1981805" y="709288"/>
                      </a:lnTo>
                      <a:cubicBezTo>
                        <a:pt x="1981805" y="752814"/>
                        <a:pt x="1946521" y="788098"/>
                        <a:pt x="1902995" y="788098"/>
                      </a:cubicBezTo>
                      <a:lnTo>
                        <a:pt x="78810" y="788098"/>
                      </a:lnTo>
                      <a:cubicBezTo>
                        <a:pt x="35284" y="788098"/>
                        <a:pt x="0" y="752814"/>
                        <a:pt x="0" y="709288"/>
                      </a:cubicBezTo>
                      <a:lnTo>
                        <a:pt x="0" y="78810"/>
                      </a:lnTo>
                      <a:close/>
                    </a:path>
                  </a:pathLst>
                </a:custGeom>
                <a:solidFill>
                  <a:schemeClr val="accent3"/>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none" lIns="71417" tIns="57870" rIns="71417" bIns="57870" anchor="ctr" anchorCtr="0">
                  <a:normAutofit/>
                </a:bodyPr>
                <a:lstStyle/>
                <a:p>
                  <a:pPr marL="0" lvl="0" indent="0" algn="ctr" defTabSz="711200">
                    <a:spcBef>
                      <a:spcPct val="0"/>
                    </a:spcBef>
                    <a:spcAft>
                      <a:spcPct val="0"/>
                    </a:spcAft>
                    <a:buNone/>
                  </a:pPr>
                  <a:r>
                    <a:rPr lang="zh-CN" altLang="en-US" sz="2800" b="1" kern="1200" dirty="0">
                      <a:solidFill>
                        <a:schemeClr val="bg1"/>
                      </a:solidFill>
                      <a:latin typeface="微软雅黑" panose="020B0503020204020204" charset="-122"/>
                      <a:ea typeface="微软雅黑" panose="020B0503020204020204" charset="-122"/>
                    </a:rPr>
                    <a:t>高新技术企业认定</a:t>
                  </a:r>
                  <a:endParaRPr lang="zh-CN" altLang="en-US" sz="2800" b="1" kern="1200" dirty="0">
                    <a:solidFill>
                      <a:schemeClr val="bg1"/>
                    </a:solidFill>
                    <a:latin typeface="微软雅黑" panose="020B0503020204020204" charset="-122"/>
                    <a:ea typeface="微软雅黑" panose="020B0503020204020204" charset="-122"/>
                  </a:endParaRPr>
                </a:p>
                <a:p>
                  <a:pPr marL="0" lvl="0" indent="0" algn="ctr" defTabSz="711200">
                    <a:spcBef>
                      <a:spcPct val="0"/>
                    </a:spcBef>
                    <a:spcAft>
                      <a:spcPct val="0"/>
                    </a:spcAft>
                    <a:buNone/>
                  </a:pPr>
                  <a:r>
                    <a:rPr lang="zh-CN" altLang="en-US" sz="2800" b="1" kern="1200" dirty="0">
                      <a:solidFill>
                        <a:schemeClr val="bg1"/>
                      </a:solidFill>
                      <a:latin typeface="微软雅黑" panose="020B0503020204020204" charset="-122"/>
                      <a:ea typeface="微软雅黑" panose="020B0503020204020204" charset="-122"/>
                    </a:rPr>
                    <a:t>管理办法</a:t>
                  </a:r>
                  <a:endParaRPr lang="zh-CN" altLang="en-US" sz="2800" b="1" kern="1200" dirty="0">
                    <a:solidFill>
                      <a:schemeClr val="bg1"/>
                    </a:solidFill>
                    <a:latin typeface="微软雅黑" panose="020B0503020204020204" charset="-122"/>
                    <a:ea typeface="微软雅黑" panose="020B0503020204020204" charset="-122"/>
                  </a:endParaRPr>
                </a:p>
              </p:txBody>
            </p:sp>
            <p:sp>
              <p:nvSpPr>
                <p:cNvPr id="10" name="Rectangle: Rounded Corners 17"/>
                <p:cNvSpPr/>
                <p:nvPr/>
              </p:nvSpPr>
              <p:spPr>
                <a:xfrm>
                  <a:off x="6333083" y="2657784"/>
                  <a:ext cx="2229530" cy="1838896"/>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2400"/>
                </a:p>
              </p:txBody>
            </p:sp>
            <p:sp>
              <p:nvSpPr>
                <p:cNvPr id="11" name="Freeform: Shape 18"/>
                <p:cNvSpPr/>
                <p:nvPr/>
              </p:nvSpPr>
              <p:spPr>
                <a:xfrm>
                  <a:off x="6827159" y="2059397"/>
                  <a:ext cx="1981678" cy="992353"/>
                </a:xfrm>
                <a:custGeom>
                  <a:avLst/>
                  <a:gdLst>
                    <a:gd name="connsiteX0" fmla="*/ 0 w 1981805"/>
                    <a:gd name="connsiteY0" fmla="*/ 78810 h 788098"/>
                    <a:gd name="connsiteX1" fmla="*/ 78810 w 1981805"/>
                    <a:gd name="connsiteY1" fmla="*/ 0 h 788098"/>
                    <a:gd name="connsiteX2" fmla="*/ 1902995 w 1981805"/>
                    <a:gd name="connsiteY2" fmla="*/ 0 h 788098"/>
                    <a:gd name="connsiteX3" fmla="*/ 1981805 w 1981805"/>
                    <a:gd name="connsiteY3" fmla="*/ 78810 h 788098"/>
                    <a:gd name="connsiteX4" fmla="*/ 1981805 w 1981805"/>
                    <a:gd name="connsiteY4" fmla="*/ 709288 h 788098"/>
                    <a:gd name="connsiteX5" fmla="*/ 1902995 w 1981805"/>
                    <a:gd name="connsiteY5" fmla="*/ 788098 h 788098"/>
                    <a:gd name="connsiteX6" fmla="*/ 78810 w 1981805"/>
                    <a:gd name="connsiteY6" fmla="*/ 788098 h 788098"/>
                    <a:gd name="connsiteX7" fmla="*/ 0 w 1981805"/>
                    <a:gd name="connsiteY7" fmla="*/ 709288 h 788098"/>
                    <a:gd name="connsiteX8" fmla="*/ 0 w 1981805"/>
                    <a:gd name="connsiteY8" fmla="*/ 78810 h 78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805" h="788098">
                      <a:moveTo>
                        <a:pt x="0" y="78810"/>
                      </a:moveTo>
                      <a:cubicBezTo>
                        <a:pt x="0" y="35284"/>
                        <a:pt x="35284" y="0"/>
                        <a:pt x="78810" y="0"/>
                      </a:cubicBezTo>
                      <a:lnTo>
                        <a:pt x="1902995" y="0"/>
                      </a:lnTo>
                      <a:cubicBezTo>
                        <a:pt x="1946521" y="0"/>
                        <a:pt x="1981805" y="35284"/>
                        <a:pt x="1981805" y="78810"/>
                      </a:cubicBezTo>
                      <a:lnTo>
                        <a:pt x="1981805" y="709288"/>
                      </a:lnTo>
                      <a:cubicBezTo>
                        <a:pt x="1981805" y="752814"/>
                        <a:pt x="1946521" y="788098"/>
                        <a:pt x="1902995" y="788098"/>
                      </a:cubicBezTo>
                      <a:lnTo>
                        <a:pt x="78810" y="788098"/>
                      </a:lnTo>
                      <a:cubicBezTo>
                        <a:pt x="35284" y="788098"/>
                        <a:pt x="0" y="752814"/>
                        <a:pt x="0" y="709288"/>
                      </a:cubicBezTo>
                      <a:lnTo>
                        <a:pt x="0" y="78810"/>
                      </a:lnTo>
                      <a:close/>
                    </a:path>
                  </a:pathLst>
                </a:custGeom>
                <a:solidFill>
                  <a:schemeClr val="accent5"/>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none" lIns="71417" tIns="57870" rIns="71417" bIns="57870" anchor="ctr" anchorCtr="0">
                  <a:normAutofit/>
                </a:bodyPr>
                <a:lstStyle/>
                <a:p>
                  <a:pPr marL="0" lvl="0" indent="0" algn="ctr" defTabSz="711200">
                    <a:spcBef>
                      <a:spcPct val="0"/>
                    </a:spcBef>
                    <a:spcAft>
                      <a:spcPct val="0"/>
                    </a:spcAft>
                    <a:buNone/>
                  </a:pPr>
                  <a:r>
                    <a:rPr lang="zh-CN" altLang="en-US" sz="2800" b="1" kern="1200" dirty="0">
                      <a:solidFill>
                        <a:schemeClr val="bg1"/>
                      </a:solidFill>
                      <a:latin typeface="微软雅黑" panose="020B0503020204020204" charset="-122"/>
                      <a:ea typeface="微软雅黑" panose="020B0503020204020204" charset="-122"/>
                    </a:rPr>
                    <a:t>高新技术企业认定</a:t>
                  </a:r>
                  <a:endParaRPr lang="zh-CN" altLang="en-US" sz="2800" b="1" kern="1200" dirty="0">
                    <a:solidFill>
                      <a:schemeClr val="bg1"/>
                    </a:solidFill>
                    <a:latin typeface="微软雅黑" panose="020B0503020204020204" charset="-122"/>
                    <a:ea typeface="微软雅黑" panose="020B0503020204020204" charset="-122"/>
                  </a:endParaRPr>
                </a:p>
                <a:p>
                  <a:pPr marL="0" lvl="0" indent="0" algn="ctr" defTabSz="711200">
                    <a:spcBef>
                      <a:spcPct val="0"/>
                    </a:spcBef>
                    <a:spcAft>
                      <a:spcPct val="0"/>
                    </a:spcAft>
                    <a:buNone/>
                  </a:pPr>
                  <a:r>
                    <a:rPr lang="zh-CN" altLang="en-US" sz="2800" b="1" kern="1200" dirty="0">
                      <a:solidFill>
                        <a:schemeClr val="bg1"/>
                      </a:solidFill>
                      <a:latin typeface="微软雅黑" panose="020B0503020204020204" charset="-122"/>
                      <a:ea typeface="微软雅黑" panose="020B0503020204020204" charset="-122"/>
                    </a:rPr>
                    <a:t>管理工作指引</a:t>
                  </a:r>
                  <a:endParaRPr lang="zh-CN" altLang="en-US" sz="2800" b="1" kern="1200" dirty="0">
                    <a:solidFill>
                      <a:schemeClr val="bg1"/>
                    </a:solidFill>
                    <a:latin typeface="微软雅黑" panose="020B0503020204020204" charset="-122"/>
                    <a:ea typeface="微软雅黑" panose="020B0503020204020204" charset="-122"/>
                  </a:endParaRPr>
                </a:p>
              </p:txBody>
            </p:sp>
          </p:grpSp>
          <p:sp>
            <p:nvSpPr>
              <p:cNvPr id="5" name="Rectangle 10"/>
              <p:cNvSpPr/>
              <p:nvPr/>
            </p:nvSpPr>
            <p:spPr>
              <a:xfrm>
                <a:off x="3438741" y="2799557"/>
                <a:ext cx="2118497" cy="1243417"/>
              </a:xfrm>
              <a:prstGeom prst="rect">
                <a:avLst/>
              </a:prstGeom>
            </p:spPr>
            <p:txBody>
              <a:bodyPr wrap="square" lIns="0" tIns="0" rIns="0" bIns="0">
                <a:normAutofit fontScale="90000" lnSpcReduction="10000"/>
              </a:bodyPr>
              <a:lstStyle/>
              <a:p>
                <a:pPr marL="285750" indent="-285750" algn="l">
                  <a:lnSpc>
                    <a:spcPct val="150000"/>
                  </a:lnSpc>
                  <a:buFont typeface="Arial" panose="020B0604020202020204" pitchFamily="34" charset="0"/>
                  <a:buChar char="•"/>
                </a:pPr>
                <a:r>
                  <a:rPr lang="zh-CN" altLang="en-US" sz="20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高新技术企业认定管理办法国科发火〔2016〕32号</a:t>
                </a:r>
                <a:endParaRPr lang="zh-CN" altLang="en-US" sz="20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285750" indent="-285750" algn="l">
                  <a:lnSpc>
                    <a:spcPct val="150000"/>
                  </a:lnSpc>
                  <a:buFont typeface="Arial" panose="020B0604020202020204" pitchFamily="34" charset="0"/>
                  <a:buChar char="•"/>
                </a:pPr>
                <a:r>
                  <a:rPr lang="zh-CN" altLang="en-US" sz="2000" b="1" dirty="0">
                    <a:latin typeface="Times New Roman" panose="02020603050405020304" pitchFamily="18" charset="0"/>
                    <a:ea typeface="微软雅黑" panose="020B0503020204020204" charset="-122"/>
                    <a:cs typeface="Times New Roman" panose="02020603050405020304" pitchFamily="18" charset="0"/>
                  </a:rPr>
                  <a:t>国家重点支持的高新技术领域（八大领域）</a:t>
                </a:r>
                <a:endParaRPr lang="zh-CN" altLang="en-US" sz="2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11"/>
              <p:cNvSpPr/>
              <p:nvPr/>
            </p:nvSpPr>
            <p:spPr>
              <a:xfrm>
                <a:off x="6403935" y="3128292"/>
                <a:ext cx="2101973" cy="1240188"/>
              </a:xfrm>
              <a:prstGeom prst="rect">
                <a:avLst/>
              </a:prstGeom>
            </p:spPr>
            <p:txBody>
              <a:bodyPr wrap="square" lIns="0" tIns="0" rIns="0" bIns="0">
                <a:normAutofit lnSpcReduction="10000"/>
              </a:bodyPr>
              <a:lstStyle/>
              <a:p>
                <a:pPr marL="171450" indent="-171450" algn="l">
                  <a:lnSpc>
                    <a:spcPct val="120000"/>
                  </a:lnSpc>
                  <a:buFont typeface="Arial" panose="020B0604020202020204" pitchFamily="34" charset="0"/>
                  <a:buChar char="•"/>
                </a:pPr>
                <a:r>
                  <a:rPr lang="zh-CN" altLang="en-US" sz="2135"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国科发火〔2016〕195号</a:t>
                </a:r>
                <a:endParaRPr lang="zh-CN" altLang="en-US" sz="2135"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171450" indent="-171450" algn="l">
                  <a:lnSpc>
                    <a:spcPct val="120000"/>
                  </a:lnSpc>
                  <a:buFont typeface="Arial" panose="020B0604020202020204" pitchFamily="34" charset="0"/>
                  <a:buChar char="•"/>
                </a:pPr>
                <a:r>
                  <a:rPr lang="zh-CN" altLang="en-US" sz="2135" b="1" dirty="0">
                    <a:latin typeface="Times New Roman" panose="02020603050405020304" pitchFamily="18" charset="0"/>
                    <a:ea typeface="微软雅黑" panose="020B0503020204020204" charset="-122"/>
                    <a:cs typeface="Times New Roman" panose="02020603050405020304" pitchFamily="18" charset="0"/>
                  </a:rPr>
                  <a:t>组织实施、认定程序与条件、税收优惠、网络操作等</a:t>
                </a:r>
                <a:endParaRPr lang="zh-CN" altLang="en-US" sz="2135" b="1" dirty="0">
                  <a:latin typeface="Times New Roman" panose="02020603050405020304" pitchFamily="18" charset="0"/>
                  <a:ea typeface="微软雅黑" panose="020B0503020204020204" charset="-122"/>
                  <a:cs typeface="Times New Roman" panose="02020603050405020304" pitchFamily="18" charset="0"/>
                </a:endParaRPr>
              </a:p>
              <a:p>
                <a:pPr marL="171450" indent="-171450" algn="l">
                  <a:lnSpc>
                    <a:spcPct val="120000"/>
                  </a:lnSpc>
                  <a:buFont typeface="Arial" panose="020B0604020202020204" pitchFamily="34" charset="0"/>
                  <a:buChar char="•"/>
                </a:pPr>
                <a:r>
                  <a:rPr lang="zh-CN" altLang="en-US" sz="2135" b="1" dirty="0">
                    <a:latin typeface="Times New Roman" panose="02020603050405020304" pitchFamily="18" charset="0"/>
                    <a:ea typeface="微软雅黑" panose="020B0503020204020204" charset="-122"/>
                    <a:cs typeface="Times New Roman" panose="02020603050405020304" pitchFamily="18" charset="0"/>
                  </a:rPr>
                  <a:t>《高企认定申请书》</a:t>
                </a:r>
                <a:endParaRPr lang="zh-CN" altLang="en-US" sz="2135" b="1"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12" name="Rectangle: Rounded Corners 17"/>
            <p:cNvSpPr/>
            <p:nvPr/>
          </p:nvSpPr>
          <p:spPr>
            <a:xfrm>
              <a:off x="7088698" y="4295163"/>
              <a:ext cx="4655889" cy="1359017"/>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171450" indent="-171450">
                <a:lnSpc>
                  <a:spcPct val="120000"/>
                </a:lnSpc>
                <a:buFont typeface="Arial" panose="020B0604020202020204" pitchFamily="34" charset="0"/>
                <a:buChar char="•"/>
              </a:pPr>
              <a:endParaRPr lang="en-US" altLang="zh-CN" sz="24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171450" indent="-171450">
                <a:lnSpc>
                  <a:spcPct val="120000"/>
                </a:lnSpc>
                <a:buFont typeface="Arial" panose="020B0604020202020204" pitchFamily="34" charset="0"/>
                <a:buChar char="•"/>
              </a:pPr>
              <a:r>
                <a:rPr lang="zh-CN" altLang="en-US" sz="24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湘科计〔20</a:t>
              </a:r>
              <a:r>
                <a:rPr lang="en-US" altLang="zh-CN" sz="24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21</a:t>
              </a:r>
              <a:r>
                <a:rPr lang="zh-CN" altLang="en-US" sz="24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20 </a:t>
              </a:r>
              <a:r>
                <a:rPr lang="zh-CN" altLang="en-US" sz="24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号</a:t>
              </a:r>
              <a:endParaRPr lang="en-US" altLang="zh-CN" sz="24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171450" indent="-171450">
                <a:lnSpc>
                  <a:spcPct val="120000"/>
                </a:lnSpc>
                <a:buFont typeface="Arial" panose="020B0604020202020204" pitchFamily="34" charset="0"/>
                <a:buChar char="•"/>
              </a:pPr>
              <a:r>
                <a:rPr lang="zh-CN" altLang="en-US" sz="20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省内认定具体要求</a:t>
              </a:r>
              <a:endParaRPr lang="zh-CN" altLang="en-US" sz="20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Freeform: Shape 18"/>
            <p:cNvSpPr/>
            <p:nvPr/>
          </p:nvSpPr>
          <p:spPr>
            <a:xfrm>
              <a:off x="8271546" y="3922939"/>
              <a:ext cx="3377512" cy="632283"/>
            </a:xfrm>
            <a:custGeom>
              <a:avLst/>
              <a:gdLst>
                <a:gd name="connsiteX0" fmla="*/ 0 w 1981805"/>
                <a:gd name="connsiteY0" fmla="*/ 78810 h 788098"/>
                <a:gd name="connsiteX1" fmla="*/ 78810 w 1981805"/>
                <a:gd name="connsiteY1" fmla="*/ 0 h 788098"/>
                <a:gd name="connsiteX2" fmla="*/ 1902995 w 1981805"/>
                <a:gd name="connsiteY2" fmla="*/ 0 h 788098"/>
                <a:gd name="connsiteX3" fmla="*/ 1981805 w 1981805"/>
                <a:gd name="connsiteY3" fmla="*/ 78810 h 788098"/>
                <a:gd name="connsiteX4" fmla="*/ 1981805 w 1981805"/>
                <a:gd name="connsiteY4" fmla="*/ 709288 h 788098"/>
                <a:gd name="connsiteX5" fmla="*/ 1902995 w 1981805"/>
                <a:gd name="connsiteY5" fmla="*/ 788098 h 788098"/>
                <a:gd name="connsiteX6" fmla="*/ 78810 w 1981805"/>
                <a:gd name="connsiteY6" fmla="*/ 788098 h 788098"/>
                <a:gd name="connsiteX7" fmla="*/ 0 w 1981805"/>
                <a:gd name="connsiteY7" fmla="*/ 709288 h 788098"/>
                <a:gd name="connsiteX8" fmla="*/ 0 w 1981805"/>
                <a:gd name="connsiteY8" fmla="*/ 78810 h 78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805" h="788098">
                  <a:moveTo>
                    <a:pt x="0" y="78810"/>
                  </a:moveTo>
                  <a:cubicBezTo>
                    <a:pt x="0" y="35284"/>
                    <a:pt x="35284" y="0"/>
                    <a:pt x="78810" y="0"/>
                  </a:cubicBezTo>
                  <a:lnTo>
                    <a:pt x="1902995" y="0"/>
                  </a:lnTo>
                  <a:cubicBezTo>
                    <a:pt x="1946521" y="0"/>
                    <a:pt x="1981805" y="35284"/>
                    <a:pt x="1981805" y="78810"/>
                  </a:cubicBezTo>
                  <a:lnTo>
                    <a:pt x="1981805" y="709288"/>
                  </a:lnTo>
                  <a:cubicBezTo>
                    <a:pt x="1981805" y="752814"/>
                    <a:pt x="1946521" y="788098"/>
                    <a:pt x="1902995" y="788098"/>
                  </a:cubicBezTo>
                  <a:lnTo>
                    <a:pt x="78810" y="788098"/>
                  </a:lnTo>
                  <a:cubicBezTo>
                    <a:pt x="35284" y="788098"/>
                    <a:pt x="0" y="752814"/>
                    <a:pt x="0" y="709288"/>
                  </a:cubicBezTo>
                  <a:lnTo>
                    <a:pt x="0" y="78810"/>
                  </a:lnTo>
                  <a:close/>
                </a:path>
              </a:pathLst>
            </a:custGeom>
            <a:solidFill>
              <a:schemeClr val="accent6"/>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none" lIns="71417" tIns="57870" rIns="71417" bIns="57870" anchor="ctr" anchorCtr="0">
              <a:normAutofit/>
            </a:bodyPr>
            <a:lstStyle/>
            <a:p>
              <a:pPr marL="0" lvl="0" indent="0" algn="ctr" defTabSz="711200">
                <a:spcBef>
                  <a:spcPct val="0"/>
                </a:spcBef>
                <a:spcAft>
                  <a:spcPct val="0"/>
                </a:spcAft>
                <a:buNone/>
              </a:pPr>
              <a:r>
                <a:rPr lang="zh-CN" altLang="en-US" b="1" kern="1200" dirty="0" smtClean="0">
                  <a:solidFill>
                    <a:schemeClr val="bg1"/>
                  </a:solidFill>
                  <a:latin typeface="微软雅黑" panose="020B0503020204020204" charset="-122"/>
                  <a:ea typeface="微软雅黑" panose="020B0503020204020204" charset="-122"/>
                </a:rPr>
                <a:t>湖南省</a:t>
              </a:r>
              <a:r>
                <a:rPr lang="en-US" altLang="zh-CN" b="1" kern="1200" dirty="0" smtClean="0">
                  <a:solidFill>
                    <a:schemeClr val="bg1"/>
                  </a:solidFill>
                  <a:latin typeface="微软雅黑" panose="020B0503020204020204" charset="-122"/>
                  <a:ea typeface="微软雅黑" panose="020B0503020204020204" charset="-122"/>
                </a:rPr>
                <a:t>2021</a:t>
              </a:r>
              <a:r>
                <a:rPr lang="zh-CN" altLang="en-US" b="1" kern="1200" dirty="0" smtClean="0">
                  <a:solidFill>
                    <a:schemeClr val="bg1"/>
                  </a:solidFill>
                  <a:latin typeface="微软雅黑" panose="020B0503020204020204" charset="-122"/>
                  <a:ea typeface="微软雅黑" panose="020B0503020204020204" charset="-122"/>
                </a:rPr>
                <a:t>年高企认定通知</a:t>
              </a:r>
              <a:endParaRPr lang="zh-CN" altLang="en-US" b="1" kern="1200" dirty="0">
                <a:solidFill>
                  <a:schemeClr val="bg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6"/>
          <p:cNvSpPr txBox="1"/>
          <p:nvPr/>
        </p:nvSpPr>
        <p:spPr>
          <a:xfrm>
            <a:off x="240194" y="155111"/>
            <a:ext cx="10711469" cy="523220"/>
          </a:xfrm>
          <a:prstGeom prst="rect">
            <a:avLst/>
          </a:prstGeom>
          <a:noFill/>
        </p:spPr>
        <p:txBody>
          <a:bodyPr wrap="square" rtlCol="0">
            <a:spAutoFit/>
          </a:bodyPr>
          <a:lstStyle/>
          <a:p>
            <a:r>
              <a:rPr lang="zh-CN" altLang="en-US" sz="2800" b="1" dirty="0" smtClean="0">
                <a:latin typeface="微软雅黑" panose="020B0503020204020204" charset="-122"/>
                <a:ea typeface="微软雅黑" panose="020B0503020204020204" charset="-122"/>
                <a:cs typeface="微软雅黑" panose="020B0503020204020204" charset="-122"/>
              </a:rPr>
              <a:t>二、组织与实施</a:t>
            </a:r>
            <a:endParaRPr lang="en-US" altLang="zh-CN" sz="2800" b="1" dirty="0">
              <a:latin typeface="微软雅黑" panose="020B0503020204020204" charset="-122"/>
              <a:ea typeface="微软雅黑" panose="020B0503020204020204" charset="-122"/>
              <a:cs typeface="微软雅黑" panose="020B0503020204020204" charset="-122"/>
            </a:endParaRPr>
          </a:p>
        </p:txBody>
      </p:sp>
      <p:cxnSp>
        <p:nvCxnSpPr>
          <p:cNvPr id="59" name="直接连接符 58"/>
          <p:cNvCxnSpPr/>
          <p:nvPr/>
        </p:nvCxnSpPr>
        <p:spPr>
          <a:xfrm>
            <a:off x="3114240" y="2555397"/>
            <a:ext cx="2128673" cy="212944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2059762" y="2555399"/>
            <a:ext cx="1064338" cy="106472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461422" y="3620120"/>
            <a:ext cx="1064338" cy="106472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230346" y="2555397"/>
            <a:ext cx="2128673" cy="212944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7345439" y="2555397"/>
            <a:ext cx="2128673" cy="212944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Rectangle 13" descr="FD1DDF730CE4456e89755B07FE1653D0# #Rectangle 13"/>
          <p:cNvSpPr>
            <a:spLocks noChangeArrowheads="1"/>
          </p:cNvSpPr>
          <p:nvPr/>
        </p:nvSpPr>
        <p:spPr bwMode="auto">
          <a:xfrm>
            <a:off x="384810" y="5156200"/>
            <a:ext cx="4641215"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50" tIns="60924" rIns="121850" bIns="6092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defRPr/>
            </a:pPr>
            <a:r>
              <a:rPr lang="zh-CN" altLang="en-US" sz="1800" dirty="0">
                <a:solidFill>
                  <a:schemeClr val="tx1"/>
                </a:solidFill>
                <a:latin typeface="微软雅黑" panose="020B0503020204020204" charset="-122"/>
                <a:ea typeface="微软雅黑" panose="020B0503020204020204" charset="-122"/>
              </a:rPr>
              <a:t>设在科技部火炬高技术产业开发中心，由</a:t>
            </a:r>
            <a:r>
              <a:rPr lang="zh-CN" altLang="en-US" sz="1800" dirty="0">
                <a:solidFill>
                  <a:srgbClr val="FF0000"/>
                </a:solidFill>
                <a:latin typeface="微软雅黑" panose="020B0503020204020204" charset="-122"/>
                <a:ea typeface="微软雅黑" panose="020B0503020204020204" charset="-122"/>
              </a:rPr>
              <a:t>科技部、财政部、税务总局</a:t>
            </a:r>
            <a:r>
              <a:rPr lang="zh-CN" altLang="en-US" sz="1800" dirty="0">
                <a:solidFill>
                  <a:schemeClr val="tx1"/>
                </a:solidFill>
                <a:latin typeface="微软雅黑" panose="020B0503020204020204" charset="-122"/>
                <a:ea typeface="微软雅黑" panose="020B0503020204020204" charset="-122"/>
              </a:rPr>
              <a:t>相关人员组成</a:t>
            </a:r>
            <a:endParaRPr lang="zh-CN" altLang="en-US" sz="1800" dirty="0">
              <a:solidFill>
                <a:schemeClr val="tx1"/>
              </a:solidFill>
              <a:latin typeface="微软雅黑" panose="020B0503020204020204" charset="-122"/>
              <a:ea typeface="微软雅黑" panose="020B0503020204020204" charset="-122"/>
            </a:endParaRPr>
          </a:p>
        </p:txBody>
      </p:sp>
      <p:grpSp>
        <p:nvGrpSpPr>
          <p:cNvPr id="3" name="组合 85"/>
          <p:cNvGrpSpPr/>
          <p:nvPr/>
        </p:nvGrpSpPr>
        <p:grpSpPr>
          <a:xfrm>
            <a:off x="2074030" y="2948253"/>
            <a:ext cx="2110811" cy="2111575"/>
            <a:chOff x="1369994" y="2067694"/>
            <a:chExt cx="1584176" cy="1584176"/>
          </a:xfrm>
          <a:solidFill>
            <a:srgbClr val="2B83E5"/>
          </a:solidFill>
        </p:grpSpPr>
        <p:sp>
          <p:nvSpPr>
            <p:cNvPr id="87" name="菱形 86"/>
            <p:cNvSpPr/>
            <p:nvPr/>
          </p:nvSpPr>
          <p:spPr>
            <a:xfrm>
              <a:off x="1369994" y="2067694"/>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8" name="TextBox 32"/>
            <p:cNvSpPr txBox="1"/>
            <p:nvPr/>
          </p:nvSpPr>
          <p:spPr>
            <a:xfrm flipH="1">
              <a:off x="1661906" y="2613623"/>
              <a:ext cx="1052269" cy="622653"/>
            </a:xfrm>
            <a:prstGeom prst="rect">
              <a:avLst/>
            </a:prstGeom>
            <a:noFill/>
          </p:spPr>
          <p:txBody>
            <a:bodyPr wrap="none" rtlCol="0">
              <a:spAutoFit/>
            </a:bodyPr>
            <a:lstStyle/>
            <a:p>
              <a:pPr algn="ctr"/>
              <a:r>
                <a:rPr lang="zh-CN" altLang="en-US" sz="2400" b="1" dirty="0">
                  <a:solidFill>
                    <a:schemeClr val="bg1"/>
                  </a:solidFill>
                  <a:latin typeface="微软雅黑" panose="020B0503020204020204" charset="-122"/>
                  <a:ea typeface="微软雅黑" panose="020B0503020204020204" charset="-122"/>
                </a:rPr>
                <a:t>领导小组</a:t>
              </a:r>
              <a:endParaRPr lang="zh-CN" altLang="en-US" sz="2400" b="1" dirty="0">
                <a:solidFill>
                  <a:schemeClr val="bg1"/>
                </a:solidFill>
                <a:latin typeface="微软雅黑" panose="020B0503020204020204" charset="-122"/>
                <a:ea typeface="微软雅黑" panose="020B0503020204020204" charset="-122"/>
              </a:endParaRPr>
            </a:p>
            <a:p>
              <a:pPr algn="ctr"/>
              <a:r>
                <a:rPr lang="zh-CN" altLang="en-US" sz="2400" b="1" dirty="0">
                  <a:solidFill>
                    <a:schemeClr val="bg1"/>
                  </a:solidFill>
                  <a:latin typeface="微软雅黑" panose="020B0503020204020204" charset="-122"/>
                  <a:ea typeface="微软雅黑" panose="020B0503020204020204" charset="-122"/>
                </a:rPr>
                <a:t>办公室</a:t>
              </a:r>
              <a:endParaRPr lang="zh-CN" altLang="en-US" sz="2400" b="1" dirty="0">
                <a:solidFill>
                  <a:schemeClr val="bg1"/>
                </a:solidFill>
                <a:latin typeface="微软雅黑" panose="020B0503020204020204" charset="-122"/>
                <a:ea typeface="微软雅黑" panose="020B0503020204020204" charset="-122"/>
              </a:endParaRPr>
            </a:p>
          </p:txBody>
        </p:sp>
      </p:grpSp>
      <p:grpSp>
        <p:nvGrpSpPr>
          <p:cNvPr id="4" name="组合 88"/>
          <p:cNvGrpSpPr/>
          <p:nvPr/>
        </p:nvGrpSpPr>
        <p:grpSpPr>
          <a:xfrm>
            <a:off x="4191966" y="2180409"/>
            <a:ext cx="2110811" cy="2111575"/>
            <a:chOff x="3029144" y="1491630"/>
            <a:chExt cx="1584176" cy="1584176"/>
          </a:xfrm>
          <a:solidFill>
            <a:schemeClr val="accent1">
              <a:lumMod val="75000"/>
            </a:schemeClr>
          </a:solidFill>
        </p:grpSpPr>
        <p:sp>
          <p:nvSpPr>
            <p:cNvPr id="90" name="菱形 89"/>
            <p:cNvSpPr/>
            <p:nvPr/>
          </p:nvSpPr>
          <p:spPr>
            <a:xfrm>
              <a:off x="3029144" y="1491630"/>
              <a:ext cx="1584176" cy="1584176"/>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1" name="TextBox 35"/>
            <p:cNvSpPr txBox="1"/>
            <p:nvPr/>
          </p:nvSpPr>
          <p:spPr>
            <a:xfrm flipH="1">
              <a:off x="3298659" y="2091389"/>
              <a:ext cx="1052269" cy="345389"/>
            </a:xfrm>
            <a:prstGeom prst="rect">
              <a:avLst/>
            </a:prstGeom>
            <a:noFill/>
          </p:spPr>
          <p:txBody>
            <a:bodyPr wrap="none" rtlCol="0">
              <a:spAutoFit/>
            </a:bodyPr>
            <a:lstStyle/>
            <a:p>
              <a:pPr algn="ctr"/>
              <a:r>
                <a:rPr lang="zh-CN" altLang="en-US" sz="2400" b="1" dirty="0">
                  <a:solidFill>
                    <a:schemeClr val="bg1"/>
                  </a:solidFill>
                  <a:latin typeface="微软雅黑" panose="020B0503020204020204" charset="-122"/>
                  <a:ea typeface="微软雅黑" panose="020B0503020204020204" charset="-122"/>
                </a:rPr>
                <a:t>认定机构</a:t>
              </a:r>
              <a:endParaRPr lang="zh-CN" altLang="en-US" sz="2400" b="1" dirty="0">
                <a:solidFill>
                  <a:schemeClr val="bg1"/>
                </a:solidFill>
                <a:latin typeface="微软雅黑" panose="020B0503020204020204" charset="-122"/>
                <a:ea typeface="微软雅黑" panose="020B0503020204020204" charset="-122"/>
              </a:endParaRPr>
            </a:p>
          </p:txBody>
        </p:sp>
      </p:grpSp>
      <p:grpSp>
        <p:nvGrpSpPr>
          <p:cNvPr id="5" name="组合 91"/>
          <p:cNvGrpSpPr/>
          <p:nvPr/>
        </p:nvGrpSpPr>
        <p:grpSpPr>
          <a:xfrm>
            <a:off x="6304089" y="2948253"/>
            <a:ext cx="2110811" cy="2111575"/>
            <a:chOff x="4577170" y="2067694"/>
            <a:chExt cx="1584176" cy="1584176"/>
          </a:xfrm>
          <a:solidFill>
            <a:srgbClr val="2B83E5"/>
          </a:solidFill>
        </p:grpSpPr>
        <p:sp>
          <p:nvSpPr>
            <p:cNvPr id="93" name="菱形 92"/>
            <p:cNvSpPr/>
            <p:nvPr/>
          </p:nvSpPr>
          <p:spPr>
            <a:xfrm>
              <a:off x="4577170" y="2067694"/>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4" name="TextBox 38"/>
            <p:cNvSpPr txBox="1"/>
            <p:nvPr/>
          </p:nvSpPr>
          <p:spPr>
            <a:xfrm flipH="1">
              <a:off x="4869110" y="2667453"/>
              <a:ext cx="1052269" cy="345389"/>
            </a:xfrm>
            <a:prstGeom prst="rect">
              <a:avLst/>
            </a:prstGeom>
            <a:noFill/>
          </p:spPr>
          <p:txBody>
            <a:bodyPr wrap="none" rtlCol="0">
              <a:spAutoFit/>
            </a:bodyPr>
            <a:lstStyle/>
            <a:p>
              <a:pPr algn="l"/>
              <a:r>
                <a:rPr lang="zh-CN" altLang="en-US" sz="2400" b="1" dirty="0">
                  <a:solidFill>
                    <a:schemeClr val="bg1"/>
                  </a:solidFill>
                  <a:latin typeface="微软雅黑" panose="020B0503020204020204" charset="-122"/>
                  <a:ea typeface="微软雅黑" panose="020B0503020204020204" charset="-122"/>
                </a:rPr>
                <a:t>中介机构</a:t>
              </a:r>
              <a:endParaRPr lang="zh-CN" altLang="en-US" sz="2400" b="1" dirty="0">
                <a:solidFill>
                  <a:schemeClr val="bg1"/>
                </a:solidFill>
                <a:latin typeface="微软雅黑" panose="020B0503020204020204" charset="-122"/>
                <a:ea typeface="微软雅黑" panose="020B0503020204020204" charset="-122"/>
              </a:endParaRPr>
            </a:p>
          </p:txBody>
        </p:sp>
      </p:grpSp>
      <p:grpSp>
        <p:nvGrpSpPr>
          <p:cNvPr id="6" name="组合 94"/>
          <p:cNvGrpSpPr/>
          <p:nvPr/>
        </p:nvGrpSpPr>
        <p:grpSpPr>
          <a:xfrm>
            <a:off x="8416214" y="2180409"/>
            <a:ext cx="2110811" cy="2111575"/>
            <a:chOff x="6145277" y="1491630"/>
            <a:chExt cx="1584176" cy="1584176"/>
          </a:xfrm>
          <a:solidFill>
            <a:schemeClr val="accent1">
              <a:lumMod val="75000"/>
            </a:schemeClr>
          </a:solidFill>
        </p:grpSpPr>
        <p:sp>
          <p:nvSpPr>
            <p:cNvPr id="102" name="菱形 101"/>
            <p:cNvSpPr/>
            <p:nvPr/>
          </p:nvSpPr>
          <p:spPr>
            <a:xfrm>
              <a:off x="6145277" y="1491630"/>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3" name="TextBox 41"/>
            <p:cNvSpPr txBox="1"/>
            <p:nvPr/>
          </p:nvSpPr>
          <p:spPr>
            <a:xfrm flipH="1">
              <a:off x="6640210" y="2137597"/>
              <a:ext cx="594761" cy="345389"/>
            </a:xfrm>
            <a:prstGeom prst="rect">
              <a:avLst/>
            </a:prstGeom>
            <a:noFill/>
          </p:spPr>
          <p:txBody>
            <a:bodyPr wrap="none" rtlCol="0">
              <a:spAutoFit/>
            </a:bodyPr>
            <a:lstStyle/>
            <a:p>
              <a:pPr algn="ctr"/>
              <a:r>
                <a:rPr lang="zh-CN" altLang="en-US" sz="2400" b="1" dirty="0">
                  <a:solidFill>
                    <a:schemeClr val="bg1"/>
                  </a:solidFill>
                  <a:latin typeface="微软雅黑" panose="020B0503020204020204" charset="-122"/>
                  <a:ea typeface="微软雅黑" panose="020B0503020204020204" charset="-122"/>
                </a:rPr>
                <a:t>专家</a:t>
              </a:r>
              <a:endParaRPr lang="zh-CN" altLang="en-US" sz="2400" b="1" dirty="0">
                <a:solidFill>
                  <a:schemeClr val="bg1"/>
                </a:solidFill>
                <a:latin typeface="微软雅黑" panose="020B0503020204020204" charset="-122"/>
                <a:ea typeface="微软雅黑" panose="020B0503020204020204" charset="-122"/>
              </a:endParaRPr>
            </a:p>
          </p:txBody>
        </p:sp>
      </p:grpSp>
      <p:sp>
        <p:nvSpPr>
          <p:cNvPr id="104" name="Rectangle 13" descr="FD1DDF730CE4456e89755B07FE1653D0# #Rectangle 13"/>
          <p:cNvSpPr>
            <a:spLocks noChangeArrowheads="1"/>
          </p:cNvSpPr>
          <p:nvPr/>
        </p:nvSpPr>
        <p:spPr bwMode="auto">
          <a:xfrm>
            <a:off x="1714500" y="843280"/>
            <a:ext cx="7065645" cy="53594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121850" tIns="60924" rIns="121850" bIns="6092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algn="l" eaLnBrk="1" hangingPunct="1">
              <a:lnSpc>
                <a:spcPct val="150000"/>
              </a:lnSpc>
              <a:buNone/>
              <a:defRPr/>
            </a:pPr>
            <a:r>
              <a:rPr lang="zh-CN" altLang="en-US" sz="1800" dirty="0">
                <a:latin typeface="微软雅黑" panose="020B0503020204020204" charset="-122"/>
                <a:ea typeface="微软雅黑" panose="020B0503020204020204" charset="-122"/>
                <a:sym typeface="+mn-ea"/>
              </a:rPr>
              <a:t>各省、自治区、直辖市、计划单列市的高新技术企业认定管理机构</a:t>
            </a:r>
            <a:endParaRPr lang="zh-CN" altLang="en-US" sz="1800" dirty="0">
              <a:latin typeface="微软雅黑" panose="020B0503020204020204" charset="-122"/>
              <a:ea typeface="微软雅黑" panose="020B0503020204020204" charset="-122"/>
              <a:sym typeface="+mn-ea"/>
            </a:endParaRPr>
          </a:p>
        </p:txBody>
      </p:sp>
      <p:sp>
        <p:nvSpPr>
          <p:cNvPr id="105" name="Rectangle 13" descr="FD1DDF730CE4456e89755B07FE1653D0# #Rectangle 13"/>
          <p:cNvSpPr>
            <a:spLocks noChangeArrowheads="1"/>
          </p:cNvSpPr>
          <p:nvPr/>
        </p:nvSpPr>
        <p:spPr bwMode="auto">
          <a:xfrm>
            <a:off x="5566410" y="5156200"/>
            <a:ext cx="572643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50" tIns="60924" rIns="121850" bIns="6092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defRPr/>
            </a:pPr>
            <a:r>
              <a:rPr lang="zh-CN" altLang="en-US" sz="1800" dirty="0">
                <a:solidFill>
                  <a:schemeClr val="tx1"/>
                </a:solidFill>
                <a:latin typeface="微软雅黑" panose="020B0503020204020204" charset="-122"/>
                <a:ea typeface="微软雅黑" panose="020B0503020204020204" charset="-122"/>
              </a:rPr>
              <a:t>专项审计报告或鉴证报告应由符合条件的中介机构出具（</a:t>
            </a:r>
            <a:r>
              <a:rPr lang="zh-CN" altLang="en-US" sz="1800" dirty="0">
                <a:solidFill>
                  <a:srgbClr val="FF0000"/>
                </a:solidFill>
                <a:latin typeface="微软雅黑" panose="020B0503020204020204" charset="-122"/>
                <a:ea typeface="微软雅黑" panose="020B0503020204020204" charset="-122"/>
              </a:rPr>
              <a:t>企业研究开发费用和高新技术产品（服务）收入</a:t>
            </a:r>
            <a:r>
              <a:rPr lang="zh-CN" altLang="en-US" sz="1800" dirty="0">
                <a:solidFill>
                  <a:schemeClr val="tx1"/>
                </a:solidFill>
                <a:latin typeface="微软雅黑" panose="020B0503020204020204" charset="-122"/>
                <a:ea typeface="微软雅黑" panose="020B0503020204020204" charset="-122"/>
              </a:rPr>
              <a:t>）</a:t>
            </a:r>
            <a:endParaRPr lang="zh-CN" altLang="en-US" sz="1800" dirty="0">
              <a:solidFill>
                <a:schemeClr val="tx1"/>
              </a:solidFill>
              <a:latin typeface="微软雅黑" panose="020B0503020204020204" charset="-122"/>
              <a:ea typeface="微软雅黑" panose="020B0503020204020204" charset="-122"/>
            </a:endParaRPr>
          </a:p>
        </p:txBody>
      </p:sp>
      <p:sp>
        <p:nvSpPr>
          <p:cNvPr id="106" name="Rectangle 13" descr="FD1DDF730CE4456e89755B07FE1653D0# #Rectangle 13"/>
          <p:cNvSpPr>
            <a:spLocks noChangeArrowheads="1"/>
          </p:cNvSpPr>
          <p:nvPr/>
        </p:nvSpPr>
        <p:spPr bwMode="auto">
          <a:xfrm>
            <a:off x="8749665" y="1379220"/>
            <a:ext cx="2889250" cy="39751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121850" tIns="60924" rIns="121850" bIns="6092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algn="l" eaLnBrk="1" hangingPunct="1">
              <a:buFont typeface="Arial" panose="020B0604020202020204" pitchFamily="34" charset="0"/>
              <a:buChar char="•"/>
              <a:defRPr/>
            </a:pPr>
            <a:r>
              <a:rPr lang="zh-CN" altLang="en-US" sz="1800" dirty="0">
                <a:latin typeface="微软雅黑" panose="020B0503020204020204" charset="-122"/>
                <a:ea typeface="微软雅黑" panose="020B0503020204020204" charset="-122"/>
                <a:sym typeface="+mn-ea"/>
              </a:rPr>
              <a:t>技术专家、财务专家</a:t>
            </a:r>
            <a:endParaRPr lang="zh-CN" altLang="en-US" sz="1800" dirty="0">
              <a:latin typeface="微软雅黑" panose="020B0503020204020204" charset="-122"/>
              <a:ea typeface="微软雅黑" panose="020B0503020204020204" charset="-122"/>
              <a:sym typeface="+mn-ea"/>
            </a:endParaRPr>
          </a:p>
        </p:txBody>
      </p:sp>
      <p:sp>
        <p:nvSpPr>
          <p:cNvPr id="2" name="Rectangle 13" descr="FD1DDF730CE4456e89755B07FE1653D0# #Rectangle 13"/>
          <p:cNvSpPr>
            <a:spLocks noChangeArrowheads="1"/>
          </p:cNvSpPr>
          <p:nvPr/>
        </p:nvSpPr>
        <p:spPr bwMode="auto">
          <a:xfrm>
            <a:off x="3124200" y="1506220"/>
            <a:ext cx="4487545" cy="67437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121850" tIns="60924" rIns="121850" bIns="6092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indent="0" algn="l" eaLnBrk="1" hangingPunct="1">
              <a:buFont typeface="Arial" panose="020B0604020202020204" pitchFamily="34" charset="0"/>
              <a:buNone/>
              <a:defRPr/>
            </a:pPr>
            <a:r>
              <a:rPr lang="zh-CN" altLang="en-US" sz="1800" dirty="0">
                <a:latin typeface="微软雅黑" panose="020B0503020204020204" charset="-122"/>
                <a:ea typeface="微软雅黑" panose="020B0503020204020204" charset="-122"/>
                <a:sym typeface="+mn-ea"/>
              </a:rPr>
              <a:t>湖南省科技厅、湖南省财政厅、湖南省税务局组成湖南省高新技术企业认定小组</a:t>
            </a:r>
            <a:endParaRPr lang="zh-CN" altLang="en-US" sz="1800" dirty="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4000"/>
    </mc:Choice>
    <mc:Fallback>
      <p:transition spd="med"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300"/>
                                        <p:tgtEl>
                                          <p:spTgt spid="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300"/>
                                        <p:tgtEl>
                                          <p:spTgt spid="5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left)">
                                      <p:cBhvr>
                                        <p:cTn id="15" dur="300"/>
                                        <p:tgtEl>
                                          <p:spTgt spid="8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300"/>
                                        <p:tgtEl>
                                          <p:spTgt spid="8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left)">
                                      <p:cBhvr>
                                        <p:cTn id="23" dur="300"/>
                                        <p:tgtEl>
                                          <p:spTgt spid="82"/>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800"/>
                                        <p:tgtEl>
                                          <p:spTgt spid="3"/>
                                        </p:tgtEl>
                                      </p:cBhvr>
                                    </p:animEffect>
                                    <p:anim calcmode="lin" valueType="num">
                                      <p:cBhvr>
                                        <p:cTn id="28" dur="800" fill="hold"/>
                                        <p:tgtEl>
                                          <p:spTgt spid="3"/>
                                        </p:tgtEl>
                                        <p:attrNameLst>
                                          <p:attrName>ppt_x</p:attrName>
                                        </p:attrNameLst>
                                      </p:cBhvr>
                                      <p:tavLst>
                                        <p:tav tm="0">
                                          <p:val>
                                            <p:strVal val="#ppt_x"/>
                                          </p:val>
                                        </p:tav>
                                        <p:tav tm="100000">
                                          <p:val>
                                            <p:strVal val="#ppt_x"/>
                                          </p:val>
                                        </p:tav>
                                      </p:tavLst>
                                    </p:anim>
                                    <p:anim calcmode="lin" valueType="num">
                                      <p:cBhvr>
                                        <p:cTn id="29" dur="8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800"/>
                                        <p:tgtEl>
                                          <p:spTgt spid="85"/>
                                        </p:tgtEl>
                                      </p:cBhvr>
                                    </p:animEffect>
                                    <p:anim calcmode="lin" valueType="num">
                                      <p:cBhvr>
                                        <p:cTn id="33" dur="800" fill="hold"/>
                                        <p:tgtEl>
                                          <p:spTgt spid="85"/>
                                        </p:tgtEl>
                                        <p:attrNameLst>
                                          <p:attrName>ppt_x</p:attrName>
                                        </p:attrNameLst>
                                      </p:cBhvr>
                                      <p:tavLst>
                                        <p:tav tm="0">
                                          <p:val>
                                            <p:strVal val="#ppt_x"/>
                                          </p:val>
                                        </p:tav>
                                        <p:tav tm="100000">
                                          <p:val>
                                            <p:strVal val="#ppt_x"/>
                                          </p:val>
                                        </p:tav>
                                      </p:tavLst>
                                    </p:anim>
                                    <p:anim calcmode="lin" valueType="num">
                                      <p:cBhvr>
                                        <p:cTn id="34" dur="800" fill="hold"/>
                                        <p:tgtEl>
                                          <p:spTgt spid="85"/>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800"/>
                                        <p:tgtEl>
                                          <p:spTgt spid="4"/>
                                        </p:tgtEl>
                                      </p:cBhvr>
                                    </p:animEffect>
                                    <p:anim calcmode="lin" valueType="num">
                                      <p:cBhvr>
                                        <p:cTn id="39" dur="800" fill="hold"/>
                                        <p:tgtEl>
                                          <p:spTgt spid="4"/>
                                        </p:tgtEl>
                                        <p:attrNameLst>
                                          <p:attrName>ppt_x</p:attrName>
                                        </p:attrNameLst>
                                      </p:cBhvr>
                                      <p:tavLst>
                                        <p:tav tm="0">
                                          <p:val>
                                            <p:strVal val="#ppt_x"/>
                                          </p:val>
                                        </p:tav>
                                        <p:tav tm="100000">
                                          <p:val>
                                            <p:strVal val="#ppt_x"/>
                                          </p:val>
                                        </p:tav>
                                      </p:tavLst>
                                    </p:anim>
                                    <p:anim calcmode="lin" valueType="num">
                                      <p:cBhvr>
                                        <p:cTn id="40" dur="800" fill="hold"/>
                                        <p:tgtEl>
                                          <p:spTgt spid="4"/>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800"/>
                                        <p:tgtEl>
                                          <p:spTgt spid="104"/>
                                        </p:tgtEl>
                                      </p:cBhvr>
                                    </p:animEffect>
                                    <p:anim calcmode="lin" valueType="num">
                                      <p:cBhvr>
                                        <p:cTn id="44" dur="800" fill="hold"/>
                                        <p:tgtEl>
                                          <p:spTgt spid="104"/>
                                        </p:tgtEl>
                                        <p:attrNameLst>
                                          <p:attrName>ppt_x</p:attrName>
                                        </p:attrNameLst>
                                      </p:cBhvr>
                                      <p:tavLst>
                                        <p:tav tm="0">
                                          <p:val>
                                            <p:strVal val="#ppt_x"/>
                                          </p:val>
                                        </p:tav>
                                        <p:tav tm="100000">
                                          <p:val>
                                            <p:strVal val="#ppt_x"/>
                                          </p:val>
                                        </p:tav>
                                      </p:tavLst>
                                    </p:anim>
                                    <p:anim calcmode="lin" valueType="num">
                                      <p:cBhvr>
                                        <p:cTn id="45" dur="800" fill="hold"/>
                                        <p:tgtEl>
                                          <p:spTgt spid="104"/>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800"/>
                                        <p:tgtEl>
                                          <p:spTgt spid="5"/>
                                        </p:tgtEl>
                                      </p:cBhvr>
                                    </p:animEffect>
                                    <p:anim calcmode="lin" valueType="num">
                                      <p:cBhvr>
                                        <p:cTn id="50" dur="800" fill="hold"/>
                                        <p:tgtEl>
                                          <p:spTgt spid="5"/>
                                        </p:tgtEl>
                                        <p:attrNameLst>
                                          <p:attrName>ppt_x</p:attrName>
                                        </p:attrNameLst>
                                      </p:cBhvr>
                                      <p:tavLst>
                                        <p:tav tm="0">
                                          <p:val>
                                            <p:strVal val="#ppt_x"/>
                                          </p:val>
                                        </p:tav>
                                        <p:tav tm="100000">
                                          <p:val>
                                            <p:strVal val="#ppt_x"/>
                                          </p:val>
                                        </p:tav>
                                      </p:tavLst>
                                    </p:anim>
                                    <p:anim calcmode="lin" valueType="num">
                                      <p:cBhvr>
                                        <p:cTn id="51" dur="8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800"/>
                                        <p:tgtEl>
                                          <p:spTgt spid="105"/>
                                        </p:tgtEl>
                                      </p:cBhvr>
                                    </p:animEffect>
                                    <p:anim calcmode="lin" valueType="num">
                                      <p:cBhvr>
                                        <p:cTn id="55" dur="800" fill="hold"/>
                                        <p:tgtEl>
                                          <p:spTgt spid="105"/>
                                        </p:tgtEl>
                                        <p:attrNameLst>
                                          <p:attrName>ppt_x</p:attrName>
                                        </p:attrNameLst>
                                      </p:cBhvr>
                                      <p:tavLst>
                                        <p:tav tm="0">
                                          <p:val>
                                            <p:strVal val="#ppt_x"/>
                                          </p:val>
                                        </p:tav>
                                        <p:tav tm="100000">
                                          <p:val>
                                            <p:strVal val="#ppt_x"/>
                                          </p:val>
                                        </p:tav>
                                      </p:tavLst>
                                    </p:anim>
                                    <p:anim calcmode="lin" valueType="num">
                                      <p:cBhvr>
                                        <p:cTn id="56" dur="8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800"/>
                                        <p:tgtEl>
                                          <p:spTgt spid="6"/>
                                        </p:tgtEl>
                                      </p:cBhvr>
                                    </p:animEffect>
                                    <p:anim calcmode="lin" valueType="num">
                                      <p:cBhvr>
                                        <p:cTn id="61" dur="800" fill="hold"/>
                                        <p:tgtEl>
                                          <p:spTgt spid="6"/>
                                        </p:tgtEl>
                                        <p:attrNameLst>
                                          <p:attrName>ppt_x</p:attrName>
                                        </p:attrNameLst>
                                      </p:cBhvr>
                                      <p:tavLst>
                                        <p:tav tm="0">
                                          <p:val>
                                            <p:strVal val="#ppt_x"/>
                                          </p:val>
                                        </p:tav>
                                        <p:tav tm="100000">
                                          <p:val>
                                            <p:strVal val="#ppt_x"/>
                                          </p:val>
                                        </p:tav>
                                      </p:tavLst>
                                    </p:anim>
                                    <p:anim calcmode="lin" valueType="num">
                                      <p:cBhvr>
                                        <p:cTn id="62" dur="800" fill="hold"/>
                                        <p:tgtEl>
                                          <p:spTgt spid="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800"/>
                                        <p:tgtEl>
                                          <p:spTgt spid="106"/>
                                        </p:tgtEl>
                                      </p:cBhvr>
                                    </p:animEffect>
                                    <p:anim calcmode="lin" valueType="num">
                                      <p:cBhvr>
                                        <p:cTn id="66" dur="800" fill="hold"/>
                                        <p:tgtEl>
                                          <p:spTgt spid="106"/>
                                        </p:tgtEl>
                                        <p:attrNameLst>
                                          <p:attrName>ppt_x</p:attrName>
                                        </p:attrNameLst>
                                      </p:cBhvr>
                                      <p:tavLst>
                                        <p:tav tm="0">
                                          <p:val>
                                            <p:strVal val="#ppt_x"/>
                                          </p:val>
                                        </p:tav>
                                        <p:tav tm="100000">
                                          <p:val>
                                            <p:strVal val="#ppt_x"/>
                                          </p:val>
                                        </p:tav>
                                      </p:tavLst>
                                    </p:anim>
                                    <p:anim calcmode="lin" valueType="num">
                                      <p:cBhvr>
                                        <p:cTn id="67" dur="800" fill="hold"/>
                                        <p:tgtEl>
                                          <p:spTgt spid="106"/>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800"/>
                                        <p:tgtEl>
                                          <p:spTgt spid="2"/>
                                        </p:tgtEl>
                                      </p:cBhvr>
                                    </p:animEffect>
                                    <p:anim calcmode="lin" valueType="num">
                                      <p:cBhvr>
                                        <p:cTn id="71" dur="800" fill="hold"/>
                                        <p:tgtEl>
                                          <p:spTgt spid="2"/>
                                        </p:tgtEl>
                                        <p:attrNameLst>
                                          <p:attrName>ppt_x</p:attrName>
                                        </p:attrNameLst>
                                      </p:cBhvr>
                                      <p:tavLst>
                                        <p:tav tm="0">
                                          <p:val>
                                            <p:strVal val="#ppt_x"/>
                                          </p:val>
                                        </p:tav>
                                        <p:tav tm="100000">
                                          <p:val>
                                            <p:strVal val="#ppt_x"/>
                                          </p:val>
                                        </p:tav>
                                      </p:tavLst>
                                    </p:anim>
                                    <p:anim calcmode="lin" valueType="num">
                                      <p:cBhvr>
                                        <p:cTn id="72" dur="8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04" grpId="0"/>
      <p:bldP spid="105" grpId="0"/>
      <p:bldP spid="10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8"/>
            <a:ext cx="6246789" cy="526514"/>
          </a:xfrm>
        </p:spPr>
        <p:txBody>
          <a:bodyPr>
            <a:noAutofit/>
          </a:bodyPr>
          <a:lstStyle/>
          <a:p>
            <a:r>
              <a:rPr kumimoji="1" lang="zh-CN" altLang="en-US" sz="2800" dirty="0" smtClean="0"/>
              <a:t>三、什么是高新技术企业</a:t>
            </a:r>
            <a:endParaRPr kumimoji="1" lang="zh-CN" altLang="en-US" sz="2800" dirty="0"/>
          </a:p>
        </p:txBody>
      </p:sp>
      <p:sp>
        <p:nvSpPr>
          <p:cNvPr id="45" name="Freeform 7"/>
          <p:cNvSpPr/>
          <p:nvPr/>
        </p:nvSpPr>
        <p:spPr bwMode="auto">
          <a:xfrm>
            <a:off x="5685077" y="2847413"/>
            <a:ext cx="1132868" cy="962938"/>
          </a:xfrm>
          <a:custGeom>
            <a:avLst/>
            <a:gdLst/>
            <a:ahLst/>
            <a:cxnLst>
              <a:cxn ang="0">
                <a:pos x="160" y="0"/>
              </a:cxn>
              <a:cxn ang="0">
                <a:pos x="0" y="144"/>
              </a:cxn>
              <a:cxn ang="0">
                <a:pos x="48" y="144"/>
              </a:cxn>
              <a:cxn ang="0">
                <a:pos x="48" y="272"/>
              </a:cxn>
              <a:cxn ang="0">
                <a:pos x="128" y="272"/>
              </a:cxn>
              <a:cxn ang="0">
                <a:pos x="128" y="176"/>
              </a:cxn>
              <a:cxn ang="0">
                <a:pos x="192" y="176"/>
              </a:cxn>
              <a:cxn ang="0">
                <a:pos x="192" y="272"/>
              </a:cxn>
              <a:cxn ang="0">
                <a:pos x="272" y="272"/>
              </a:cxn>
              <a:cxn ang="0">
                <a:pos x="272" y="144"/>
              </a:cxn>
              <a:cxn ang="0">
                <a:pos x="320" y="144"/>
              </a:cxn>
              <a:cxn ang="0">
                <a:pos x="160" y="0"/>
              </a:cxn>
            </a:cxnLst>
            <a:rect l="0" t="0" r="r" b="b"/>
            <a:pathLst>
              <a:path w="320" h="272">
                <a:moveTo>
                  <a:pt x="160" y="0"/>
                </a:moveTo>
                <a:lnTo>
                  <a:pt x="0" y="144"/>
                </a:lnTo>
                <a:lnTo>
                  <a:pt x="48" y="144"/>
                </a:lnTo>
                <a:lnTo>
                  <a:pt x="48" y="272"/>
                </a:lnTo>
                <a:lnTo>
                  <a:pt x="128" y="272"/>
                </a:lnTo>
                <a:lnTo>
                  <a:pt x="128" y="176"/>
                </a:lnTo>
                <a:lnTo>
                  <a:pt x="192" y="176"/>
                </a:lnTo>
                <a:lnTo>
                  <a:pt x="192" y="272"/>
                </a:lnTo>
                <a:lnTo>
                  <a:pt x="272" y="272"/>
                </a:lnTo>
                <a:lnTo>
                  <a:pt x="272" y="144"/>
                </a:lnTo>
                <a:lnTo>
                  <a:pt x="320" y="144"/>
                </a:lnTo>
                <a:lnTo>
                  <a:pt x="160" y="0"/>
                </a:lnTo>
                <a:close/>
              </a:path>
            </a:pathLst>
          </a:custGeom>
          <a:solidFill>
            <a:schemeClr val="bg1"/>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grpSp>
        <p:nvGrpSpPr>
          <p:cNvPr id="20" name="组合 19"/>
          <p:cNvGrpSpPr/>
          <p:nvPr/>
        </p:nvGrpSpPr>
        <p:grpSpPr>
          <a:xfrm>
            <a:off x="831920" y="1368143"/>
            <a:ext cx="9972713" cy="4843473"/>
            <a:chOff x="5340216" y="4653136"/>
            <a:chExt cx="3552264" cy="2065727"/>
          </a:xfrm>
        </p:grpSpPr>
        <p:sp>
          <p:nvSpPr>
            <p:cNvPr id="21" name="椭圆 20"/>
            <p:cNvSpPr/>
            <p:nvPr/>
          </p:nvSpPr>
          <p:spPr>
            <a:xfrm>
              <a:off x="5340216" y="4934725"/>
              <a:ext cx="3480256" cy="1784138"/>
            </a:xfrm>
            <a:prstGeom prst="ellipse">
              <a:avLst/>
            </a:prstGeom>
            <a:gradFill flip="none" rotWithShape="1">
              <a:gsLst>
                <a:gs pos="0">
                  <a:srgbClr val="F79646">
                    <a:lumMod val="50000"/>
                    <a:shade val="67500"/>
                    <a:satMod val="115000"/>
                  </a:srgbClr>
                </a:gs>
                <a:gs pos="100000">
                  <a:srgbClr val="F79646">
                    <a:lumMod val="50000"/>
                    <a:shade val="100000"/>
                    <a:satMod val="115000"/>
                    <a:alpha val="0"/>
                  </a:srgbClr>
                </a:gs>
              </a:gsLst>
              <a:lin ang="10800000" scaled="1"/>
              <a:tileRect/>
            </a:gra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椭圆 21"/>
            <p:cNvSpPr/>
            <p:nvPr/>
          </p:nvSpPr>
          <p:spPr>
            <a:xfrm>
              <a:off x="5940152" y="4653136"/>
              <a:ext cx="2952328" cy="1662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25400" cap="flat" cmpd="sng" algn="ctr">
              <a:solidFill>
                <a:sysClr val="window" lastClr="FFFFFF"/>
              </a:solidFill>
              <a:prstDash val="solid"/>
            </a:ln>
            <a:effectLst>
              <a:outerShdw blurRad="393700" dist="38100" dir="5400000" algn="t" rotWithShape="0">
                <a:srgbClr val="F79646">
                  <a:lumMod val="50000"/>
                  <a:alpha val="37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23" name="矩形 22"/>
          <p:cNvSpPr/>
          <p:nvPr/>
        </p:nvSpPr>
        <p:spPr>
          <a:xfrm>
            <a:off x="3355607" y="1916751"/>
            <a:ext cx="6924676" cy="3138808"/>
          </a:xfrm>
          <a:prstGeom prst="rect">
            <a:avLst/>
          </a:prstGeom>
        </p:spPr>
        <p:txBody>
          <a:bodyPr wrap="square">
            <a:spAutoFit/>
          </a:bodyPr>
          <a:lstStyle/>
          <a:p>
            <a:pPr>
              <a:lnSpc>
                <a:spcPct val="120000"/>
              </a:lnSpc>
              <a:buClr>
                <a:srgbClr val="FF3300"/>
              </a:buClr>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认定办法</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定义：</a:t>
            </a:r>
            <a:endParaRPr lang="zh-CN" altLang="en-US" sz="2400" b="1" dirty="0">
              <a:latin typeface="黑体" panose="02010609060101010101" pitchFamily="49" charset="-122"/>
              <a:ea typeface="黑体" panose="02010609060101010101" pitchFamily="49" charset="-122"/>
            </a:endParaRPr>
          </a:p>
          <a:p>
            <a:pPr marL="0" lvl="1">
              <a:lnSpc>
                <a:spcPts val="2935"/>
              </a:lnSpc>
              <a:spcBef>
                <a:spcPct val="0"/>
              </a:spcBef>
              <a:spcAft>
                <a:spcPct val="0"/>
              </a:spcAft>
            </a:pPr>
            <a:r>
              <a:rPr lang="zh-CN" altLang="en-US" sz="2400" b="1" dirty="0">
                <a:latin typeface="黑体" panose="02010609060101010101" pitchFamily="49" charset="-122"/>
                <a:ea typeface="黑体" panose="02010609060101010101" pitchFamily="49" charset="-122"/>
              </a:rPr>
              <a:t>高新技术企业是在国家重点支持的高新技术领域内，</a:t>
            </a:r>
            <a:r>
              <a:rPr lang="zh-CN" altLang="en-US" sz="2400" b="1" dirty="0">
                <a:solidFill>
                  <a:srgbClr val="FF0000"/>
                </a:solidFill>
                <a:latin typeface="黑体" panose="02010609060101010101" pitchFamily="49" charset="-122"/>
                <a:ea typeface="黑体" panose="02010609060101010101" pitchFamily="49" charset="-122"/>
              </a:rPr>
              <a:t>持续</a:t>
            </a:r>
            <a:r>
              <a:rPr lang="zh-CN" altLang="en-US" sz="2400" b="1" dirty="0">
                <a:latin typeface="黑体" panose="02010609060101010101" pitchFamily="49" charset="-122"/>
                <a:ea typeface="黑体" panose="02010609060101010101" pitchFamily="49" charset="-122"/>
              </a:rPr>
              <a:t>进行研究开发与技术成果转化，</a:t>
            </a:r>
            <a:r>
              <a:rPr lang="zh-CN" altLang="en-US" sz="2400" b="1" dirty="0">
                <a:solidFill>
                  <a:srgbClr val="FF0000"/>
                </a:solidFill>
                <a:latin typeface="黑体" panose="02010609060101010101" pitchFamily="49" charset="-122"/>
                <a:ea typeface="黑体" panose="02010609060101010101" pitchFamily="49" charset="-122"/>
              </a:rPr>
              <a:t>形成</a:t>
            </a:r>
            <a:r>
              <a:rPr lang="zh-CN" altLang="en-US" sz="2400" b="1" dirty="0">
                <a:latin typeface="黑体" panose="02010609060101010101" pitchFamily="49" charset="-122"/>
                <a:ea typeface="黑体" panose="02010609060101010101" pitchFamily="49" charset="-122"/>
              </a:rPr>
              <a:t>企业</a:t>
            </a:r>
            <a:r>
              <a:rPr lang="zh-CN" altLang="en-US" sz="2400" b="1" dirty="0">
                <a:solidFill>
                  <a:srgbClr val="FF0000"/>
                </a:solidFill>
                <a:latin typeface="黑体" panose="02010609060101010101" pitchFamily="49" charset="-122"/>
                <a:ea typeface="黑体" panose="02010609060101010101" pitchFamily="49" charset="-122"/>
              </a:rPr>
              <a:t>核心</a:t>
            </a:r>
            <a:r>
              <a:rPr lang="zh-CN" altLang="en-US" sz="2400" b="1" dirty="0">
                <a:latin typeface="黑体" panose="02010609060101010101" pitchFamily="49" charset="-122"/>
                <a:ea typeface="黑体" panose="02010609060101010101" pitchFamily="49" charset="-122"/>
              </a:rPr>
              <a:t>自主知识产权，并以此为</a:t>
            </a:r>
            <a:r>
              <a:rPr lang="zh-CN" altLang="en-US" sz="2400" b="1" dirty="0">
                <a:solidFill>
                  <a:srgbClr val="FF0000"/>
                </a:solidFill>
                <a:latin typeface="黑体" panose="02010609060101010101" pitchFamily="49" charset="-122"/>
                <a:ea typeface="黑体" panose="02010609060101010101" pitchFamily="49" charset="-122"/>
              </a:rPr>
              <a:t>基础</a:t>
            </a:r>
            <a:r>
              <a:rPr lang="zh-CN" altLang="en-US" sz="2400" b="1" dirty="0">
                <a:latin typeface="黑体" panose="02010609060101010101" pitchFamily="49" charset="-122"/>
                <a:ea typeface="黑体" panose="02010609060101010101" pitchFamily="49" charset="-122"/>
              </a:rPr>
              <a:t>开展生产经营活动，在中国境内（不包括港、澳、台地区）注册</a:t>
            </a:r>
            <a:r>
              <a:rPr lang="zh-CN" altLang="en-US" sz="2400" b="1" dirty="0" smtClean="0">
                <a:latin typeface="黑体" panose="02010609060101010101" pitchFamily="49" charset="-122"/>
                <a:ea typeface="黑体" panose="02010609060101010101" pitchFamily="49" charset="-122"/>
              </a:rPr>
              <a:t>一年以上</a:t>
            </a:r>
            <a:r>
              <a:rPr lang="zh-CN" altLang="en-US" sz="2400" b="1" dirty="0">
                <a:latin typeface="黑体" panose="02010609060101010101" pitchFamily="49" charset="-122"/>
                <a:ea typeface="黑体" panose="02010609060101010101" pitchFamily="49" charset="-122"/>
              </a:rPr>
              <a:t>的</a:t>
            </a:r>
            <a:r>
              <a:rPr lang="zh-CN" altLang="en-US" sz="2400" b="1" dirty="0">
                <a:solidFill>
                  <a:srgbClr val="FF0000"/>
                </a:solidFill>
                <a:latin typeface="黑体" panose="02010609060101010101" pitchFamily="49" charset="-122"/>
                <a:ea typeface="黑体" panose="02010609060101010101" pitchFamily="49" charset="-122"/>
              </a:rPr>
              <a:t>居民</a:t>
            </a:r>
            <a:r>
              <a:rPr lang="zh-CN" altLang="en-US" sz="2400" b="1" dirty="0" smtClean="0">
                <a:solidFill>
                  <a:srgbClr val="FF0000"/>
                </a:solidFill>
                <a:latin typeface="黑体" panose="02010609060101010101" pitchFamily="49" charset="-122"/>
                <a:ea typeface="黑体" panose="02010609060101010101" pitchFamily="49" charset="-122"/>
              </a:rPr>
              <a:t>企业</a:t>
            </a:r>
            <a:r>
              <a:rPr lang="zh-CN" altLang="en-US" sz="2400" b="1" dirty="0" smtClean="0">
                <a:latin typeface="黑体" panose="02010609060101010101" pitchFamily="49" charset="-122"/>
                <a:ea typeface="黑体" panose="02010609060101010101" pitchFamily="49" charset="-122"/>
              </a:rPr>
              <a:t>。</a:t>
            </a:r>
            <a:endParaRPr lang="zh-CN" altLang="en-US" sz="2400" b="1" dirty="0" smtClean="0">
              <a:latin typeface="黑体" panose="02010609060101010101" pitchFamily="49" charset="-122"/>
              <a:ea typeface="黑体" panose="02010609060101010101" pitchFamily="49" charset="-122"/>
            </a:endParaRPr>
          </a:p>
          <a:p>
            <a:pPr>
              <a:lnSpc>
                <a:spcPts val="2935"/>
              </a:lnSpc>
              <a:spcBef>
                <a:spcPct val="0"/>
              </a:spcBef>
              <a:spcAft>
                <a:spcPct val="0"/>
              </a:spcAft>
            </a:pPr>
            <a:endParaRPr lang="zh-CN" altLang="en-US" sz="2400" b="1" dirty="0" smtClean="0">
              <a:latin typeface="黑体" panose="02010609060101010101" pitchFamily="49" charset="-122"/>
              <a:ea typeface="黑体" panose="02010609060101010101" pitchFamily="49" charset="-122"/>
            </a:endParaRPr>
          </a:p>
          <a:p>
            <a:pPr>
              <a:lnSpc>
                <a:spcPts val="2935"/>
              </a:lnSpc>
              <a:spcBef>
                <a:spcPct val="0"/>
              </a:spcBef>
              <a:spcAft>
                <a:spcPct val="0"/>
              </a:spcAft>
            </a:pPr>
            <a:endParaRPr lang="zh-CN" altLang="en-US" sz="2400" spc="-24" dirty="0" smtClean="0">
              <a:solidFill>
                <a:srgbClr val="000000"/>
              </a:solidFill>
              <a:latin typeface="VVVUJL+HYQiHei-EZS"/>
              <a:cs typeface="VVVUJL+HYQiHei-EZ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31919" y="277527"/>
            <a:ext cx="4463981" cy="529569"/>
          </a:xfrm>
        </p:spPr>
        <p:txBody>
          <a:bodyPr>
            <a:noAutofit/>
          </a:bodyPr>
          <a:lstStyle/>
          <a:p>
            <a:r>
              <a:rPr kumimoji="1" lang="zh-CN" altLang="en-US" sz="2800" dirty="0" smtClean="0"/>
              <a:t>四、</a:t>
            </a:r>
            <a:r>
              <a:rPr kumimoji="1" lang="zh-CN" altLang="en-US" sz="2800" dirty="0"/>
              <a:t>认定条件</a:t>
            </a:r>
            <a:endParaRPr kumimoji="1" lang="zh-CN" altLang="en-US" sz="2800" dirty="0"/>
          </a:p>
        </p:txBody>
      </p:sp>
      <p:grpSp>
        <p:nvGrpSpPr>
          <p:cNvPr id="7" name="组合 6"/>
          <p:cNvGrpSpPr/>
          <p:nvPr/>
        </p:nvGrpSpPr>
        <p:grpSpPr>
          <a:xfrm>
            <a:off x="1813035" y="1227889"/>
            <a:ext cx="8617207" cy="4621117"/>
            <a:chOff x="2946688" y="1700856"/>
            <a:chExt cx="7071874" cy="4472052"/>
          </a:xfrm>
        </p:grpSpPr>
        <p:sp>
          <p:nvSpPr>
            <p:cNvPr id="8" name="矩形 11"/>
            <p:cNvSpPr>
              <a:spLocks noChangeArrowheads="1"/>
            </p:cNvSpPr>
            <p:nvPr/>
          </p:nvSpPr>
          <p:spPr bwMode="auto">
            <a:xfrm flipV="1">
              <a:off x="6023994" y="1700856"/>
              <a:ext cx="127468" cy="4472052"/>
            </a:xfrm>
            <a:prstGeom prst="rect">
              <a:avLst/>
            </a:prstGeom>
            <a:solidFill>
              <a:srgbClr val="CD1F06"/>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CD1F06"/>
                </a:solidFill>
                <a:latin typeface="宋体" panose="02010600030101010101" pitchFamily="2" charset="-122"/>
                <a:sym typeface="宋体" panose="02010600030101010101" pitchFamily="2" charset="-122"/>
              </a:endParaRPr>
            </a:p>
          </p:txBody>
        </p:sp>
        <p:sp>
          <p:nvSpPr>
            <p:cNvPr id="9" name="TextBox 57"/>
            <p:cNvSpPr txBox="1"/>
            <p:nvPr/>
          </p:nvSpPr>
          <p:spPr>
            <a:xfrm>
              <a:off x="3637832" y="2033261"/>
              <a:ext cx="2099393" cy="400110"/>
            </a:xfrm>
            <a:prstGeom prst="rect">
              <a:avLst/>
            </a:prstGeom>
            <a:noFill/>
            <a:ln>
              <a:solidFill>
                <a:srgbClr val="FF0000"/>
              </a:solidFill>
            </a:ln>
          </p:spPr>
          <p:txBody>
            <a:bodyPr wrap="square" rtlCol="0">
              <a:spAutoFit/>
            </a:bodyPr>
            <a:lstStyle/>
            <a:p>
              <a:pPr lvl="0" algn="ctr">
                <a:defRPr/>
              </a:pPr>
              <a:r>
                <a:rPr lang="zh-CN" altLang="en-US" sz="2000" kern="0" dirty="0">
                  <a:latin typeface="+mn-ea"/>
                  <a:cs typeface="Arial" panose="020B0604020202020204" pitchFamily="34" charset="0"/>
                </a:rPr>
                <a:t>年限</a:t>
              </a:r>
              <a:endParaRPr lang="en-US" altLang="zh-CN" sz="2000" kern="0" dirty="0">
                <a:latin typeface="+mn-ea"/>
                <a:cs typeface="Arial" panose="020B0604020202020204" pitchFamily="34" charset="0"/>
              </a:endParaRPr>
            </a:p>
          </p:txBody>
        </p:sp>
        <p:sp>
          <p:nvSpPr>
            <p:cNvPr id="10" name="TextBox 58"/>
            <p:cNvSpPr txBox="1"/>
            <p:nvPr/>
          </p:nvSpPr>
          <p:spPr>
            <a:xfrm>
              <a:off x="6419850" y="2511938"/>
              <a:ext cx="2099393" cy="400110"/>
            </a:xfrm>
            <a:prstGeom prst="rect">
              <a:avLst/>
            </a:prstGeom>
            <a:noFill/>
            <a:ln>
              <a:solidFill>
                <a:srgbClr val="FF0000"/>
              </a:solidFill>
            </a:ln>
          </p:spPr>
          <p:txBody>
            <a:bodyPr wrap="square" rtlCol="0">
              <a:spAutoFit/>
            </a:bodyPr>
            <a:lstStyle/>
            <a:p>
              <a:pPr algn="ctr">
                <a:spcBef>
                  <a:spcPct val="0"/>
                </a:spcBef>
              </a:pPr>
              <a:r>
                <a:rPr lang="zh-CN" altLang="en-US" sz="2000" dirty="0">
                  <a:latin typeface="Arial" panose="020B0604020202020204" pitchFamily="34" charset="0"/>
                </a:rPr>
                <a:t>知识产权</a:t>
              </a:r>
              <a:endParaRPr lang="zh-CN" altLang="en-US" sz="2000" dirty="0">
                <a:latin typeface="Arial" panose="020B0604020202020204" pitchFamily="34" charset="0"/>
              </a:endParaRPr>
            </a:p>
          </p:txBody>
        </p:sp>
        <p:sp>
          <p:nvSpPr>
            <p:cNvPr id="11" name="TextBox 57"/>
            <p:cNvSpPr txBox="1"/>
            <p:nvPr/>
          </p:nvSpPr>
          <p:spPr>
            <a:xfrm>
              <a:off x="3533775" y="2910882"/>
              <a:ext cx="2203449" cy="400110"/>
            </a:xfrm>
            <a:prstGeom prst="rect">
              <a:avLst/>
            </a:prstGeom>
            <a:noFill/>
            <a:ln>
              <a:solidFill>
                <a:srgbClr val="FF0000"/>
              </a:solidFill>
            </a:ln>
          </p:spPr>
          <p:txBody>
            <a:bodyPr wrap="square" rtlCol="0">
              <a:spAutoFit/>
            </a:bodyPr>
            <a:lstStyle/>
            <a:p>
              <a:pPr>
                <a:spcBef>
                  <a:spcPct val="0"/>
                </a:spcBef>
              </a:pPr>
              <a:r>
                <a:rPr lang="zh-CN" altLang="en-US" sz="2000" dirty="0" smtClean="0">
                  <a:latin typeface="Arial Black" panose="020B0A04020102020204" pitchFamily="34" charset="0"/>
                  <a:sym typeface="Arial Black" panose="020B0A04020102020204" pitchFamily="34" charset="0"/>
                </a:rPr>
                <a:t>主要</a:t>
              </a:r>
              <a:r>
                <a:rPr lang="zh-CN" altLang="en-US" sz="2000" dirty="0">
                  <a:latin typeface="Arial Black" panose="020B0A04020102020204" pitchFamily="34" charset="0"/>
                  <a:sym typeface="Arial Black" panose="020B0A04020102020204" pitchFamily="34" charset="0"/>
                </a:rPr>
                <a:t>产品（服务）</a:t>
              </a:r>
              <a:endParaRPr lang="en-US" altLang="zh-CN" sz="2000" dirty="0">
                <a:latin typeface="Arial Black" panose="020B0A04020102020204" pitchFamily="34" charset="0"/>
                <a:sym typeface="Arial Black" panose="020B0A04020102020204" pitchFamily="34" charset="0"/>
              </a:endParaRPr>
            </a:p>
          </p:txBody>
        </p:sp>
        <p:sp>
          <p:nvSpPr>
            <p:cNvPr id="12" name="TextBox 57"/>
            <p:cNvSpPr txBox="1"/>
            <p:nvPr/>
          </p:nvSpPr>
          <p:spPr>
            <a:xfrm>
              <a:off x="3476596" y="4176010"/>
              <a:ext cx="2260629" cy="400110"/>
            </a:xfrm>
            <a:prstGeom prst="rect">
              <a:avLst/>
            </a:prstGeom>
            <a:noFill/>
            <a:ln>
              <a:solidFill>
                <a:srgbClr val="FF0000"/>
              </a:solidFill>
            </a:ln>
          </p:spPr>
          <p:txBody>
            <a:bodyPr wrap="square" rtlCol="0">
              <a:spAutoFit/>
            </a:bodyPr>
            <a:lstStyle/>
            <a:p>
              <a:pPr lvl="0" algn="ctr">
                <a:defRPr/>
              </a:pPr>
              <a:r>
                <a:rPr lang="zh-CN" altLang="en-US" sz="2000" kern="0" dirty="0">
                  <a:latin typeface="+mn-ea"/>
                  <a:cs typeface="Arial" panose="020B0604020202020204" pitchFamily="34" charset="0"/>
                </a:rPr>
                <a:t>企业科技人员占比</a:t>
              </a:r>
              <a:endParaRPr lang="en-US" altLang="zh-CN" sz="2000" kern="0" dirty="0">
                <a:latin typeface="+mn-ea"/>
                <a:cs typeface="Arial" panose="020B0604020202020204" pitchFamily="34" charset="0"/>
              </a:endParaRPr>
            </a:p>
          </p:txBody>
        </p:sp>
        <p:sp>
          <p:nvSpPr>
            <p:cNvPr id="13" name="TextBox 58"/>
            <p:cNvSpPr txBox="1"/>
            <p:nvPr/>
          </p:nvSpPr>
          <p:spPr>
            <a:xfrm>
              <a:off x="6347816" y="3432041"/>
              <a:ext cx="3670746" cy="707886"/>
            </a:xfrm>
            <a:prstGeom prst="rect">
              <a:avLst/>
            </a:prstGeom>
            <a:noFill/>
            <a:ln>
              <a:solidFill>
                <a:srgbClr val="FF0000"/>
              </a:solidFill>
            </a:ln>
          </p:spPr>
          <p:txBody>
            <a:bodyPr wrap="square" rtlCol="0">
              <a:spAutoFit/>
            </a:bodyPr>
            <a:lstStyle/>
            <a:p>
              <a:pPr>
                <a:spcBef>
                  <a:spcPct val="0"/>
                </a:spcBef>
              </a:pPr>
              <a:r>
                <a:rPr lang="zh-CN" altLang="en-US" sz="2000" dirty="0">
                  <a:latin typeface="Arial" panose="020B0604020202020204" pitchFamily="34" charset="0"/>
                </a:rPr>
                <a:t>高新技术服务产品（服务）收入占比</a:t>
              </a:r>
              <a:endParaRPr lang="zh-CN" altLang="en-US" sz="2000" dirty="0">
                <a:latin typeface="Arial" panose="020B0604020202020204" pitchFamily="34" charset="0"/>
              </a:endParaRPr>
            </a:p>
          </p:txBody>
        </p:sp>
        <p:sp>
          <p:nvSpPr>
            <p:cNvPr id="14" name="TextBox 57"/>
            <p:cNvSpPr txBox="1"/>
            <p:nvPr/>
          </p:nvSpPr>
          <p:spPr>
            <a:xfrm>
              <a:off x="2946688" y="5373162"/>
              <a:ext cx="2790537" cy="400110"/>
            </a:xfrm>
            <a:prstGeom prst="rect">
              <a:avLst/>
            </a:prstGeom>
            <a:noFill/>
            <a:ln>
              <a:solidFill>
                <a:srgbClr val="FF0000"/>
              </a:solidFill>
            </a:ln>
          </p:spPr>
          <p:txBody>
            <a:bodyPr wrap="square" rtlCol="0">
              <a:spAutoFit/>
            </a:bodyPr>
            <a:lstStyle/>
            <a:p>
              <a:pPr lvl="0" algn="ctr">
                <a:defRPr/>
              </a:pPr>
              <a:r>
                <a:rPr lang="zh-CN" altLang="en-US" sz="2000" kern="0" dirty="0">
                  <a:latin typeface="+mn-ea"/>
                  <a:cs typeface="Arial" panose="020B0604020202020204" pitchFamily="34" charset="0"/>
                </a:rPr>
                <a:t>企业研究开发费用占比</a:t>
              </a:r>
              <a:endParaRPr lang="en-US" altLang="zh-CN" sz="2000" kern="0" dirty="0">
                <a:latin typeface="+mn-ea"/>
                <a:cs typeface="Arial" panose="020B0604020202020204" pitchFamily="34" charset="0"/>
              </a:endParaRPr>
            </a:p>
          </p:txBody>
        </p:sp>
        <p:sp>
          <p:nvSpPr>
            <p:cNvPr id="15" name="TextBox 58"/>
            <p:cNvSpPr txBox="1"/>
            <p:nvPr/>
          </p:nvSpPr>
          <p:spPr>
            <a:xfrm>
              <a:off x="6403684" y="4620741"/>
              <a:ext cx="2271697" cy="400110"/>
            </a:xfrm>
            <a:prstGeom prst="rect">
              <a:avLst/>
            </a:prstGeom>
            <a:noFill/>
            <a:ln>
              <a:solidFill>
                <a:srgbClr val="FF0000"/>
              </a:solidFill>
            </a:ln>
          </p:spPr>
          <p:txBody>
            <a:bodyPr wrap="square" rtlCol="0">
              <a:spAutoFit/>
            </a:bodyPr>
            <a:lstStyle/>
            <a:p>
              <a:pPr algn="ctr">
                <a:spcBef>
                  <a:spcPct val="0"/>
                </a:spcBef>
              </a:pPr>
              <a:r>
                <a:rPr lang="zh-CN" altLang="en-US" sz="2000" dirty="0">
                  <a:latin typeface="Arial" panose="020B0604020202020204" pitchFamily="34" charset="0"/>
                </a:rPr>
                <a:t>企业创新能力评价</a:t>
              </a:r>
              <a:endParaRPr lang="zh-CN" altLang="en-US" sz="2000" dirty="0">
                <a:latin typeface="Arial" panose="020B0604020202020204" pitchFamily="34" charset="0"/>
              </a:endParaRPr>
            </a:p>
          </p:txBody>
        </p:sp>
        <p:cxnSp>
          <p:nvCxnSpPr>
            <p:cNvPr id="16" name="直接连接符 15"/>
            <p:cNvCxnSpPr>
              <a:stCxn id="9" idx="3"/>
            </p:cNvCxnSpPr>
            <p:nvPr/>
          </p:nvCxnSpPr>
          <p:spPr bwMode="auto">
            <a:xfrm>
              <a:off x="5737225" y="2233316"/>
              <a:ext cx="286769"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a:stCxn id="11" idx="3"/>
            </p:cNvCxnSpPr>
            <p:nvPr/>
          </p:nvCxnSpPr>
          <p:spPr bwMode="auto">
            <a:xfrm>
              <a:off x="5737224" y="3110937"/>
              <a:ext cx="286770" cy="15388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a:stCxn id="12" idx="3"/>
            </p:cNvCxnSpPr>
            <p:nvPr/>
          </p:nvCxnSpPr>
          <p:spPr bwMode="auto">
            <a:xfrm>
              <a:off x="5737225" y="4376065"/>
              <a:ext cx="286769"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a:stCxn id="14" idx="3"/>
            </p:cNvCxnSpPr>
            <p:nvPr/>
          </p:nvCxnSpPr>
          <p:spPr bwMode="auto">
            <a:xfrm>
              <a:off x="5737225" y="5573217"/>
              <a:ext cx="286769"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flipH="1">
              <a:off x="6076950" y="2711993"/>
              <a:ext cx="268388"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a:stCxn id="13" idx="1"/>
            </p:cNvCxnSpPr>
            <p:nvPr/>
          </p:nvCxnSpPr>
          <p:spPr bwMode="auto">
            <a:xfrm flipH="1">
              <a:off x="6079428" y="3696979"/>
              <a:ext cx="268387" cy="89004"/>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a:stCxn id="15" idx="1"/>
            </p:cNvCxnSpPr>
            <p:nvPr/>
          </p:nvCxnSpPr>
          <p:spPr bwMode="auto">
            <a:xfrm flipH="1">
              <a:off x="6076950" y="4820796"/>
              <a:ext cx="326734"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组合 26"/>
            <p:cNvGrpSpPr/>
            <p:nvPr/>
          </p:nvGrpSpPr>
          <p:grpSpPr>
            <a:xfrm>
              <a:off x="6105527" y="5495367"/>
              <a:ext cx="2860052" cy="464230"/>
              <a:chOff x="6105529" y="5511566"/>
              <a:chExt cx="7132474" cy="827165"/>
            </a:xfrm>
          </p:grpSpPr>
          <p:cxnSp>
            <p:nvCxnSpPr>
              <p:cNvPr id="28" name="直接连接符 27"/>
              <p:cNvCxnSpPr>
                <a:stCxn id="29" idx="1"/>
              </p:cNvCxnSpPr>
              <p:nvPr/>
            </p:nvCxnSpPr>
            <p:spPr bwMode="auto">
              <a:xfrm flipH="1" flipV="1">
                <a:off x="6105529" y="5839970"/>
                <a:ext cx="743552" cy="8517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58"/>
              <p:cNvSpPr txBox="1"/>
              <p:nvPr/>
            </p:nvSpPr>
            <p:spPr>
              <a:xfrm>
                <a:off x="6849082" y="5511566"/>
                <a:ext cx="6388921" cy="827165"/>
              </a:xfrm>
              <a:prstGeom prst="rect">
                <a:avLst/>
              </a:prstGeom>
              <a:noFill/>
              <a:ln>
                <a:solidFill>
                  <a:srgbClr val="FF0000"/>
                </a:solidFill>
              </a:ln>
            </p:spPr>
            <p:txBody>
              <a:bodyPr wrap="square" rtlCol="0">
                <a:spAutoFit/>
              </a:bodyPr>
              <a:lstStyle/>
              <a:p>
                <a:pPr algn="ctr">
                  <a:lnSpc>
                    <a:spcPts val="2935"/>
                  </a:lnSpc>
                  <a:spcBef>
                    <a:spcPct val="0"/>
                  </a:spcBef>
                  <a:spcAft>
                    <a:spcPct val="0"/>
                  </a:spcAft>
                </a:pPr>
                <a:r>
                  <a:rPr lang="zh-CN" altLang="en-US" sz="2000" b="1" spc="-24" dirty="0" smtClean="0">
                    <a:solidFill>
                      <a:srgbClr val="FF0000"/>
                    </a:solidFill>
                    <a:latin typeface="ILGRIE+HYQiHei-EZS"/>
                    <a:cs typeface="ILGRIE+HYQiHei-EZS"/>
                  </a:rPr>
                  <a:t>两重大、一严重</a:t>
                </a:r>
                <a:endParaRPr lang="zh-CN" altLang="en-US" sz="2000" dirty="0">
                  <a:latin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TEMPLATE_CATEGORY" val="custom"/>
  <p:tag name="KSO_WM_TEMPLATE_INDEX" val="160162"/>
  <p:tag name="KSO_WM_UNIT_TYPE" val="a"/>
  <p:tag name="KSO_WM_UNIT_INDEX" val="1"/>
  <p:tag name="KSO_WM_UNIT_ID" val="custom160162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4"/>
  <p:tag name="KSO_WM_UNIT_ID" val="custom160162_8*l_i*1_4"/>
  <p:tag name="KSO_WM_UNIT_CLEAR" val="1"/>
  <p:tag name="KSO_WM_UNIT_LAYERLEVEL" val="1_1"/>
  <p:tag name="KSO_WM_DIAGRAM_GROUP_CODE" val="l1-1"/>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5"/>
  <p:tag name="KSO_WM_UNIT_ID" val="custom160162_8*l_i*1_5"/>
  <p:tag name="KSO_WM_UNIT_CLEAR" val="1"/>
  <p:tag name="KSO_WM_UNIT_LAYERLEVEL" val="1_1"/>
  <p:tag name="KSO_WM_DIAGRAM_GROUP_CODE" val="l1-1"/>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6"/>
  <p:tag name="KSO_WM_UNIT_ID" val="custom160162_8*l_i*1_6"/>
  <p:tag name="KSO_WM_UNIT_CLEAR" val="1"/>
  <p:tag name="KSO_WM_UNIT_LAYERLEVEL" val="1_1"/>
  <p:tag name="KSO_WM_DIAGRAM_GROUP_CODE" val="l1-1"/>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3_1"/>
  <p:tag name="KSO_WM_UNIT_ID" val="custom160162_8*l_h_f*1_3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7"/>
  <p:tag name="KSO_WM_UNIT_ID" val="custom160162_8*l_i*1_7"/>
  <p:tag name="KSO_WM_UNIT_CLEAR" val="1"/>
  <p:tag name="KSO_WM_UNIT_LAYERLEVEL" val="1_1"/>
  <p:tag name="KSO_WM_DIAGRAM_GROUP_CODE" val="l1-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8"/>
  <p:tag name="KSO_WM_UNIT_ID" val="custom160162_8*l_i*1_8"/>
  <p:tag name="KSO_WM_UNIT_CLEAR" val="1"/>
  <p:tag name="KSO_WM_UNIT_LAYERLEVEL" val="1_1"/>
  <p:tag name="KSO_WM_DIAGRAM_GROUP_CODE" val="l1-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9"/>
  <p:tag name="KSO_WM_UNIT_ID" val="custom160162_8*l_i*1_9"/>
  <p:tag name="KSO_WM_UNIT_CLEAR" val="1"/>
  <p:tag name="KSO_WM_UNIT_LAYERLEVEL" val="1_1"/>
  <p:tag name="KSO_WM_DIAGRAM_GROUP_CODE" val="l1-1"/>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3_1"/>
  <p:tag name="KSO_WM_UNIT_ID" val="custom160162_8*l_h_f*1_3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7"/>
  <p:tag name="KSO_WM_UNIT_ID" val="custom160162_8*l_i*1_7"/>
  <p:tag name="KSO_WM_UNIT_CLEAR" val="1"/>
  <p:tag name="KSO_WM_UNIT_LAYERLEVEL" val="1_1"/>
  <p:tag name="KSO_WM_DIAGRAM_GROUP_CODE" val="l1-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8"/>
  <p:tag name="KSO_WM_UNIT_ID" val="custom160162_8*l_i*1_8"/>
  <p:tag name="KSO_WM_UNIT_CLEAR" val="1"/>
  <p:tag name="KSO_WM_UNIT_LAYERLEVEL" val="1_1"/>
  <p:tag name="KSO_WM_DIAGRAM_GROUP_CODE" val="l1-1"/>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162"/>
  <p:tag name="KSO_WM_UNIT_TYPE" val="b"/>
  <p:tag name="KSO_WM_UNIT_INDEX" val="1"/>
  <p:tag name="KSO_WM_UNIT_ID" val="custom160162_1*b*1"/>
  <p:tag name="KSO_WM_UNIT_CLEAR" val="1"/>
  <p:tag name="KSO_WM_UNIT_LAYERLEVEL" val="1"/>
  <p:tag name="KSO_WM_UNIT_VALUE" val="111"/>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9"/>
  <p:tag name="KSO_WM_UNIT_ID" val="custom160162_8*l_i*1_9"/>
  <p:tag name="KSO_WM_UNIT_CLEAR" val="1"/>
  <p:tag name="KSO_WM_UNIT_LAYERLEVEL" val="1_1"/>
  <p:tag name="KSO_WM_DIAGRAM_GROUP_CODE" val="l1-1"/>
</p:tagLst>
</file>

<file path=ppt/tags/tag21.xml><?xml version="1.0" encoding="utf-8"?>
<p:tagLst xmlns:p="http://schemas.openxmlformats.org/presentationml/2006/main">
  <p:tag name="KSO_WM_TEMPLATE_CATEGORY" val="custom"/>
  <p:tag name="KSO_WM_TEMPLATE_INDEX" val="160162"/>
  <p:tag name="KSO_WM_TAG_VERSION" val="1.0"/>
  <p:tag name="KSO_WM_SLIDE_ID" val="custom160162_8"/>
  <p:tag name="KSO_WM_SLIDE_INDEX" val="8"/>
  <p:tag name="KSO_WM_SLIDE_ITEM_CNT" val="3"/>
  <p:tag name="KSO_WM_SLIDE_LAYOUT" val="a_b_l"/>
  <p:tag name="KSO_WM_SLIDE_LAYOUT_CNT" val="1_1_1"/>
  <p:tag name="KSO_WM_SLIDE_TYPE" val="contents"/>
  <p:tag name="KSO_WM_BEAUTIFY_FLAG" val="#wm#"/>
  <p:tag name="KSO_WM_DIAGRAM_GROUP_CODE" val="l1-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162"/>
  <p:tag name="KSO_WM_UNIT_TYPE" val="e"/>
  <p:tag name="KSO_WM_UNIT_INDEX" val="1"/>
  <p:tag name="KSO_WM_UNIT_ID" val="custom160162_12*e*1"/>
  <p:tag name="KSO_WM_UNIT_CLEAR" val="1"/>
  <p:tag name="KSO_WM_UNIT_LAYERLEVEL" val="1"/>
  <p:tag name="KSO_WM_UNIT_VALUE" val="4"/>
  <p:tag name="KSO_WM_UNIT_HIGHLIGHT" val="0"/>
  <p:tag name="KSO_WM_UNIT_COMPATIBLE" val="1"/>
  <p:tag name="KSO_WM_UNIT_PRESET_TEXT" val="Part 0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162"/>
  <p:tag name="KSO_WM_UNIT_TYPE" val="a"/>
  <p:tag name="KSO_WM_UNIT_INDEX" val="1"/>
  <p:tag name="KSO_WM_UNIT_ID" val="custom160162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p="http://schemas.openxmlformats.org/presentationml/2006/main">
  <p:tag name="KSO_WM_TEMPLATE_CATEGORY" val="custom"/>
  <p:tag name="KSO_WM_TEMPLATE_INDEX" val="160162"/>
  <p:tag name="KSO_WM_TAG_VERSION" val="1.0"/>
  <p:tag name="KSO_WM_SLIDE_ID" val="custom160162_12"/>
  <p:tag name="KSO_WM_SLIDE_INDEX" val="12"/>
  <p:tag name="KSO_WM_SLIDE_ITEM_CNT" val="1"/>
  <p:tag name="KSO_WM_SLIDE_LAYOUT" val="a_e"/>
  <p:tag name="KSO_WM_SLIDE_LAYOUT_CNT" val="1_1"/>
  <p:tag name="KSO_WM_SLIDE_TYPE" val="sectionTitle"/>
  <p:tag name="KSO_WM_BEAUTIFY_FLAG" val="#wm#"/>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162"/>
  <p:tag name="KSO_WM_UNIT_TYPE" val="e"/>
  <p:tag name="KSO_WM_UNIT_INDEX" val="1"/>
  <p:tag name="KSO_WM_UNIT_ID" val="custom160162_12*e*1"/>
  <p:tag name="KSO_WM_UNIT_CLEAR" val="1"/>
  <p:tag name="KSO_WM_UNIT_LAYERLEVEL" val="1"/>
  <p:tag name="KSO_WM_UNIT_VALUE" val="4"/>
  <p:tag name="KSO_WM_UNIT_HIGHLIGHT" val="0"/>
  <p:tag name="KSO_WM_UNIT_COMPATIBLE" val="1"/>
  <p:tag name="KSO_WM_UNIT_PRESET_TEXT" val="Part 0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162"/>
  <p:tag name="KSO_WM_UNIT_TYPE" val="a"/>
  <p:tag name="KSO_WM_UNIT_INDEX" val="1"/>
  <p:tag name="KSO_WM_UNIT_ID" val="custom160162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27.xml><?xml version="1.0" encoding="utf-8"?>
<p:tagLst xmlns:p="http://schemas.openxmlformats.org/presentationml/2006/main">
  <p:tag name="KSO_WM_TEMPLATE_CATEGORY" val="custom"/>
  <p:tag name="KSO_WM_TEMPLATE_INDEX" val="160162"/>
  <p:tag name="KSO_WM_TAG_VERSION" val="1.0"/>
  <p:tag name="KSO_WM_SLIDE_ID" val="custom160162_12"/>
  <p:tag name="KSO_WM_SLIDE_INDEX" val="12"/>
  <p:tag name="KSO_WM_SLIDE_ITEM_CNT" val="1"/>
  <p:tag name="KSO_WM_SLIDE_LAYOUT" val="a_e"/>
  <p:tag name="KSO_WM_SLIDE_LAYOUT_CNT" val="1_1"/>
  <p:tag name="KSO_WM_SLIDE_TYPE" val="sectionTitle"/>
  <p:tag name="KSO_WM_BEAUTIFY_FLAG" val="#wm#"/>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162"/>
  <p:tag name="KSO_WM_UNIT_TYPE" val="e"/>
  <p:tag name="KSO_WM_UNIT_INDEX" val="1"/>
  <p:tag name="KSO_WM_UNIT_ID" val="custom160162_12*e*1"/>
  <p:tag name="KSO_WM_UNIT_CLEAR" val="1"/>
  <p:tag name="KSO_WM_UNIT_LAYERLEVEL" val="1"/>
  <p:tag name="KSO_WM_UNIT_VALUE" val="4"/>
  <p:tag name="KSO_WM_UNIT_HIGHLIGHT" val="0"/>
  <p:tag name="KSO_WM_UNIT_COMPATIBLE" val="1"/>
  <p:tag name="KSO_WM_UNIT_PRESET_TEXT" val="Part 01"/>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162"/>
  <p:tag name="KSO_WM_UNIT_TYPE" val="a"/>
  <p:tag name="KSO_WM_UNIT_INDEX" val="1"/>
  <p:tag name="KSO_WM_UNIT_ID" val="custom160162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3.xml><?xml version="1.0" encoding="utf-8"?>
<p:tagLst xmlns:p="http://schemas.openxmlformats.org/presentationml/2006/main">
  <p:tag name="KSO_WM_TEMPLATE_THUMBS_INDEX" val="1、6、8、12、20、21、22、23、25"/>
  <p:tag name="KSO_WM_TEMPLATE_CATEGORY" val="custom"/>
  <p:tag name="KSO_WM_TEMPLATE_INDEX" val="160162"/>
  <p:tag name="KSO_WM_TAG_VERSION" val="1.0"/>
  <p:tag name="KSO_WM_SLIDE_ID" val="custom160162_1"/>
  <p:tag name="KSO_WM_SLIDE_INDEX" val="1"/>
  <p:tag name="KSO_WM_SLIDE_ITEM_CNT" val="2"/>
  <p:tag name="KSO_WM_SLIDE_LAYOUT" val="a_b"/>
  <p:tag name="KSO_WM_SLIDE_LAYOUT_CNT" val="1_1"/>
  <p:tag name="KSO_WM_SLIDE_TYPE" val="title"/>
  <p:tag name="KSO_WM_BEAUTIFY_FLAG" val="#wm#"/>
</p:tagLst>
</file>

<file path=ppt/tags/tag30.xml><?xml version="1.0" encoding="utf-8"?>
<p:tagLst xmlns:p="http://schemas.openxmlformats.org/presentationml/2006/main">
  <p:tag name="KSO_WM_TEMPLATE_CATEGORY" val="custom"/>
  <p:tag name="KSO_WM_TEMPLATE_INDEX" val="160162"/>
  <p:tag name="KSO_WM_TAG_VERSION" val="1.0"/>
  <p:tag name="KSO_WM_SLIDE_ID" val="custom160162_12"/>
  <p:tag name="KSO_WM_SLIDE_INDEX" val="12"/>
  <p:tag name="KSO_WM_SLIDE_ITEM_CNT" val="1"/>
  <p:tag name="KSO_WM_SLIDE_LAYOUT" val="a_e"/>
  <p:tag name="KSO_WM_SLIDE_LAYOUT_CNT" val="1_1"/>
  <p:tag name="KSO_WM_SLIDE_TYPE" val="sectionTitle"/>
  <p:tag name="KSO_WM_BEAUTIFY_FLAG" val="#wm#"/>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62"/>
  <p:tag name="KSO_WM_UNIT_TYPE" val="d"/>
  <p:tag name="KSO_WM_UNIT_INDEX" val="1"/>
  <p:tag name="KSO_WM_UNIT_ID" val="custom160162_25*d*1"/>
  <p:tag name="KSO_WM_UNIT_CLEAR" val="0"/>
  <p:tag name="KSO_WM_UNIT_LAYERLEVEL" val="1"/>
  <p:tag name="KSO_WM_UNIT_VALUE" val="973*1534"/>
  <p:tag name="KSO_WM_UNIT_HIGHLIGHT" val="0"/>
  <p:tag name="KSO_WM_UNIT_COMPATIBLE" val="0"/>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162"/>
  <p:tag name="KSO_WM_UNIT_TYPE" val="e"/>
  <p:tag name="KSO_WM_UNIT_INDEX" val="1"/>
  <p:tag name="KSO_WM_UNIT_ID" val="custom160162_12*e*1"/>
  <p:tag name="KSO_WM_UNIT_CLEAR" val="1"/>
  <p:tag name="KSO_WM_UNIT_LAYERLEVEL" val="1"/>
  <p:tag name="KSO_WM_UNIT_VALUE" val="4"/>
  <p:tag name="KSO_WM_UNIT_HIGHLIGHT" val="0"/>
  <p:tag name="KSO_WM_UNIT_COMPATIBLE" val="1"/>
  <p:tag name="KSO_WM_UNIT_PRESET_TEXT" val="Part 0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162"/>
  <p:tag name="KSO_WM_UNIT_TYPE" val="a"/>
  <p:tag name="KSO_WM_UNIT_INDEX" val="1"/>
  <p:tag name="KSO_WM_UNIT_ID" val="custom160162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34.xml><?xml version="1.0" encoding="utf-8"?>
<p:tagLst xmlns:p="http://schemas.openxmlformats.org/presentationml/2006/main">
  <p:tag name="KSO_WM_TEMPLATE_CATEGORY" val="custom"/>
  <p:tag name="KSO_WM_TEMPLATE_INDEX" val="160162"/>
  <p:tag name="KSO_WM_TAG_VERSION" val="1.0"/>
  <p:tag name="KSO_WM_SLIDE_ID" val="custom160162_12"/>
  <p:tag name="KSO_WM_SLIDE_INDEX" val="12"/>
  <p:tag name="KSO_WM_SLIDE_ITEM_CNT" val="1"/>
  <p:tag name="KSO_WM_SLIDE_LAYOUT" val="a_e"/>
  <p:tag name="KSO_WM_SLIDE_LAYOUT_CNT" val="1_1"/>
  <p:tag name="KSO_WM_SLIDE_TYPE" val="sectionTitle"/>
  <p:tag name="KSO_WM_BEAUTIFY_FLAG" val="#wm#"/>
</p:tagLst>
</file>

<file path=ppt/tags/tag35.xml><?xml version="1.0" encoding="utf-8"?>
<p:tagLst xmlns:p="http://schemas.openxmlformats.org/presentationml/2006/main">
  <p:tag name="KSO_WM_TEMPLATE_CATEGORY" val="custom"/>
  <p:tag name="KSO_WM_TEMPLATE_INDEX" val="160162"/>
  <p:tag name="KSO_WM_TAG_VERSION" val="1.0"/>
  <p:tag name="KSO_WM_SLIDE_ID" val="custom160162_29"/>
  <p:tag name="KSO_WM_SLIDE_INDEX" val="29"/>
  <p:tag name="KSO_WM_SLIDE_ITEM_CNT" val="1"/>
  <p:tag name="KSO_WM_SLIDE_LAYOUT" val="a"/>
  <p:tag name="KSO_WM_SLIDE_LAYOUT_CNT" val="1"/>
  <p:tag name="KSO_WM_SLIDE_TYPE" val="endPage"/>
  <p:tag name="KSO_WM_BEAUTIFY_FLAG" val="#wm#"/>
</p:tagLst>
</file>

<file path=ppt/tags/tag4.xml><?xml version="1.0" encoding="utf-8"?>
<p:tagLst xmlns:p="http://schemas.openxmlformats.org/presentationml/2006/main">
  <p:tag name="KSO_WM_TAG_VERSION" val="1.0"/>
  <p:tag name="KSO_WM_BEAUTIFY_FLAG" val="#wm#"/>
  <p:tag name="KSO_WM_UNIT_TYPE" val="i"/>
  <p:tag name="KSO_WM_UNIT_ID" val="custom160162_8*i*0"/>
  <p:tag name="KSO_WM_TEMPLATE_CATEGORY" val="custom"/>
  <p:tag name="KSO_WM_TEMPLATE_INDEX" val="160162"/>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1_1"/>
  <p:tag name="KSO_WM_UNIT_ID" val="custom160162_8*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1"/>
  <p:tag name="KSO_WM_UNIT_ID" val="custom160162_8*l_i*1_1"/>
  <p:tag name="KSO_WM_UNIT_CLEAR" val="1"/>
  <p:tag name="KSO_WM_UNIT_LAYERLEVEL" val="1_1"/>
  <p:tag name="KSO_WM_DIAGRAM_GROUP_CODE" val="l1-1"/>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2"/>
  <p:tag name="KSO_WM_UNIT_ID" val="custom160162_8*l_i*1_2"/>
  <p:tag name="KSO_WM_UNIT_CLEAR" val="1"/>
  <p:tag name="KSO_WM_UNIT_LAYERLEVEL" val="1_1"/>
  <p:tag name="KSO_WM_DIAGRAM_GROUP_CODE" val="l1-1"/>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i"/>
  <p:tag name="KSO_WM_UNIT_INDEX" val="1_3"/>
  <p:tag name="KSO_WM_UNIT_ID" val="custom160162_8*l_i*1_3"/>
  <p:tag name="KSO_WM_UNIT_CLEAR" val="1"/>
  <p:tag name="KSO_WM_UNIT_LAYERLEVEL" val="1_1"/>
  <p:tag name="KSO_WM_DIAGRAM_GROUP_CODE" val="l1-1"/>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2_1"/>
  <p:tag name="KSO_WM_UNIT_ID" val="custom160162_8*l_h_f*1_2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heme/theme1.xml><?xml version="1.0" encoding="utf-8"?>
<a:theme xmlns:a="http://schemas.openxmlformats.org/drawingml/2006/main" name="1_Office 主题">
  <a:themeElements>
    <a:clrScheme name="自定义 125">
      <a:dk1>
        <a:sysClr val="windowText" lastClr="000000"/>
      </a:dk1>
      <a:lt1>
        <a:sysClr val="window" lastClr="FFFFFF"/>
      </a:lt1>
      <a:dk2>
        <a:srgbClr val="44546A"/>
      </a:dk2>
      <a:lt2>
        <a:srgbClr val="E7E6E6"/>
      </a:lt2>
      <a:accent1>
        <a:srgbClr val="0070BE"/>
      </a:accent1>
      <a:accent2>
        <a:srgbClr val="7F7F7F"/>
      </a:accent2>
      <a:accent3>
        <a:srgbClr val="A5A5A5"/>
      </a:accent3>
      <a:accent4>
        <a:srgbClr val="FFC000"/>
      </a:accent4>
      <a:accent5>
        <a:srgbClr val="4472C4"/>
      </a:accent5>
      <a:accent6>
        <a:srgbClr val="70AD47"/>
      </a:accent6>
      <a:hlink>
        <a:srgbClr val="0563C1"/>
      </a:hlink>
      <a:folHlink>
        <a:srgbClr val="954F72"/>
      </a:folHlink>
    </a:clrScheme>
    <a:fontScheme name="自定义 50">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PPT21">
      <a:dk1>
        <a:srgbClr val="000000"/>
      </a:dk1>
      <a:lt1>
        <a:srgbClr val="FFFFFF"/>
      </a:lt1>
      <a:dk2>
        <a:srgbClr val="009999"/>
      </a:dk2>
      <a:lt2>
        <a:srgbClr val="4D4D4D"/>
      </a:lt2>
      <a:accent1>
        <a:srgbClr val="409E9E"/>
      </a:accent1>
      <a:accent2>
        <a:srgbClr val="88D7D4"/>
      </a:accent2>
      <a:accent3>
        <a:srgbClr val="FFFFFF"/>
      </a:accent3>
      <a:accent4>
        <a:srgbClr val="000000"/>
      </a:accent4>
      <a:accent5>
        <a:srgbClr val="E4ECF8"/>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120">
      <a:dk1>
        <a:sysClr val="windowText" lastClr="000000"/>
      </a:dk1>
      <a:lt1>
        <a:sysClr val="window" lastClr="FFFFFF"/>
      </a:lt1>
      <a:dk2>
        <a:srgbClr val="44546A"/>
      </a:dk2>
      <a:lt2>
        <a:srgbClr val="E7E6E6"/>
      </a:lt2>
      <a:accent1>
        <a:srgbClr val="0DBCC5"/>
      </a:accent1>
      <a:accent2>
        <a:srgbClr val="007590"/>
      </a:accent2>
      <a:accent3>
        <a:srgbClr val="A5A5A5"/>
      </a:accent3>
      <a:accent4>
        <a:srgbClr val="FFC000"/>
      </a:accent4>
      <a:accent5>
        <a:srgbClr val="4472C4"/>
      </a:accent5>
      <a:accent6>
        <a:srgbClr val="70AD47"/>
      </a:accent6>
      <a:hlink>
        <a:srgbClr val="0563C1"/>
      </a:hlink>
      <a:folHlink>
        <a:srgbClr val="954F72"/>
      </a:folHlink>
    </a:clrScheme>
    <a:fontScheme name="自定义 5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8607</Words>
  <Application>WPS 演示</Application>
  <PresentationFormat>宽屏</PresentationFormat>
  <Paragraphs>987</Paragraphs>
  <Slides>49</Slides>
  <Notes>9</Notes>
  <HiddenSlides>0</HiddenSlides>
  <MMClips>0</MMClips>
  <ScaleCrop>false</ScaleCrop>
  <HeadingPairs>
    <vt:vector size="8" baseType="variant">
      <vt:variant>
        <vt:lpstr>已用的字体</vt:lpstr>
      </vt:variant>
      <vt:variant>
        <vt:i4>28</vt:i4>
      </vt:variant>
      <vt:variant>
        <vt:lpstr>主题</vt:lpstr>
      </vt:variant>
      <vt:variant>
        <vt:i4>3</vt:i4>
      </vt:variant>
      <vt:variant>
        <vt:lpstr>嵌入 OLE 服务器</vt:lpstr>
      </vt:variant>
      <vt:variant>
        <vt:i4>0</vt:i4>
      </vt:variant>
      <vt:variant>
        <vt:lpstr>幻灯片标题</vt:lpstr>
      </vt:variant>
      <vt:variant>
        <vt:i4>49</vt:i4>
      </vt:variant>
    </vt:vector>
  </HeadingPairs>
  <TitlesOfParts>
    <vt:vector size="80" baseType="lpstr">
      <vt:lpstr>Arial</vt:lpstr>
      <vt:lpstr>宋体</vt:lpstr>
      <vt:lpstr>Wingdings</vt:lpstr>
      <vt:lpstr>黑体</vt:lpstr>
      <vt:lpstr>微软雅黑</vt:lpstr>
      <vt:lpstr>HelveticaNeueLT Pro 43 LtEx</vt:lpstr>
      <vt:lpstr>华文楷体</vt:lpstr>
      <vt:lpstr>楷体_GB2312</vt:lpstr>
      <vt:lpstr>新宋体</vt:lpstr>
      <vt:lpstr>Times New Roman</vt:lpstr>
      <vt:lpstr>仿宋_GB2312</vt:lpstr>
      <vt:lpstr>仿宋</vt:lpstr>
      <vt:lpstr>方正小标宋简体</vt:lpstr>
      <vt:lpstr>News Gothic MT</vt:lpstr>
      <vt:lpstr>Open Sans</vt:lpstr>
      <vt:lpstr>Century Gothic</vt:lpstr>
      <vt:lpstr>Calibri</vt:lpstr>
      <vt:lpstr>Calibri</vt:lpstr>
      <vt:lpstr>VVVUJL+HYQiHei-EZS</vt:lpstr>
      <vt:lpstr>Arial Black</vt:lpstr>
      <vt:lpstr>ILGRIE+HYQiHei-EZS</vt:lpstr>
      <vt:lpstr>AMGDT</vt:lpstr>
      <vt:lpstr>Arial Unicode MS</vt:lpstr>
      <vt:lpstr>Century Gothic</vt:lpstr>
      <vt:lpstr>Wingdings</vt:lpstr>
      <vt:lpstr>等线</vt:lpstr>
      <vt:lpstr>Bauhaus 93</vt:lpstr>
      <vt:lpstr>华光小标宋_CNKI</vt:lpstr>
      <vt:lpstr>1_Office 主题</vt:lpstr>
      <vt:lpstr>默认设计模板</vt:lpstr>
      <vt:lpstr>自定义设计方案</vt:lpstr>
      <vt:lpstr>科技型企业认定备案 政策解读</vt:lpstr>
      <vt:lpstr>PowerPoint 演示文稿</vt:lpstr>
      <vt:lpstr>PowerPoint 演示文稿</vt:lpstr>
      <vt:lpstr>PowerPoint 演示文稿</vt:lpstr>
      <vt:lpstr>政策解读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认定流程</vt:lpstr>
      <vt:lpstr>PowerPoint 演示文稿</vt:lpstr>
      <vt:lpstr>PowerPoint 演示文稿</vt:lpstr>
      <vt:lpstr>PowerPoint 演示文稿</vt:lpstr>
      <vt:lpstr>PowerPoint 演示文稿</vt:lpstr>
      <vt:lpstr>PowerPoint 演示文稿</vt:lpstr>
      <vt:lpstr>注意事项</vt:lpstr>
      <vt:lpstr>PowerPoint 演示文稿</vt:lpstr>
      <vt:lpstr>PowerPoint 演示文稿</vt:lpstr>
      <vt:lpstr>PowerPoint 演示文稿</vt:lpstr>
      <vt:lpstr>PowerPoint 演示文稿</vt:lpstr>
      <vt:lpstr>科技型中小企业</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2020年高新技术企业认定政策解读</dc:title>
  <dc:creator/>
  <cp:lastModifiedBy>智慧云指尖</cp:lastModifiedBy>
  <cp:revision>121</cp:revision>
  <dcterms:created xsi:type="dcterms:W3CDTF">2015-05-05T08:02:00Z</dcterms:created>
  <dcterms:modified xsi:type="dcterms:W3CDTF">2021-05-17T02:18:51Z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